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316" r:id="rId2"/>
    <p:sldId id="317" r:id="rId3"/>
    <p:sldId id="318" r:id="rId4"/>
    <p:sldId id="295" r:id="rId5"/>
    <p:sldId id="357" r:id="rId6"/>
    <p:sldId id="358" r:id="rId7"/>
    <p:sldId id="359" r:id="rId8"/>
    <p:sldId id="360" r:id="rId9"/>
    <p:sldId id="361" r:id="rId10"/>
    <p:sldId id="362" r:id="rId11"/>
    <p:sldId id="363" r:id="rId12"/>
    <p:sldId id="364" r:id="rId13"/>
    <p:sldId id="365" r:id="rId14"/>
    <p:sldId id="366" r:id="rId15"/>
    <p:sldId id="319" r:id="rId16"/>
    <p:sldId id="289" r:id="rId17"/>
    <p:sldId id="320" r:id="rId18"/>
    <p:sldId id="309" r:id="rId19"/>
    <p:sldId id="352" r:id="rId20"/>
    <p:sldId id="367" r:id="rId21"/>
    <p:sldId id="368" r:id="rId22"/>
    <p:sldId id="353" r:id="rId23"/>
    <p:sldId id="369" r:id="rId24"/>
  </p:sldIdLst>
  <p:sldSz cx="12192000" cy="6858000"/>
  <p:notesSz cx="6858000" cy="9144000"/>
  <p:embeddedFontLst>
    <p:embeddedFont>
      <p:font typeface="字魂73号-江南手书" charset="-122"/>
      <p:regular r:id="rId26"/>
    </p:embeddedFont>
    <p:embeddedFont>
      <p:font typeface="字魂36号-正文宋楷" charset="-122"/>
      <p:regular r:id="rId27"/>
    </p:embeddedFont>
    <p:embeddedFont>
      <p:font typeface="仿宋" pitchFamily="49" charset="-122"/>
      <p:regular r:id="rId28"/>
    </p:embeddedFont>
    <p:embeddedFont>
      <p:font typeface="Calibri" pitchFamily="34" charset="0"/>
      <p:regular r:id="rId29"/>
      <p:bold r:id="rId30"/>
      <p:italic r:id="rId31"/>
      <p:boldItalic r:id="rId32"/>
    </p:embeddedFont>
    <p:embeddedFont>
      <p:font typeface="等线" charset="-122"/>
      <p:regular r:id="rId33"/>
      <p:bold r:id="rId34"/>
    </p:embeddedFont>
    <p:embeddedFont>
      <p:font typeface="楷体" pitchFamily="49" charset="-122"/>
      <p:regular r:id="rId35"/>
    </p:embeddedFont>
    <p:embeddedFont>
      <p:font typeface="STFangsong" charset="-122"/>
      <p:regular r:id="rId36"/>
    </p:embeddedFont>
  </p:embeddedFontLst>
  <p:custDataLst>
    <p:tags r:id="rId3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6E2"/>
    <a:srgbClr val="C30809"/>
    <a:srgbClr val="DC7C7F"/>
    <a:srgbClr val="EEEDEA"/>
    <a:srgbClr val="93253A"/>
    <a:srgbClr val="C6AE26"/>
    <a:srgbClr val="913D43"/>
    <a:srgbClr val="92924A"/>
    <a:srgbClr val="3A3E61"/>
    <a:srgbClr val="CDBF9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0376" autoAdjust="0"/>
    <p:restoredTop sz="94660"/>
  </p:normalViewPr>
  <p:slideViewPr>
    <p:cSldViewPr snapToGrid="0">
      <p:cViewPr varScale="1">
        <p:scale>
          <a:sx n="114" d="100"/>
          <a:sy n="114" d="100"/>
        </p:scale>
        <p:origin x="-738" y="-96"/>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pPr/>
              <a:t>2019/12/3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AC87D-36ED-41FB-B594-006CCC29BC6C}"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AC87D-36ED-41FB-B594-006CCC29BC6C}" type="slidenum">
              <a:rPr lang="zh-CN" altLang="en-US" smtClean="0"/>
              <a:pPr/>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AC87D-36ED-41FB-B594-006CCC29BC6C}" type="slidenum">
              <a:rPr lang="zh-CN" altLang="en-US" smtClean="0"/>
              <a:pPr/>
              <a:t>21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AC87D-36ED-41FB-B594-006CCC29BC6C}" type="slidenum">
              <a:rPr lang="zh-CN" altLang="en-US" smtClean="0"/>
              <a:pPr/>
              <a:t>22</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AC87D-36ED-41FB-B594-006CCC29BC6C}" type="slidenum">
              <a:rPr lang="zh-CN" altLang="en-US" smtClean="0"/>
              <a:pPr/>
              <a:t>23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4="http://schemas.microsoft.com/office/powerpoint/2010/main" Requires="p14">
      <p:transition spd="slow" p14:dur="1250" advTm="3000">
        <p:split orient="vert"/>
      </p:transition>
    </mc:Choice>
    <mc:Fallback>
      <p:transition spd="slow" advTm="3000">
        <p:split orient="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2_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4="http://schemas.microsoft.com/office/powerpoint/2010/main" Requires="p14">
      <p:transition spd="slow" p14:dur="1250" advTm="3000">
        <p:split orient="vert"/>
      </p:transition>
    </mc:Choice>
    <mc:Fallback>
      <p:transition spd="slow" advTm="3000">
        <p:split orient="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 xmlns:p14="http://schemas.microsoft.com/office/powerpoint/2010/main" Requires="p14">
      <p:transition spd="slow" p14:dur="1250" advTm="3000">
        <p:split orient="vert"/>
      </p:transition>
    </mc:Choice>
    <mc:Fallback>
      <p:transition spd="slow" advTm="3000">
        <p:split orient="vert"/>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extLst>
              <a:ext uri="{28A0092B-C50C-407E-A947-70E740481C1C}">
                <a14:useLocalDpi xmlns="" xmlns:a14="http://schemas.microsoft.com/office/drawing/2010/main" val="0"/>
              </a:ext>
            </a:extLst>
          </a:blip>
          <a:srcRect l="45000" t="23029" r="36642" b="26617"/>
          <a:stretch>
            <a:fillRect/>
          </a:stretch>
        </p:blipFill>
        <p:spPr>
          <a:xfrm>
            <a:off x="8800678" y="0"/>
            <a:ext cx="2238233" cy="2238233"/>
          </a:xfrm>
          <a:prstGeom prst="rect">
            <a:avLst/>
          </a:prstGeom>
        </p:spPr>
      </p:pic>
      <p:pic>
        <p:nvPicPr>
          <p:cNvPr id="19" name="图片 18"/>
          <p:cNvPicPr>
            <a:picLocks noChangeAspect="1"/>
          </p:cNvPicPr>
          <p:nvPr/>
        </p:nvPicPr>
        <p:blipFill rotWithShape="1">
          <a:blip r:embed="rId2">
            <a:extLst>
              <a:ext uri="{28A0092B-C50C-407E-A947-70E740481C1C}">
                <a14:useLocalDpi xmlns="" xmlns:a14="http://schemas.microsoft.com/office/drawing/2010/main" val="0"/>
              </a:ext>
            </a:extLst>
          </a:blip>
          <a:srcRect r="60709"/>
          <a:stretch>
            <a:fillRect/>
          </a:stretch>
        </p:blipFill>
        <p:spPr>
          <a:xfrm>
            <a:off x="-1" y="610738"/>
            <a:ext cx="6074467" cy="5636525"/>
          </a:xfrm>
          <a:custGeom>
            <a:avLst/>
            <a:gdLst>
              <a:gd name="connsiteX0" fmla="*/ 2906974 w 6074467"/>
              <a:gd name="connsiteY0" fmla="*/ 2200701 h 5636525"/>
              <a:gd name="connsiteX1" fmla="*/ 2906974 w 6074467"/>
              <a:gd name="connsiteY1" fmla="*/ 3770193 h 5636525"/>
              <a:gd name="connsiteX2" fmla="*/ 5513697 w 6074467"/>
              <a:gd name="connsiteY2" fmla="*/ 3770193 h 5636525"/>
              <a:gd name="connsiteX3" fmla="*/ 5513697 w 6074467"/>
              <a:gd name="connsiteY3" fmla="*/ 2200701 h 5636525"/>
              <a:gd name="connsiteX4" fmla="*/ 0 w 6074467"/>
              <a:gd name="connsiteY4" fmla="*/ 0 h 5636525"/>
              <a:gd name="connsiteX5" fmla="*/ 6074467 w 6074467"/>
              <a:gd name="connsiteY5" fmla="*/ 0 h 5636525"/>
              <a:gd name="connsiteX6" fmla="*/ 6074467 w 6074467"/>
              <a:gd name="connsiteY6" fmla="*/ 5636525 h 5636525"/>
              <a:gd name="connsiteX7" fmla="*/ 0 w 6074467"/>
              <a:gd name="connsiteY7" fmla="*/ 5636525 h 563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4467" h="5636525">
                <a:moveTo>
                  <a:pt x="2906974" y="2200701"/>
                </a:moveTo>
                <a:lnTo>
                  <a:pt x="2906974" y="3770193"/>
                </a:lnTo>
                <a:lnTo>
                  <a:pt x="5513697" y="3770193"/>
                </a:lnTo>
                <a:lnTo>
                  <a:pt x="5513697" y="2200701"/>
                </a:lnTo>
                <a:close/>
                <a:moveTo>
                  <a:pt x="0" y="0"/>
                </a:moveTo>
                <a:lnTo>
                  <a:pt x="6074467" y="0"/>
                </a:lnTo>
                <a:lnTo>
                  <a:pt x="6074467" y="5636525"/>
                </a:lnTo>
                <a:lnTo>
                  <a:pt x="0" y="5636525"/>
                </a:lnTo>
                <a:close/>
              </a:path>
            </a:pathLst>
          </a:custGeom>
        </p:spPr>
      </p:pic>
      <p:pic>
        <p:nvPicPr>
          <p:cNvPr id="16" name="图片 15"/>
          <p:cNvPicPr>
            <a:picLocks noChangeAspect="1"/>
          </p:cNvPicPr>
          <p:nvPr/>
        </p:nvPicPr>
        <p:blipFill rotWithShape="1">
          <a:blip r:embed="rId2">
            <a:extLst>
              <a:ext uri="{28A0092B-C50C-407E-A947-70E740481C1C}">
                <a14:useLocalDpi xmlns="" xmlns:a14="http://schemas.microsoft.com/office/drawing/2010/main" val="0"/>
              </a:ext>
            </a:extLst>
          </a:blip>
          <a:srcRect l="66269" t="45748"/>
          <a:stretch>
            <a:fillRect/>
          </a:stretch>
        </p:blipFill>
        <p:spPr>
          <a:xfrm>
            <a:off x="7292746" y="3985146"/>
            <a:ext cx="4899253" cy="2872854"/>
          </a:xfrm>
          <a:prstGeom prst="rect">
            <a:avLst/>
          </a:prstGeom>
        </p:spPr>
      </p:pic>
      <p:sp>
        <p:nvSpPr>
          <p:cNvPr id="17" name="文本框 16"/>
          <p:cNvSpPr txBox="1"/>
          <p:nvPr/>
        </p:nvSpPr>
        <p:spPr>
          <a:xfrm>
            <a:off x="1403781" y="65288"/>
            <a:ext cx="5768454" cy="3761030"/>
          </a:xfrm>
          <a:prstGeom prst="rect">
            <a:avLst/>
          </a:prstGeom>
          <a:noFill/>
        </p:spPr>
        <p:txBody>
          <a:bodyPr wrap="square" rtlCol="0">
            <a:spAutoFit/>
          </a:bodyPr>
          <a:lstStyle/>
          <a:p>
            <a:pPr algn="ctr">
              <a:lnSpc>
                <a:spcPct val="80000"/>
              </a:lnSpc>
            </a:pPr>
            <a:endParaRPr kumimoji="1" lang="en-US" altLang="zh-CN" sz="16600" spc="-300" dirty="0" smtClean="0">
              <a:latin typeface="字魂73号-江南手书" panose="00000500000000000000" pitchFamily="2" charset="-122"/>
              <a:ea typeface="字魂73号-江南手书" panose="00000500000000000000" pitchFamily="2" charset="-122"/>
              <a:sym typeface="字魂36号-正文宋楷" panose="02000000000000000000" pitchFamily="2" charset="-122"/>
            </a:endParaRPr>
          </a:p>
          <a:p>
            <a:pPr algn="ctr">
              <a:lnSpc>
                <a:spcPct val="80000"/>
              </a:lnSpc>
            </a:pPr>
            <a:r>
              <a:rPr kumimoji="1" lang="zh-CN" altLang="en-US" sz="6600" spc="-300" dirty="0">
                <a:latin typeface="仿宋" panose="02010609060101010101" charset="-122"/>
                <a:ea typeface="仿宋" panose="02010609060101010101" charset="-122"/>
                <a:sym typeface="字魂36号-正文宋楷" panose="02000000000000000000" pitchFamily="2" charset="-122"/>
              </a:rPr>
              <a:t>博</a:t>
            </a:r>
            <a:r>
              <a:rPr kumimoji="1" lang="zh-CN" altLang="en-US" sz="6600" spc="-300">
                <a:latin typeface="仿宋" panose="02010609060101010101" charset="-122"/>
                <a:ea typeface="仿宋" panose="02010609060101010101" charset="-122"/>
                <a:sym typeface="字魂36号-正文宋楷" panose="02000000000000000000" pitchFamily="2" charset="-122"/>
              </a:rPr>
              <a:t>物</a:t>
            </a:r>
            <a:r>
              <a:rPr kumimoji="1" lang="zh-CN" altLang="en-US" sz="6600" spc="-300" smtClean="0">
                <a:latin typeface="仿宋" panose="02010609060101010101" charset="-122"/>
                <a:ea typeface="仿宋" panose="02010609060101010101" charset="-122"/>
                <a:sym typeface="字魂36号-正文宋楷" panose="02000000000000000000" pitchFamily="2" charset="-122"/>
              </a:rPr>
              <a:t>馆 故</a:t>
            </a:r>
            <a:r>
              <a:rPr kumimoji="1" lang="zh-CN" altLang="en-US" sz="6600" spc="-300">
                <a:latin typeface="仿宋" panose="02010609060101010101" charset="-122"/>
                <a:ea typeface="仿宋" panose="02010609060101010101" charset="-122"/>
                <a:sym typeface="字魂36号-正文宋楷" panose="02000000000000000000" pitchFamily="2" charset="-122"/>
              </a:rPr>
              <a:t>事</a:t>
            </a:r>
            <a:r>
              <a:rPr kumimoji="1" lang="zh-CN" altLang="en-US" sz="6600" spc="-300" smtClean="0">
                <a:latin typeface="仿宋" panose="02010609060101010101" charset="-122"/>
                <a:ea typeface="仿宋" panose="02010609060101010101" charset="-122"/>
                <a:sym typeface="字魂36号-正文宋楷" panose="02000000000000000000" pitchFamily="2" charset="-122"/>
              </a:rPr>
              <a:t>汇</a:t>
            </a:r>
            <a:endParaRPr kumimoji="1" lang="en-US" altLang="zh-CN" sz="6600" spc="-300" smtClean="0">
              <a:latin typeface="仿宋" panose="02010609060101010101" charset="-122"/>
              <a:ea typeface="仿宋" panose="02010609060101010101" charset="-122"/>
              <a:sym typeface="字魂36号-正文宋楷" panose="02000000000000000000" pitchFamily="2" charset="-122"/>
            </a:endParaRPr>
          </a:p>
          <a:p>
            <a:pPr algn="ctr">
              <a:lnSpc>
                <a:spcPct val="80000"/>
              </a:lnSpc>
            </a:pPr>
            <a:r>
              <a:rPr kumimoji="1" lang="zh-CN" altLang="en-US" sz="6600" spc="-300" smtClean="0">
                <a:latin typeface="仿宋" panose="02010609060101010101" charset="-122"/>
                <a:ea typeface="仿宋" panose="02010609060101010101" charset="-122"/>
                <a:sym typeface="字魂36号-正文宋楷" panose="02000000000000000000" pitchFamily="2" charset="-122"/>
              </a:rPr>
              <a:t>第</a:t>
            </a:r>
            <a:r>
              <a:rPr kumimoji="1" lang="en-US" altLang="zh-CN" sz="6600" spc="-300" smtClean="0">
                <a:latin typeface="仿宋" panose="02010609060101010101" charset="-122"/>
                <a:ea typeface="仿宋" panose="02010609060101010101" charset="-122"/>
                <a:sym typeface="字魂36号-正文宋楷" panose="02000000000000000000" pitchFamily="2" charset="-122"/>
              </a:rPr>
              <a:t>15</a:t>
            </a:r>
            <a:r>
              <a:rPr kumimoji="1" lang="zh-CN" altLang="en-US" sz="6600" spc="-300" smtClean="0">
                <a:latin typeface="仿宋" panose="02010609060101010101" charset="-122"/>
                <a:ea typeface="仿宋" panose="02010609060101010101" charset="-122"/>
                <a:sym typeface="字魂36号-正文宋楷" panose="02000000000000000000" pitchFamily="2" charset="-122"/>
              </a:rPr>
              <a:t>讲</a:t>
            </a:r>
            <a:endParaRPr kumimoji="1" lang="zh-CN" altLang="en-US" sz="6600" spc="-300" dirty="0">
              <a:latin typeface="仿宋" panose="02010609060101010101" charset="-122"/>
              <a:ea typeface="仿宋" panose="02010609060101010101" charset="-122"/>
              <a:sym typeface="字魂36号-正文宋楷" panose="02000000000000000000" pitchFamily="2" charset="-122"/>
            </a:endParaRPr>
          </a:p>
        </p:txBody>
      </p:sp>
      <p:grpSp>
        <p:nvGrpSpPr>
          <p:cNvPr id="29" name="组合 28"/>
          <p:cNvGrpSpPr/>
          <p:nvPr/>
        </p:nvGrpSpPr>
        <p:grpSpPr>
          <a:xfrm>
            <a:off x="9654767" y="3429000"/>
            <a:ext cx="443955" cy="967722"/>
            <a:chOff x="20222703" y="11058283"/>
            <a:chExt cx="887909" cy="1935443"/>
          </a:xfrm>
        </p:grpSpPr>
        <p:pic>
          <p:nvPicPr>
            <p:cNvPr id="30" name="Picture" descr="Picture"/>
            <p:cNvPicPr>
              <a:picLocks noChangeAspect="1"/>
            </p:cNvPicPr>
            <p:nvPr/>
          </p:nvPicPr>
          <p:blipFill>
            <a:blip r:embed="rId3" cstate="email"/>
            <a:stretch>
              <a:fillRect/>
            </a:stretch>
          </p:blipFill>
          <p:spPr>
            <a:xfrm>
              <a:off x="20222703" y="11058283"/>
              <a:ext cx="887909" cy="1935443"/>
            </a:xfrm>
            <a:prstGeom prst="rect">
              <a:avLst/>
            </a:prstGeom>
          </p:spPr>
        </p:pic>
        <p:sp>
          <p:nvSpPr>
            <p:cNvPr id="31" name="文本框 30"/>
            <p:cNvSpPr txBox="1"/>
            <p:nvPr/>
          </p:nvSpPr>
          <p:spPr>
            <a:xfrm>
              <a:off x="20251421" y="11231953"/>
              <a:ext cx="555661" cy="1167129"/>
            </a:xfrm>
            <a:prstGeom prst="rect">
              <a:avLst/>
            </a:prstGeom>
            <a:noFill/>
          </p:spPr>
          <p:txBody>
            <a:bodyPr wrap="square" rtlCol="0">
              <a:spAutoFit/>
            </a:bodyPr>
            <a:lstStyle/>
            <a:p>
              <a:r>
                <a:rPr lang="zh-CN" altLang="en-US" sz="1600" dirty="0">
                  <a:solidFill>
                    <a:schemeClr val="bg1"/>
                  </a:solidFill>
                  <a:latin typeface="字魂36号-正文宋楷" panose="02000000000000000000" pitchFamily="2" charset="-122"/>
                  <a:ea typeface="字魂36号-正文宋楷" panose="02000000000000000000" pitchFamily="2" charset="-122"/>
                  <a:sym typeface="字魂36号-正文宋楷" panose="02000000000000000000" pitchFamily="2" charset="-122"/>
                </a:rPr>
                <a:t>李浩</a:t>
              </a:r>
            </a:p>
          </p:txBody>
        </p:sp>
      </p:grpSp>
      <p:pic>
        <p:nvPicPr>
          <p:cNvPr id="4" name="图片 3"/>
          <p:cNvPicPr>
            <a:picLocks noChangeAspect="1"/>
          </p:cNvPicPr>
          <p:nvPr/>
        </p:nvPicPr>
        <p:blipFill rotWithShape="1">
          <a:blip r:embed="rId2">
            <a:extLst>
              <a:ext uri="{28A0092B-C50C-407E-A947-70E740481C1C}">
                <a14:useLocalDpi xmlns="" xmlns:a14="http://schemas.microsoft.com/office/drawing/2010/main" val="0"/>
              </a:ext>
            </a:extLst>
          </a:blip>
          <a:srcRect l="66269" b="50773"/>
          <a:stretch>
            <a:fillRect/>
          </a:stretch>
        </p:blipFill>
        <p:spPr>
          <a:xfrm>
            <a:off x="7292746" y="-1"/>
            <a:ext cx="4899253" cy="2606723"/>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250" advTm="30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e3df8dcd100baa14bd74c0a4710b912c9fc2e83"/>
          <p:cNvPicPr>
            <a:picLocks noChangeAspect="1"/>
          </p:cNvPicPr>
          <p:nvPr/>
        </p:nvPicPr>
        <p:blipFill>
          <a:blip r:embed="rId2"/>
          <a:stretch>
            <a:fillRect/>
          </a:stretch>
        </p:blipFill>
        <p:spPr>
          <a:xfrm>
            <a:off x="474757" y="1473423"/>
            <a:ext cx="3584321" cy="4802991"/>
          </a:xfrm>
          <a:prstGeom prst="rect">
            <a:avLst/>
          </a:prstGeom>
        </p:spPr>
      </p:pic>
      <p:sp>
        <p:nvSpPr>
          <p:cNvPr id="3" name="文本框 2"/>
          <p:cNvSpPr txBox="1"/>
          <p:nvPr/>
        </p:nvSpPr>
        <p:spPr>
          <a:xfrm>
            <a:off x="4279900" y="1167765"/>
            <a:ext cx="7514590" cy="4892675"/>
          </a:xfrm>
          <a:prstGeom prst="rect">
            <a:avLst/>
          </a:prstGeom>
          <a:noFill/>
        </p:spPr>
        <p:txBody>
          <a:bodyPr wrap="square" rtlCol="0">
            <a:spAutoFit/>
          </a:bodyPr>
          <a:lstStyle/>
          <a:p>
            <a:pPr algn="l"/>
            <a:r>
              <a:rPr lang="en-US" sz="2400" dirty="0">
                <a:latin typeface="楷体" panose="02010609060101010101" pitchFamily="49" charset="-122"/>
                <a:ea typeface="楷体" panose="02010609060101010101" pitchFamily="49" charset="-122"/>
                <a:cs typeface="楷体" panose="02010609060101010101" pitchFamily="49" charset="-122"/>
              </a:rPr>
              <a:t>    </a:t>
            </a:r>
            <a:r>
              <a:rPr sz="2400" dirty="0">
                <a:latin typeface="楷体" panose="02010609060101010101" pitchFamily="49" charset="-122"/>
                <a:ea typeface="楷体" panose="02010609060101010101" pitchFamily="49" charset="-122"/>
                <a:cs typeface="楷体" panose="02010609060101010101" pitchFamily="49" charset="-122"/>
              </a:rPr>
              <a:t>但是萧瑀端正耿直，性情刚烈，而上司隋炀帝又荒淫无道。萧瑀屡次劝谏，引起炀帝的不满和疏离。在解除雁门之围后，君臣之间的矛盾达到顶点。</a:t>
            </a:r>
          </a:p>
          <a:p>
            <a:pPr algn="l"/>
            <a:r>
              <a:rPr sz="2400" dirty="0">
                <a:latin typeface="楷体" panose="02010609060101010101" pitchFamily="49" charset="-122"/>
                <a:ea typeface="楷体" panose="02010609060101010101" pitchFamily="49" charset="-122"/>
                <a:cs typeface="楷体" panose="02010609060101010101" pitchFamily="49" charset="-122"/>
              </a:rPr>
              <a:t>    隋炀帝出塞北巡，遭遇始毕可汗率领几十万骑兵袭击，幸得义成公主（可汗之妻）密报，迅速驰入雁门城。但是突厥围攻雁门，形势十分危急。这时萧瑀献计向义成公主求救，并且提出“下诏赦免高丽并保证以后不再对它用兵，同时用高官重赏来激励士卒”的建议，虽然被炀帝采纳，也达到了解围目的。但是伴君如伴虎，炀帝对当时承诺的“不征讨辽东”事出反悔，他怕萧瑀从中阻挠，反倒说是萧瑀利用突厥要挟自己，萧瑀罪不可赦，于是萧瑀被贬为河池郡守。但是萧氏不以物喜，不以己悲，在治上兢兢业业工作，取得了优秀政绩。</a:t>
            </a:r>
          </a:p>
        </p:txBody>
      </p:sp>
      <p:sp>
        <p:nvSpPr>
          <p:cNvPr id="4" name="文本框 3"/>
          <p:cNvSpPr txBox="1"/>
          <p:nvPr/>
        </p:nvSpPr>
        <p:spPr>
          <a:xfrm>
            <a:off x="254635" y="612775"/>
            <a:ext cx="4025265" cy="645160"/>
          </a:xfrm>
          <a:prstGeom prst="rect">
            <a:avLst/>
          </a:prstGeom>
          <a:noFill/>
        </p:spPr>
        <p:txBody>
          <a:bodyPr wrap="square" rtlCol="0">
            <a:spAutoFit/>
          </a:bodyPr>
          <a:lstStyle/>
          <a:p>
            <a:r>
              <a:rPr lang="zh-CN" altLang="en-US" sz="3600" b="1">
                <a:latin typeface="楷体" panose="02010609060101010101" pitchFamily="49" charset="-122"/>
                <a:ea typeface="楷体" panose="02010609060101010101" pitchFamily="49" charset="-122"/>
              </a:rPr>
              <a:t>伴君伴虎才智难抒</a:t>
            </a:r>
          </a:p>
        </p:txBody>
      </p:sp>
    </p:spTree>
  </p:cSld>
  <p:clrMapOvr>
    <a:masterClrMapping/>
  </p:clrMapOvr>
  <mc:AlternateContent xmlns:mc="http://schemas.openxmlformats.org/markup-compatibility/2006">
    <mc:Choice xmlns="" xmlns:p14="http://schemas.microsoft.com/office/powerpoint/2010/main" Requires="p14">
      <p:transition spd="slow" p14:dur="1250" advTm="3000">
        <p:split orient="vert"/>
      </p:transition>
    </mc:Choice>
    <mc:Fallback>
      <p:transition spd="slow" advTm="3000">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e3df8dcd100baa14bd74c0a4710b912c9fc2e83"/>
          <p:cNvPicPr>
            <a:picLocks noChangeAspect="1"/>
          </p:cNvPicPr>
          <p:nvPr/>
        </p:nvPicPr>
        <p:blipFill>
          <a:blip r:embed="rId2"/>
          <a:stretch>
            <a:fillRect/>
          </a:stretch>
        </p:blipFill>
        <p:spPr>
          <a:xfrm>
            <a:off x="474757" y="1473423"/>
            <a:ext cx="3584321" cy="4802991"/>
          </a:xfrm>
          <a:prstGeom prst="rect">
            <a:avLst/>
          </a:prstGeom>
        </p:spPr>
      </p:pic>
      <p:sp>
        <p:nvSpPr>
          <p:cNvPr id="3" name="文本框 2"/>
          <p:cNvSpPr txBox="1"/>
          <p:nvPr/>
        </p:nvSpPr>
        <p:spPr>
          <a:xfrm>
            <a:off x="4192270" y="2714625"/>
            <a:ext cx="7514590" cy="1568450"/>
          </a:xfrm>
          <a:prstGeom prst="rect">
            <a:avLst/>
          </a:prstGeom>
          <a:noFill/>
        </p:spPr>
        <p:txBody>
          <a:bodyPr wrap="square" rtlCol="0">
            <a:spAutoFit/>
          </a:bodyPr>
          <a:lstStyle/>
          <a:p>
            <a:pPr algn="l"/>
            <a:r>
              <a:rPr lang="en-US" sz="2400" dirty="0">
                <a:latin typeface="楷体" panose="02010609060101010101" pitchFamily="49" charset="-122"/>
                <a:ea typeface="楷体" panose="02010609060101010101" pitchFamily="49" charset="-122"/>
                <a:cs typeface="楷体" panose="02010609060101010101" pitchFamily="49" charset="-122"/>
              </a:rPr>
              <a:t>    </a:t>
            </a:r>
            <a:r>
              <a:rPr sz="2400" dirty="0">
                <a:latin typeface="楷体" panose="02010609060101010101" pitchFamily="49" charset="-122"/>
                <a:ea typeface="楷体" panose="02010609060101010101" pitchFamily="49" charset="-122"/>
                <a:cs typeface="楷体" panose="02010609060101010101" pitchFamily="49" charset="-122"/>
              </a:rPr>
              <a:t>两年后，李渊推翻了隋朝，建立了唐。李渊写信邀请萧瑀进京做官，授予他光禄大夫，拜封宋国公，委以重任。这位前朝外戚旧臣反倒在新王朝掀开了政治生涯新篇章。</a:t>
            </a:r>
          </a:p>
        </p:txBody>
      </p:sp>
      <p:sp>
        <p:nvSpPr>
          <p:cNvPr id="4" name="文本框 3"/>
          <p:cNvSpPr txBox="1"/>
          <p:nvPr/>
        </p:nvSpPr>
        <p:spPr>
          <a:xfrm>
            <a:off x="254635" y="612775"/>
            <a:ext cx="4025265" cy="645160"/>
          </a:xfrm>
          <a:prstGeom prst="rect">
            <a:avLst/>
          </a:prstGeom>
          <a:noFill/>
        </p:spPr>
        <p:txBody>
          <a:bodyPr wrap="square" rtlCol="0">
            <a:spAutoFit/>
          </a:bodyPr>
          <a:lstStyle/>
          <a:p>
            <a:r>
              <a:rPr lang="zh-CN" altLang="en-US" sz="3600" b="1">
                <a:latin typeface="楷体" panose="02010609060101010101" pitchFamily="49" charset="-122"/>
                <a:ea typeface="楷体" panose="02010609060101010101" pitchFamily="49" charset="-122"/>
              </a:rPr>
              <a:t>伴君伴虎才智难抒</a:t>
            </a:r>
          </a:p>
        </p:txBody>
      </p:sp>
    </p:spTree>
  </p:cSld>
  <p:clrMapOvr>
    <a:masterClrMapping/>
  </p:clrMapOvr>
  <mc:AlternateContent xmlns:mc="http://schemas.openxmlformats.org/markup-compatibility/2006">
    <mc:Choice xmlns="" xmlns:p14="http://schemas.microsoft.com/office/powerpoint/2010/main" Requires="p14">
      <p:transition spd="slow" p14:dur="1250" advTm="3000">
        <p:split orient="vert"/>
      </p:transition>
    </mc:Choice>
    <mc:Fallback>
      <p:transition spd="slow" advTm="3000">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e3df8dcd100baa14bd74c0a4710b912c9fc2e83"/>
          <p:cNvPicPr>
            <a:picLocks noChangeAspect="1"/>
          </p:cNvPicPr>
          <p:nvPr/>
        </p:nvPicPr>
        <p:blipFill>
          <a:blip r:embed="rId2"/>
          <a:stretch>
            <a:fillRect/>
          </a:stretch>
        </p:blipFill>
        <p:spPr>
          <a:xfrm>
            <a:off x="474757" y="1473423"/>
            <a:ext cx="3584321" cy="4802991"/>
          </a:xfrm>
          <a:prstGeom prst="rect">
            <a:avLst/>
          </a:prstGeom>
        </p:spPr>
      </p:pic>
      <p:sp>
        <p:nvSpPr>
          <p:cNvPr id="3" name="文本框 2"/>
          <p:cNvSpPr txBox="1"/>
          <p:nvPr/>
        </p:nvSpPr>
        <p:spPr>
          <a:xfrm>
            <a:off x="4170045" y="1935480"/>
            <a:ext cx="7514590" cy="3415030"/>
          </a:xfrm>
          <a:prstGeom prst="rect">
            <a:avLst/>
          </a:prstGeom>
          <a:noFill/>
        </p:spPr>
        <p:txBody>
          <a:bodyPr wrap="square" rtlCol="0">
            <a:spAutoFit/>
          </a:bodyPr>
          <a:lstStyle/>
          <a:p>
            <a:pPr algn="l"/>
            <a:r>
              <a:rPr lang="en-US" sz="2400" dirty="0">
                <a:latin typeface="楷体" panose="02010609060101010101" pitchFamily="49" charset="-122"/>
                <a:ea typeface="楷体" panose="02010609060101010101" pitchFamily="49" charset="-122"/>
                <a:cs typeface="楷体" panose="02010609060101010101" pitchFamily="49" charset="-122"/>
              </a:rPr>
              <a:t>    </a:t>
            </a:r>
            <a:r>
              <a:rPr sz="2400" dirty="0">
                <a:latin typeface="楷体" panose="02010609060101010101" pitchFamily="49" charset="-122"/>
                <a:ea typeface="楷体" panose="02010609060101010101" pitchFamily="49" charset="-122"/>
                <a:cs typeface="楷体" panose="02010609060101010101" pitchFamily="49" charset="-122"/>
              </a:rPr>
              <a:t>李建成和李元吉在李渊面前诬陷李世民，李渊信以为真。萧瑀凭借自己和李渊素来关系不错，为李世民据理力劝，让李世民没有受到惩罚。“玄武门之变”后，李渊又在萧瑀的劝解下把政权交给了李世民，去做太上皇。</a:t>
            </a:r>
          </a:p>
          <a:p>
            <a:pPr algn="l"/>
            <a:r>
              <a:rPr sz="2400" dirty="0">
                <a:latin typeface="楷体" panose="02010609060101010101" pitchFamily="49" charset="-122"/>
                <a:ea typeface="楷体" panose="02010609060101010101" pitchFamily="49" charset="-122"/>
                <a:cs typeface="楷体" panose="02010609060101010101" pitchFamily="49" charset="-122"/>
              </a:rPr>
              <a:t>    李世民登基后，封萧瑀为宰相。李世民的传世名句“疾风知劲草,板荡识诚臣”就是出自《赠萧瑀》一诗。这首诗的后两句是“勇夫安识义，智者必怀仁。”他夸赞萧瑀在关键时刻能经受住考验，不掉链子。</a:t>
            </a:r>
          </a:p>
        </p:txBody>
      </p:sp>
      <p:sp>
        <p:nvSpPr>
          <p:cNvPr id="4" name="文本框 3"/>
          <p:cNvSpPr txBox="1"/>
          <p:nvPr/>
        </p:nvSpPr>
        <p:spPr>
          <a:xfrm>
            <a:off x="254635" y="612775"/>
            <a:ext cx="4025265" cy="645160"/>
          </a:xfrm>
          <a:prstGeom prst="rect">
            <a:avLst/>
          </a:prstGeom>
          <a:noFill/>
        </p:spPr>
        <p:txBody>
          <a:bodyPr wrap="square" rtlCol="0">
            <a:spAutoFit/>
          </a:bodyPr>
          <a:lstStyle/>
          <a:p>
            <a:r>
              <a:rPr lang="zh-CN" altLang="en-US" sz="3600" b="1">
                <a:latin typeface="楷体" panose="02010609060101010101" pitchFamily="49" charset="-122"/>
                <a:ea typeface="楷体" panose="02010609060101010101" pitchFamily="49" charset="-122"/>
              </a:rPr>
              <a:t>宦海沉浮六起六落</a:t>
            </a:r>
          </a:p>
        </p:txBody>
      </p:sp>
    </p:spTree>
  </p:cSld>
  <p:clrMapOvr>
    <a:masterClrMapping/>
  </p:clrMapOvr>
  <mc:AlternateContent xmlns:mc="http://schemas.openxmlformats.org/markup-compatibility/2006">
    <mc:Choice xmlns="" xmlns:p14="http://schemas.microsoft.com/office/powerpoint/2010/main" Requires="p14">
      <p:transition spd="slow" p14:dur="1250" advTm="3000">
        <p:split orient="vert"/>
      </p:transition>
    </mc:Choice>
    <mc:Fallback>
      <p:transition spd="slow" advTm="3000">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e3df8dcd100baa14bd74c0a4710b912c9fc2e83"/>
          <p:cNvPicPr>
            <a:picLocks noChangeAspect="1"/>
          </p:cNvPicPr>
          <p:nvPr/>
        </p:nvPicPr>
        <p:blipFill>
          <a:blip r:embed="rId2"/>
          <a:stretch>
            <a:fillRect/>
          </a:stretch>
        </p:blipFill>
        <p:spPr>
          <a:xfrm>
            <a:off x="474757" y="1473423"/>
            <a:ext cx="3584321" cy="4802991"/>
          </a:xfrm>
          <a:prstGeom prst="rect">
            <a:avLst/>
          </a:prstGeom>
        </p:spPr>
      </p:pic>
      <p:sp>
        <p:nvSpPr>
          <p:cNvPr id="3" name="文本框 2"/>
          <p:cNvSpPr txBox="1"/>
          <p:nvPr/>
        </p:nvSpPr>
        <p:spPr>
          <a:xfrm>
            <a:off x="4170045" y="1935480"/>
            <a:ext cx="7514590" cy="3046095"/>
          </a:xfrm>
          <a:prstGeom prst="rect">
            <a:avLst/>
          </a:prstGeom>
          <a:noFill/>
        </p:spPr>
        <p:txBody>
          <a:bodyPr wrap="square" rtlCol="0">
            <a:spAutoFit/>
          </a:bodyPr>
          <a:lstStyle/>
          <a:p>
            <a:pPr algn="l"/>
            <a:r>
              <a:rPr lang="en-US" sz="2400" dirty="0">
                <a:latin typeface="楷体" panose="02010609060101010101" pitchFamily="49" charset="-122"/>
                <a:ea typeface="楷体" panose="02010609060101010101" pitchFamily="49" charset="-122"/>
                <a:cs typeface="楷体" panose="02010609060101010101" pitchFamily="49" charset="-122"/>
              </a:rPr>
              <a:t>    </a:t>
            </a:r>
            <a:r>
              <a:rPr sz="2400" dirty="0">
                <a:latin typeface="楷体" panose="02010609060101010101" pitchFamily="49" charset="-122"/>
                <a:ea typeface="楷体" panose="02010609060101010101" pitchFamily="49" charset="-122"/>
                <a:cs typeface="楷体" panose="02010609060101010101" pitchFamily="49" charset="-122"/>
              </a:rPr>
              <a:t>不过由于萧瑀为人过于耿直，一根筋。他与房玄龄、魏征等同事不合，六次遭到罢相。萧瑀死后李，世民赐予他谥号“贞褊[biǎn]公”可以看出，这位上司对下属的太过刚直还是颇有微词的。</a:t>
            </a:r>
          </a:p>
          <a:p>
            <a:pPr algn="l"/>
            <a:r>
              <a:rPr sz="2400" dirty="0">
                <a:latin typeface="楷体" panose="02010609060101010101" pitchFamily="49" charset="-122"/>
                <a:ea typeface="楷体" panose="02010609060101010101" pitchFamily="49" charset="-122"/>
                <a:cs typeface="楷体" panose="02010609060101010101" pitchFamily="49" charset="-122"/>
              </a:rPr>
              <a:t>    罢相后，李世民让萧瑀辅导太子功课。萧瑀毫无怨言，尽职尽责。李世民对这位家庭教师极为满意。贞观九年封萧瑀为“特进”，参预政事，说他：“卿之忠直，古人不过。”</a:t>
            </a:r>
          </a:p>
        </p:txBody>
      </p:sp>
      <p:sp>
        <p:nvSpPr>
          <p:cNvPr id="4" name="文本框 3"/>
          <p:cNvSpPr txBox="1"/>
          <p:nvPr/>
        </p:nvSpPr>
        <p:spPr>
          <a:xfrm>
            <a:off x="254635" y="612775"/>
            <a:ext cx="4025265" cy="645160"/>
          </a:xfrm>
          <a:prstGeom prst="rect">
            <a:avLst/>
          </a:prstGeom>
          <a:noFill/>
        </p:spPr>
        <p:txBody>
          <a:bodyPr wrap="square" rtlCol="0">
            <a:spAutoFit/>
          </a:bodyPr>
          <a:lstStyle/>
          <a:p>
            <a:r>
              <a:rPr lang="zh-CN" altLang="en-US" sz="3600" b="1">
                <a:latin typeface="楷体" panose="02010609060101010101" pitchFamily="49" charset="-122"/>
                <a:ea typeface="楷体" panose="02010609060101010101" pitchFamily="49" charset="-122"/>
              </a:rPr>
              <a:t>宦海沉浮六起六落</a:t>
            </a:r>
          </a:p>
        </p:txBody>
      </p:sp>
    </p:spTree>
  </p:cSld>
  <p:clrMapOvr>
    <a:masterClrMapping/>
  </p:clrMapOvr>
  <mc:AlternateContent xmlns:mc="http://schemas.openxmlformats.org/markup-compatibility/2006">
    <mc:Choice xmlns="" xmlns:p14="http://schemas.microsoft.com/office/powerpoint/2010/main" Requires="p14">
      <p:transition spd="slow" p14:dur="1250" advTm="3000">
        <p:split orient="vert"/>
      </p:transition>
    </mc:Choice>
    <mc:Fallback>
      <p:transition spd="slow" advTm="3000">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e3df8dcd100baa14bd74c0a4710b912c9fc2e83"/>
          <p:cNvPicPr>
            <a:picLocks noChangeAspect="1"/>
          </p:cNvPicPr>
          <p:nvPr/>
        </p:nvPicPr>
        <p:blipFill>
          <a:blip r:embed="rId2"/>
          <a:stretch>
            <a:fillRect/>
          </a:stretch>
        </p:blipFill>
        <p:spPr>
          <a:xfrm>
            <a:off x="474757" y="1473423"/>
            <a:ext cx="3584321" cy="4802991"/>
          </a:xfrm>
          <a:prstGeom prst="rect">
            <a:avLst/>
          </a:prstGeom>
        </p:spPr>
      </p:pic>
      <p:sp>
        <p:nvSpPr>
          <p:cNvPr id="3" name="文本框 2"/>
          <p:cNvSpPr txBox="1"/>
          <p:nvPr/>
        </p:nvSpPr>
        <p:spPr>
          <a:xfrm>
            <a:off x="4279900" y="612775"/>
            <a:ext cx="7514590" cy="6000750"/>
          </a:xfrm>
          <a:prstGeom prst="rect">
            <a:avLst/>
          </a:prstGeom>
          <a:noFill/>
        </p:spPr>
        <p:txBody>
          <a:bodyPr wrap="square" rtlCol="0">
            <a:spAutoFit/>
          </a:bodyPr>
          <a:lstStyle/>
          <a:p>
            <a:pPr algn="l"/>
            <a:r>
              <a:rPr lang="en-US" sz="2400" dirty="0">
                <a:latin typeface="楷体" panose="02010609060101010101" pitchFamily="49" charset="-122"/>
                <a:ea typeface="楷体" panose="02010609060101010101" pitchFamily="49" charset="-122"/>
                <a:cs typeface="楷体" panose="02010609060101010101" pitchFamily="49" charset="-122"/>
              </a:rPr>
              <a:t>    </a:t>
            </a:r>
            <a:r>
              <a:rPr sz="2400" dirty="0">
                <a:latin typeface="楷体" panose="02010609060101010101" pitchFamily="49" charset="-122"/>
                <a:ea typeface="楷体" panose="02010609060101010101" pitchFamily="49" charset="-122"/>
                <a:cs typeface="楷体" panose="02010609060101010101" pitchFamily="49" charset="-122"/>
              </a:rPr>
              <a:t>姐姐萧皇后去世后，已是暮年的萧瑀遭到极大打击。三个月后，萧瑀在被李世民召往玉华宫后不久便去世了，享年74岁。据说重病中的萧瑀还为李世民捉刀完成了一篇名传千古的作业——《大唐三藏圣教序》。</a:t>
            </a:r>
          </a:p>
          <a:p>
            <a:pPr algn="l"/>
            <a:endParaRPr sz="2400" dirty="0">
              <a:latin typeface="楷体" panose="02010609060101010101" pitchFamily="49" charset="-122"/>
              <a:ea typeface="楷体" panose="02010609060101010101" pitchFamily="49" charset="-122"/>
              <a:cs typeface="楷体" panose="02010609060101010101" pitchFamily="49" charset="-122"/>
            </a:endParaRPr>
          </a:p>
          <a:p>
            <a:pPr algn="l"/>
            <a:r>
              <a:rPr sz="2400" dirty="0">
                <a:latin typeface="楷体" panose="02010609060101010101" pitchFamily="49" charset="-122"/>
                <a:ea typeface="楷体" panose="02010609060101010101" pitchFamily="49" charset="-122"/>
                <a:cs typeface="楷体" panose="02010609060101010101" pitchFamily="49" charset="-122"/>
              </a:rPr>
              <a:t>    萧瑀的一生荣华显贵，但是他从来不恃富贵而骄，一直保持着做人的本色，刚正不阿，光明磊落。无论是在顺境还是逆境中，始终尽职尽责，担得起赞誉。</a:t>
            </a:r>
          </a:p>
          <a:p>
            <a:pPr algn="l"/>
            <a:endParaRPr sz="2400" dirty="0">
              <a:latin typeface="楷体" panose="02010609060101010101" pitchFamily="49" charset="-122"/>
              <a:ea typeface="楷体" panose="02010609060101010101" pitchFamily="49" charset="-122"/>
              <a:cs typeface="楷体" panose="02010609060101010101" pitchFamily="49" charset="-122"/>
            </a:endParaRPr>
          </a:p>
          <a:p>
            <a:pPr algn="l"/>
            <a:r>
              <a:rPr sz="2400" dirty="0">
                <a:latin typeface="楷体" panose="02010609060101010101" pitchFamily="49" charset="-122"/>
                <a:ea typeface="楷体" panose="02010609060101010101" pitchFamily="49" charset="-122"/>
                <a:cs typeface="楷体" panose="02010609060101010101" pitchFamily="49" charset="-122"/>
              </a:rPr>
              <a:t>    贞观十七年二月，唐太宗李世民为怀念当初一同打天下的众位功臣在凌烟阁内描绘了二十四位功臣的图像，萧瑀位列第九。</a:t>
            </a:r>
          </a:p>
          <a:p>
            <a:pPr algn="l"/>
            <a:endParaRPr sz="2400" dirty="0">
              <a:latin typeface="楷体" panose="02010609060101010101" pitchFamily="49" charset="-122"/>
              <a:ea typeface="楷体" panose="02010609060101010101" pitchFamily="49" charset="-122"/>
              <a:cs typeface="楷体" panose="02010609060101010101" pitchFamily="49" charset="-122"/>
            </a:endParaRPr>
          </a:p>
          <a:p>
            <a:pPr algn="l"/>
            <a:r>
              <a:rPr sz="2400" dirty="0">
                <a:latin typeface="楷体" panose="02010609060101010101" pitchFamily="49" charset="-122"/>
                <a:ea typeface="楷体" panose="02010609060101010101" pitchFamily="49" charset="-122"/>
                <a:cs typeface="楷体" panose="02010609060101010101" pitchFamily="49" charset="-122"/>
              </a:rPr>
              <a:t>    他的孙子、曾孙、玄孙辈以及从子(侄子)一支有8人为相，与唐朝相始终可谓兴旺发达，这在历史上是少见的。</a:t>
            </a:r>
          </a:p>
        </p:txBody>
      </p:sp>
      <p:sp>
        <p:nvSpPr>
          <p:cNvPr id="4" name="文本框 3"/>
          <p:cNvSpPr txBox="1"/>
          <p:nvPr/>
        </p:nvSpPr>
        <p:spPr>
          <a:xfrm>
            <a:off x="254635" y="612775"/>
            <a:ext cx="4025265" cy="645160"/>
          </a:xfrm>
          <a:prstGeom prst="rect">
            <a:avLst/>
          </a:prstGeom>
          <a:noFill/>
        </p:spPr>
        <p:txBody>
          <a:bodyPr wrap="square" rtlCol="0">
            <a:spAutoFit/>
          </a:bodyPr>
          <a:lstStyle/>
          <a:p>
            <a:r>
              <a:rPr lang="zh-CN" altLang="en-US" sz="3600" b="1">
                <a:latin typeface="楷体" panose="02010609060101010101" pitchFamily="49" charset="-122"/>
                <a:ea typeface="楷体" panose="02010609060101010101" pitchFamily="49" charset="-122"/>
              </a:rPr>
              <a:t>宦海沉浮六起六落</a:t>
            </a:r>
          </a:p>
        </p:txBody>
      </p:sp>
    </p:spTree>
  </p:cSld>
  <p:clrMapOvr>
    <a:masterClrMapping/>
  </p:clrMapOvr>
  <mc:AlternateContent xmlns:mc="http://schemas.openxmlformats.org/markup-compatibility/2006">
    <mc:Choice xmlns="" xmlns:p14="http://schemas.microsoft.com/office/powerpoint/2010/main" Requires="p14">
      <p:transition spd="slow" p14:dur="1250" advTm="3000">
        <p:split orient="vert"/>
      </p:transition>
    </mc:Choice>
    <mc:Fallback>
      <p:transition spd="slow" advTm="3000">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408970" y="1234960"/>
            <a:ext cx="3896436" cy="3896436"/>
          </a:xfrm>
          <a:prstGeom prst="rect">
            <a:avLst/>
          </a:prstGeom>
        </p:spPr>
      </p:pic>
      <p:sp>
        <p:nvSpPr>
          <p:cNvPr id="15" name="文本框 14"/>
          <p:cNvSpPr txBox="1"/>
          <p:nvPr/>
        </p:nvSpPr>
        <p:spPr>
          <a:xfrm>
            <a:off x="4036442" y="1082560"/>
            <a:ext cx="3011606" cy="3154710"/>
          </a:xfrm>
          <a:prstGeom prst="rect">
            <a:avLst/>
          </a:prstGeom>
          <a:noFill/>
        </p:spPr>
        <p:txBody>
          <a:bodyPr wrap="square" rtlCol="0">
            <a:spAutoFit/>
          </a:bodyPr>
          <a:lstStyle/>
          <a:p>
            <a:pPr algn="ctr"/>
            <a:r>
              <a:rPr lang="zh-CN" altLang="en-US" sz="19900" dirty="0">
                <a:latin typeface="字魂73号-江南手书" panose="00000500000000000000" pitchFamily="2" charset="-122"/>
                <a:ea typeface="字魂73号-江南手书" panose="00000500000000000000" pitchFamily="2" charset="-122"/>
                <a:sym typeface="字魂36号-正文宋楷" panose="02000000000000000000" pitchFamily="2" charset="-122"/>
              </a:rPr>
              <a:t>贰</a:t>
            </a:r>
          </a:p>
        </p:txBody>
      </p:sp>
      <p:sp>
        <p:nvSpPr>
          <p:cNvPr id="18" name="文本框 17"/>
          <p:cNvSpPr txBox="1"/>
          <p:nvPr/>
        </p:nvSpPr>
        <p:spPr>
          <a:xfrm>
            <a:off x="10609602" y="4980192"/>
            <a:ext cx="277831" cy="584775"/>
          </a:xfrm>
          <a:prstGeom prst="rect">
            <a:avLst/>
          </a:prstGeom>
          <a:noFill/>
        </p:spPr>
        <p:txBody>
          <a:bodyPr wrap="square" rtlCol="0">
            <a:spAutoFit/>
          </a:bodyPr>
          <a:lstStyle/>
          <a:p>
            <a:r>
              <a:rPr lang="zh-CN" altLang="en-US" sz="1600" dirty="0" smtClean="0">
                <a:solidFill>
                  <a:schemeClr val="bg1"/>
                </a:solidFill>
                <a:latin typeface="字魂36号-正文宋楷" panose="02000000000000000000" pitchFamily="2" charset="-122"/>
                <a:ea typeface="字魂36号-正文宋楷" panose="02000000000000000000" pitchFamily="2" charset="-122"/>
                <a:sym typeface="字魂36号-正文宋楷" panose="02000000000000000000" pitchFamily="2" charset="-122"/>
              </a:rPr>
              <a:t>千网</a:t>
            </a:r>
            <a:endParaRPr lang="zh-CN" altLang="en-US" sz="1600" dirty="0">
              <a:solidFill>
                <a:schemeClr val="bg1"/>
              </a:solidFill>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pic>
        <p:nvPicPr>
          <p:cNvPr id="3" name="图片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flipH="1">
            <a:off x="-597323" y="1801504"/>
            <a:ext cx="5056496" cy="5056496"/>
          </a:xfrm>
          <a:prstGeom prst="rect">
            <a:avLst/>
          </a:prstGeom>
        </p:spPr>
      </p:pic>
      <p:sp>
        <p:nvSpPr>
          <p:cNvPr id="19" name="文本框 18"/>
          <p:cNvSpPr txBox="1"/>
          <p:nvPr/>
        </p:nvSpPr>
        <p:spPr>
          <a:xfrm>
            <a:off x="8273415" y="1994535"/>
            <a:ext cx="859790" cy="2759075"/>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400" dirty="0" smtClean="0">
                <a:latin typeface="楷体" panose="02010609060101010101" pitchFamily="49" charset="-122"/>
                <a:ea typeface="楷体" panose="02010609060101010101" pitchFamily="49" charset="-122"/>
              </a:rPr>
              <a:t>飞金走玉</a:t>
            </a:r>
          </a:p>
        </p:txBody>
      </p:sp>
    </p:spTree>
  </p:cSld>
  <p:clrMapOvr>
    <a:masterClrMapping/>
  </p:clrMapOvr>
  <mc:AlternateContent xmlns:mc="http://schemas.openxmlformats.org/markup-compatibility/2006">
    <mc:Choice xmlns="" xmlns:p14="http://schemas.microsoft.com/office/powerpoint/2010/main" Requires="p14">
      <p:transition spd="slow" p14:dur="1250" advTm="30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mac\Desktop\8cb1cb134954092397711f729c58d109b3de49a5.jpg8cb1cb134954092397711f729c58d109b3de49a5"/>
          <p:cNvPicPr>
            <a:picLocks noChangeAspect="1"/>
          </p:cNvPicPr>
          <p:nvPr/>
        </p:nvPicPr>
        <p:blipFill>
          <a:blip r:embed="rId2"/>
          <a:srcRect/>
          <a:stretch>
            <a:fillRect/>
          </a:stretch>
        </p:blipFill>
        <p:spPr>
          <a:xfrm>
            <a:off x="932227" y="1926045"/>
            <a:ext cx="4924425" cy="3283302"/>
          </a:xfrm>
          <a:prstGeom prst="roundRect">
            <a:avLst/>
          </a:prstGeom>
        </p:spPr>
      </p:pic>
      <p:sp>
        <p:nvSpPr>
          <p:cNvPr id="17" name="矩形 16"/>
          <p:cNvSpPr/>
          <p:nvPr/>
        </p:nvSpPr>
        <p:spPr>
          <a:xfrm>
            <a:off x="453390" y="0"/>
            <a:ext cx="271780" cy="624205"/>
          </a:xfrm>
          <a:prstGeom prst="rect">
            <a:avLst/>
          </a:prstGeom>
          <a:solidFill>
            <a:srgbClr val="C30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6533648" y="2213309"/>
            <a:ext cx="4367463" cy="2999740"/>
          </a:xfrm>
          <a:prstGeom prst="rect">
            <a:avLst/>
          </a:prstGeom>
          <a:noFill/>
        </p:spPr>
        <p:txBody>
          <a:bodyPr wrap="square" rtlCol="0">
            <a:spAutoFit/>
          </a:bodyPr>
          <a:lstStyle/>
          <a:p>
            <a:pPr>
              <a:lnSpc>
                <a:spcPct val="150000"/>
              </a:lnSpc>
            </a:pPr>
            <a:r>
              <a:rPr lang="en-US" altLang="zh-CN" dirty="0" smtClean="0">
                <a:solidFill>
                  <a:srgbClr val="38475B"/>
                </a:solidFill>
                <a:latin typeface="楷体" panose="02010609060101010101" pitchFamily="49" charset="-122"/>
                <a:ea typeface="楷体" panose="02010609060101010101" pitchFamily="49" charset="-122"/>
                <a:cs typeface="楷体" panose="02010609060101010101" pitchFamily="49" charset="-122"/>
              </a:rPr>
              <a:t> </a:t>
            </a:r>
            <a:r>
              <a:rPr dirty="0" smtClean="0"/>
              <a:t>【出处】宋·曹勋《满庭芳》词：“看天边，飞金走玉难留。”</a:t>
            </a:r>
          </a:p>
          <a:p>
            <a:pPr>
              <a:lnSpc>
                <a:spcPct val="150000"/>
              </a:lnSpc>
            </a:pPr>
            <a:endParaRPr lang="zh-CN" altLang="en-US" dirty="0" smtClean="0"/>
          </a:p>
          <a:p>
            <a:pPr>
              <a:lnSpc>
                <a:spcPct val="150000"/>
              </a:lnSpc>
            </a:pPr>
            <a:r>
              <a:rPr lang="zh-CN" altLang="en-US" dirty="0" smtClean="0"/>
              <a:t>    金：金乌，传说日中有三足乌，因指太阳；玉：玉兔，传说月中有玉兔，因指月亮。形容时光飞逝。</a:t>
            </a:r>
            <a:br>
              <a:rPr lang="zh-CN" altLang="en-US" dirty="0" smtClean="0"/>
            </a:br>
            <a:endParaRPr lang="zh-CN" altLang="en-US" dirty="0"/>
          </a:p>
        </p:txBody>
      </p:sp>
    </p:spTree>
  </p:cSld>
  <p:clrMapOvr>
    <a:masterClrMapping/>
  </p:clrMapOvr>
  <mc:AlternateContent xmlns:mc="http://schemas.openxmlformats.org/markup-compatibility/2006">
    <mc:Choice xmlns="" xmlns:p14="http://schemas.microsoft.com/office/powerpoint/2010/main" Requires="p14">
      <p:transition spd="slow" p14:dur="1250" advTm="30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376313" y="1213188"/>
            <a:ext cx="3896436" cy="3896436"/>
          </a:xfrm>
          <a:prstGeom prst="rect">
            <a:avLst/>
          </a:prstGeom>
        </p:spPr>
      </p:pic>
      <p:sp>
        <p:nvSpPr>
          <p:cNvPr id="15" name="文本框 14"/>
          <p:cNvSpPr txBox="1"/>
          <p:nvPr/>
        </p:nvSpPr>
        <p:spPr>
          <a:xfrm>
            <a:off x="4069100" y="1126103"/>
            <a:ext cx="3011606" cy="3154710"/>
          </a:xfrm>
          <a:prstGeom prst="rect">
            <a:avLst/>
          </a:prstGeom>
          <a:noFill/>
        </p:spPr>
        <p:txBody>
          <a:bodyPr wrap="square" rtlCol="0">
            <a:spAutoFit/>
          </a:bodyPr>
          <a:lstStyle/>
          <a:p>
            <a:pPr algn="ctr"/>
            <a:r>
              <a:rPr lang="zh-CN" altLang="en-US" sz="19900" dirty="0">
                <a:latin typeface="字魂73号-江南手书" panose="00000500000000000000" pitchFamily="2" charset="-122"/>
                <a:ea typeface="字魂73号-江南手书" panose="00000500000000000000" pitchFamily="2" charset="-122"/>
                <a:sym typeface="字魂36号-正文宋楷" panose="02000000000000000000" pitchFamily="2" charset="-122"/>
              </a:rPr>
              <a:t>叁</a:t>
            </a:r>
          </a:p>
        </p:txBody>
      </p:sp>
      <p:pic>
        <p:nvPicPr>
          <p:cNvPr id="3" name="图片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flipH="1">
            <a:off x="-597323" y="1801504"/>
            <a:ext cx="5056496" cy="5056496"/>
          </a:xfrm>
          <a:prstGeom prst="rect">
            <a:avLst/>
          </a:prstGeom>
        </p:spPr>
      </p:pic>
      <p:sp>
        <p:nvSpPr>
          <p:cNvPr id="19" name="文本框 18"/>
          <p:cNvSpPr txBox="1"/>
          <p:nvPr/>
        </p:nvSpPr>
        <p:spPr>
          <a:xfrm>
            <a:off x="7936865" y="1125855"/>
            <a:ext cx="859790" cy="4998085"/>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400" dirty="0" smtClean="0">
                <a:latin typeface="楷体" panose="02010609060101010101" pitchFamily="49" charset="-122"/>
                <a:ea typeface="楷体" panose="02010609060101010101" pitchFamily="49" charset="-122"/>
                <a:cs typeface="STFangsong" panose="02010600040101010101" charset="-122"/>
                <a:sym typeface="字魂36号-正文宋楷" panose="02000000000000000000" pitchFamily="2" charset="-122"/>
              </a:rPr>
              <a:t>伏羲女娲画像石</a:t>
            </a:r>
            <a:endParaRPr lang="zh-CN" altLang="en-US" sz="4400"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1250" advTm="30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cstate="email">
            <a:biLevel thresh="75000"/>
          </a:blip>
          <a:stretch>
            <a:fillRect/>
          </a:stretch>
        </p:blipFill>
        <p:spPr>
          <a:xfrm>
            <a:off x="5650578" y="1381736"/>
            <a:ext cx="1100137" cy="393545"/>
          </a:xfrm>
          <a:prstGeom prst="rect">
            <a:avLst/>
          </a:prstGeom>
        </p:spPr>
      </p:pic>
      <p:pic>
        <p:nvPicPr>
          <p:cNvPr id="15" name="图片 14"/>
          <p:cNvPicPr>
            <a:picLocks noChangeAspect="1"/>
          </p:cNvPicPr>
          <p:nvPr/>
        </p:nvPicPr>
        <p:blipFill>
          <a:blip r:embed="rId2" cstate="email">
            <a:biLevel thresh="75000"/>
          </a:blip>
          <a:stretch>
            <a:fillRect/>
          </a:stretch>
        </p:blipFill>
        <p:spPr>
          <a:xfrm>
            <a:off x="10157019" y="5125463"/>
            <a:ext cx="1100137" cy="393545"/>
          </a:xfrm>
          <a:prstGeom prst="rect">
            <a:avLst/>
          </a:prstGeom>
        </p:spPr>
      </p:pic>
      <p:grpSp>
        <p:nvGrpSpPr>
          <p:cNvPr id="9" name="组合 8"/>
          <p:cNvGrpSpPr/>
          <p:nvPr/>
        </p:nvGrpSpPr>
        <p:grpSpPr>
          <a:xfrm>
            <a:off x="453297" y="0"/>
            <a:ext cx="2590153" cy="662081"/>
            <a:chOff x="453297" y="0"/>
            <a:chExt cx="2590153" cy="662081"/>
          </a:xfrm>
        </p:grpSpPr>
        <p:sp>
          <p:nvSpPr>
            <p:cNvPr id="10" name="文本框 9"/>
            <p:cNvSpPr txBox="1"/>
            <p:nvPr/>
          </p:nvSpPr>
          <p:spPr>
            <a:xfrm>
              <a:off x="800387" y="78516"/>
              <a:ext cx="2243063" cy="583565"/>
            </a:xfrm>
            <a:prstGeom prst="rect">
              <a:avLst/>
            </a:prstGeom>
            <a:noFill/>
          </p:spPr>
          <p:txBody>
            <a:bodyPr wrap="square" rtlCol="0">
              <a:spAutoFit/>
            </a:bodyPr>
            <a:lstStyle>
              <a:defPPr>
                <a:defRPr lang="zh-CN"/>
              </a:defPPr>
              <a:lvl1pPr algn="ctr">
                <a:defRPr sz="2400">
                  <a:solidFill>
                    <a:schemeClr val="accent1"/>
                  </a:solidFill>
                  <a:latin typeface="Source Han Sans CN Normal" panose="020B0400000000000000" pitchFamily="34" charset="-128"/>
                  <a:ea typeface="Source Han Sans CN Normal" panose="020B0400000000000000" pitchFamily="34" charset="-128"/>
                </a:defRPr>
              </a:lvl1pPr>
            </a:lstStyle>
            <a:p>
              <a:r>
                <a:rPr lang="zh-CN" altLang="en-US" sz="3200" b="1" dirty="0" smtClean="0">
                  <a:solidFill>
                    <a:schemeClr val="tx1">
                      <a:lumMod val="90000"/>
                      <a:lumOff val="10000"/>
                    </a:schemeClr>
                  </a:solidFill>
                  <a:latin typeface="仿宋" panose="02010609060101010101" charset="-122"/>
                  <a:ea typeface="仿宋" panose="02010609060101010101" charset="-122"/>
                  <a:sym typeface="字魂36号-正文宋楷" panose="02000000000000000000" pitchFamily="2" charset="-122"/>
                </a:rPr>
                <a:t>伏羲女娲</a:t>
              </a:r>
            </a:p>
          </p:txBody>
        </p:sp>
        <p:sp>
          <p:nvSpPr>
            <p:cNvPr id="12" name="矩形 11"/>
            <p:cNvSpPr/>
            <p:nvPr/>
          </p:nvSpPr>
          <p:spPr>
            <a:xfrm>
              <a:off x="453297" y="0"/>
              <a:ext cx="271532" cy="624468"/>
            </a:xfrm>
            <a:prstGeom prst="rect">
              <a:avLst/>
            </a:prstGeom>
            <a:solidFill>
              <a:srgbClr val="C30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TextBox 18"/>
          <p:cNvSpPr txBox="1"/>
          <p:nvPr/>
        </p:nvSpPr>
        <p:spPr>
          <a:xfrm>
            <a:off x="7495540" y="1527810"/>
            <a:ext cx="4018915" cy="3046095"/>
          </a:xfrm>
          <a:prstGeom prst="rect">
            <a:avLst/>
          </a:prstGeom>
          <a:noFill/>
        </p:spPr>
        <p:txBody>
          <a:bodyPr wrap="square" rtlCol="0">
            <a:spAutoFit/>
          </a:bodyPr>
          <a:lstStyle/>
          <a:p>
            <a:pPr algn="l"/>
            <a:r>
              <a:rPr lang="en-US" altLang="zh-CN" sz="2400" b="1" dirty="0" smtClean="0">
                <a:latin typeface="仿宋" panose="02010609060101010101" charset="-122"/>
                <a:ea typeface="仿宋" panose="02010609060101010101" charset="-122"/>
              </a:rPr>
              <a:t>    </a:t>
            </a:r>
            <a:r>
              <a:rPr lang="zh-CN" altLang="en-US" sz="2400" b="1" dirty="0" smtClean="0">
                <a:latin typeface="仿宋" panose="02010609060101010101" charset="-122"/>
                <a:ea typeface="仿宋" panose="02010609060101010101" charset="-122"/>
              </a:rPr>
              <a:t>伏羲，华夏民族人文先始、三皇之一，亦是福佑社稷之正神，同时也是我国文献记载最早的创世神。</a:t>
            </a:r>
          </a:p>
          <a:p>
            <a:pPr algn="l"/>
            <a:endParaRPr lang="zh-CN" altLang="en-US" sz="2400" b="1" dirty="0" smtClean="0">
              <a:latin typeface="仿宋" panose="02010609060101010101" charset="-122"/>
              <a:ea typeface="仿宋" panose="02010609060101010101" charset="-122"/>
            </a:endParaRPr>
          </a:p>
          <a:p>
            <a:pPr algn="l"/>
            <a:r>
              <a:rPr lang="zh-CN" altLang="en-US" sz="2400" b="1" dirty="0" smtClean="0">
                <a:latin typeface="仿宋" panose="02010609060101010101" charset="-122"/>
                <a:ea typeface="仿宋" panose="02010609060101010101" charset="-122"/>
              </a:rPr>
              <a:t>    女娲，中国上古神话中的创世女神，是华夏民族人文先始，福佑社稷之正神。</a:t>
            </a:r>
          </a:p>
        </p:txBody>
      </p:sp>
      <p:pic>
        <p:nvPicPr>
          <p:cNvPr id="11" name="图片 10" descr="微信图片_20190714084612.png"/>
          <p:cNvPicPr>
            <a:picLocks noChangeAspect="1"/>
          </p:cNvPicPr>
          <p:nvPr/>
        </p:nvPicPr>
        <p:blipFill>
          <a:blip r:embed="rId3"/>
          <a:stretch>
            <a:fillRect/>
          </a:stretch>
        </p:blipFill>
        <p:spPr>
          <a:xfrm>
            <a:off x="0" y="903643"/>
            <a:ext cx="3520165" cy="5502536"/>
          </a:xfrm>
          <a:prstGeom prst="rect">
            <a:avLst/>
          </a:prstGeom>
        </p:spPr>
      </p:pic>
      <p:pic>
        <p:nvPicPr>
          <p:cNvPr id="13" name="图片 12" descr="微信图片_20190714084800.png"/>
          <p:cNvPicPr>
            <a:picLocks noChangeAspect="1"/>
          </p:cNvPicPr>
          <p:nvPr/>
        </p:nvPicPr>
        <p:blipFill>
          <a:blip r:embed="rId4"/>
          <a:stretch>
            <a:fillRect/>
          </a:stretch>
        </p:blipFill>
        <p:spPr>
          <a:xfrm>
            <a:off x="3544413" y="817581"/>
            <a:ext cx="3863360" cy="569617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250" advTm="30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56883" y="1068558"/>
            <a:ext cx="4605051" cy="5631180"/>
          </a:xfrm>
          <a:prstGeom prst="rect">
            <a:avLst/>
          </a:prstGeom>
          <a:noFill/>
        </p:spPr>
        <p:txBody>
          <a:bodyPr wrap="square" rtlCol="0">
            <a:spAutoFit/>
          </a:bodyPr>
          <a:lstStyle/>
          <a:p>
            <a:r>
              <a:rPr lang="zh-CN" altLang="en-US" sz="2000" dirty="0" smtClean="0"/>
              <a:t>         </a:t>
            </a:r>
            <a:r>
              <a:rPr sz="2400" dirty="0" smtClean="0">
                <a:latin typeface="楷体" panose="02010609060101010101" pitchFamily="49" charset="-122"/>
                <a:ea typeface="楷体" panose="02010609060101010101" pitchFamily="49" charset="-122"/>
              </a:rPr>
              <a:t>羲和何许人也？话说羲和是中国最早的太阳女神，在当时被奉为尊神的她御车巡游天际，日出日归，主宰世界的光明，而三足乌便是驾日使者。</a:t>
            </a:r>
          </a:p>
          <a:p>
            <a:endParaRPr sz="2400" dirty="0" smtClean="0">
              <a:latin typeface="楷体" panose="02010609060101010101" pitchFamily="49" charset="-122"/>
              <a:ea typeface="楷体" panose="02010609060101010101" pitchFamily="49" charset="-122"/>
            </a:endParaRPr>
          </a:p>
          <a:p>
            <a:r>
              <a:rPr sz="2400" dirty="0" smtClean="0">
                <a:latin typeface="楷体" panose="02010609060101010101" pitchFamily="49" charset="-122"/>
                <a:ea typeface="楷体" panose="02010609060101010101" pitchFamily="49" charset="-122"/>
              </a:rPr>
              <a:t>   传说在大荒当中，有座天台山，海水从南边流入山中。在东海之外，甘水之间，有个羲和国。这里有个叫羲和的女子，正在甘渊中给太阳洗澡。羲和这个女子，是帝俊的妻子，他们共同生了十只小太阳。这十个小太阳便接管了他们妈妈的工作，轮流值日，普照光明。</a:t>
            </a:r>
          </a:p>
        </p:txBody>
      </p:sp>
      <p:pic>
        <p:nvPicPr>
          <p:cNvPr id="5" name="图片 4" descr="C:\Users\mac\Desktop\5ab5c9ea15ce36d36f08224931f33a87e950b1bf.jpg5ab5c9ea15ce36d36f08224931f33a87e950b1bf"/>
          <p:cNvPicPr>
            <a:picLocks noChangeAspect="1"/>
          </p:cNvPicPr>
          <p:nvPr/>
        </p:nvPicPr>
        <p:blipFill>
          <a:blip r:embed="rId3" cstate="print"/>
          <a:srcRect/>
          <a:stretch>
            <a:fillRect/>
          </a:stretch>
        </p:blipFill>
        <p:spPr>
          <a:xfrm>
            <a:off x="452120" y="412750"/>
            <a:ext cx="2917190" cy="6032500"/>
          </a:xfrm>
          <a:prstGeom prst="rect">
            <a:avLst/>
          </a:prstGeom>
        </p:spPr>
      </p:pic>
      <p:pic>
        <p:nvPicPr>
          <p:cNvPr id="2" name="图片 1" descr="001CoOT3zy6JRUyUp9Hdd&amp;690"/>
          <p:cNvPicPr>
            <a:picLocks noChangeAspect="1"/>
          </p:cNvPicPr>
          <p:nvPr/>
        </p:nvPicPr>
        <p:blipFill>
          <a:blip r:embed="rId4"/>
          <a:srcRect l="26146" t="823" r="35026" b="-823"/>
          <a:stretch>
            <a:fillRect/>
          </a:stretch>
        </p:blipFill>
        <p:spPr>
          <a:xfrm>
            <a:off x="3671570" y="412750"/>
            <a:ext cx="2249805" cy="6111240"/>
          </a:xfrm>
          <a:prstGeom prst="rect">
            <a:avLst/>
          </a:prstGeom>
        </p:spPr>
      </p:pic>
    </p:spTree>
  </p:cSld>
  <p:clrMapOvr>
    <a:masterClrMapping/>
  </p:clrMapOvr>
  <p:transition spd="slow" advClick="0" advTm="0">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829351"/>
            <a:ext cx="12192000" cy="3002508"/>
          </a:xfrm>
          <a:prstGeom prst="rect">
            <a:avLst/>
          </a:prstGeom>
          <a:solidFill>
            <a:srgbClr val="E9E6E2"/>
          </a:solidFill>
          <a:ln>
            <a:noFill/>
          </a:ln>
          <a:effectLst>
            <a:outerShdw blurRad="127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EEDEA"/>
              </a:solidFill>
            </a:endParaRPr>
          </a:p>
        </p:txBody>
      </p:sp>
      <p:pic>
        <p:nvPicPr>
          <p:cNvPr id="22" name="图片 2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flipH="1">
            <a:off x="5334000" y="0"/>
            <a:ext cx="6858000" cy="6858000"/>
          </a:xfrm>
          <a:prstGeom prst="rect">
            <a:avLst/>
          </a:prstGeom>
        </p:spPr>
      </p:pic>
      <p:grpSp>
        <p:nvGrpSpPr>
          <p:cNvPr id="36" name="组合 35"/>
          <p:cNvGrpSpPr/>
          <p:nvPr/>
        </p:nvGrpSpPr>
        <p:grpSpPr>
          <a:xfrm>
            <a:off x="985563" y="1433849"/>
            <a:ext cx="792000" cy="938719"/>
            <a:chOff x="4374604" y="1499068"/>
            <a:chExt cx="792000" cy="938719"/>
          </a:xfrm>
        </p:grpSpPr>
        <p:sp>
          <p:nvSpPr>
            <p:cNvPr id="37" name="矩形 36"/>
            <p:cNvSpPr/>
            <p:nvPr/>
          </p:nvSpPr>
          <p:spPr>
            <a:xfrm>
              <a:off x="4374604" y="1612862"/>
              <a:ext cx="792000" cy="793018"/>
            </a:xfrm>
            <a:prstGeom prst="rect">
              <a:avLst/>
            </a:prstGeom>
            <a:solidFill>
              <a:srgbClr val="C30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38" name="文本框 37"/>
            <p:cNvSpPr txBox="1"/>
            <p:nvPr/>
          </p:nvSpPr>
          <p:spPr>
            <a:xfrm>
              <a:off x="4445484" y="1499068"/>
              <a:ext cx="650240" cy="938719"/>
            </a:xfrm>
            <a:prstGeom prst="rect">
              <a:avLst/>
            </a:prstGeom>
            <a:noFill/>
          </p:spPr>
          <p:txBody>
            <a:bodyPr wrap="square" rtlCol="0">
              <a:spAutoFit/>
            </a:bodyPr>
            <a:lstStyle/>
            <a:p>
              <a:pPr algn="ctr">
                <a:lnSpc>
                  <a:spcPct val="150000"/>
                </a:lnSpc>
              </a:pPr>
              <a:r>
                <a:rPr lang="zh-CN" altLang="en-US" sz="4000" dirty="0">
                  <a:solidFill>
                    <a:schemeClr val="bg1"/>
                  </a:solidFill>
                  <a:latin typeface="字魂36号-正文宋楷" panose="02000000000000000000" pitchFamily="2" charset="-122"/>
                  <a:ea typeface="字魂36号-正文宋楷" panose="02000000000000000000" pitchFamily="2" charset="-122"/>
                  <a:sym typeface="字魂36号-正文宋楷" panose="02000000000000000000" pitchFamily="2" charset="-122"/>
                </a:rPr>
                <a:t>壹</a:t>
              </a:r>
            </a:p>
          </p:txBody>
        </p:sp>
      </p:grpSp>
      <p:sp>
        <p:nvSpPr>
          <p:cNvPr id="52" name="文本框 51"/>
          <p:cNvSpPr txBox="1"/>
          <p:nvPr/>
        </p:nvSpPr>
        <p:spPr>
          <a:xfrm>
            <a:off x="872657" y="2995550"/>
            <a:ext cx="1015663" cy="2931913"/>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zh-CN" altLang="en-US" sz="3600" dirty="0" smtClean="0">
                <a:latin typeface="楷体" panose="02010609060101010101" pitchFamily="49" charset="-122"/>
                <a:ea typeface="楷体" panose="02010609060101010101" pitchFamily="49" charset="-122"/>
              </a:rPr>
              <a:t>唐初宰相萧瑀</a:t>
            </a:r>
            <a:endParaRPr lang="zh-CN" altLang="en-US" sz="3600" dirty="0">
              <a:latin typeface="楷体" panose="02010609060101010101" pitchFamily="49" charset="-122"/>
              <a:ea typeface="楷体" panose="02010609060101010101" pitchFamily="49" charset="-122"/>
              <a:cs typeface="STFangsong" panose="02010600040101010101" charset="-122"/>
              <a:sym typeface="字魂36号-正文宋楷" panose="02000000000000000000" pitchFamily="2" charset="-122"/>
            </a:endParaRPr>
          </a:p>
        </p:txBody>
      </p:sp>
      <p:grpSp>
        <p:nvGrpSpPr>
          <p:cNvPr id="56" name="组合 55"/>
          <p:cNvGrpSpPr/>
          <p:nvPr/>
        </p:nvGrpSpPr>
        <p:grpSpPr>
          <a:xfrm>
            <a:off x="3002294" y="1433849"/>
            <a:ext cx="792000" cy="938719"/>
            <a:chOff x="6340623" y="2834122"/>
            <a:chExt cx="792000" cy="938719"/>
          </a:xfrm>
        </p:grpSpPr>
        <p:sp>
          <p:nvSpPr>
            <p:cNvPr id="57" name="矩形 56"/>
            <p:cNvSpPr/>
            <p:nvPr/>
          </p:nvSpPr>
          <p:spPr>
            <a:xfrm>
              <a:off x="6340623" y="2947916"/>
              <a:ext cx="792000" cy="793018"/>
            </a:xfrm>
            <a:prstGeom prst="rect">
              <a:avLst/>
            </a:prstGeom>
            <a:solidFill>
              <a:srgbClr val="C30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58" name="文本框 57"/>
            <p:cNvSpPr txBox="1"/>
            <p:nvPr/>
          </p:nvSpPr>
          <p:spPr>
            <a:xfrm>
              <a:off x="6411503" y="2834122"/>
              <a:ext cx="650240" cy="938719"/>
            </a:xfrm>
            <a:prstGeom prst="rect">
              <a:avLst/>
            </a:prstGeom>
            <a:noFill/>
          </p:spPr>
          <p:txBody>
            <a:bodyPr wrap="square" rtlCol="0">
              <a:spAutoFit/>
            </a:bodyPr>
            <a:lstStyle/>
            <a:p>
              <a:pPr algn="ctr">
                <a:lnSpc>
                  <a:spcPct val="150000"/>
                </a:lnSpc>
              </a:pPr>
              <a:r>
                <a:rPr lang="zh-CN" altLang="en-US" sz="4000" dirty="0">
                  <a:solidFill>
                    <a:schemeClr val="bg1"/>
                  </a:solidFill>
                  <a:latin typeface="字魂36号-正文宋楷" panose="02000000000000000000" pitchFamily="2" charset="-122"/>
                  <a:ea typeface="字魂36号-正文宋楷" panose="02000000000000000000" pitchFamily="2" charset="-122"/>
                  <a:sym typeface="字魂36号-正文宋楷" panose="02000000000000000000" pitchFamily="2" charset="-122"/>
                </a:rPr>
                <a:t>贰</a:t>
              </a:r>
            </a:p>
          </p:txBody>
        </p:sp>
      </p:grpSp>
      <p:sp>
        <p:nvSpPr>
          <p:cNvPr id="65" name="文本框 64"/>
          <p:cNvSpPr txBox="1"/>
          <p:nvPr/>
        </p:nvSpPr>
        <p:spPr>
          <a:xfrm>
            <a:off x="2888750" y="2995551"/>
            <a:ext cx="1015663" cy="2670108"/>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zh-CN" altLang="en-US" sz="3600" kern="0" dirty="0" smtClean="0">
                <a:latin typeface="楷体" panose="02010609060101010101" pitchFamily="49" charset="-122"/>
                <a:ea typeface="楷体" panose="02010609060101010101" pitchFamily="49" charset="-122"/>
                <a:cs typeface="STFangsong" panose="02010600040101010101" charset="-122"/>
                <a:sym typeface="字魂36号-正文宋楷" panose="02000000000000000000" pitchFamily="2" charset="-122"/>
              </a:rPr>
              <a:t>飞金走玉</a:t>
            </a:r>
            <a:endParaRPr lang="zh-CN" altLang="en-US" sz="3600" kern="0" dirty="0">
              <a:latin typeface="楷体" panose="02010609060101010101" pitchFamily="49" charset="-122"/>
              <a:ea typeface="楷体" panose="02010609060101010101" pitchFamily="49" charset="-122"/>
              <a:cs typeface="STFangsong" panose="02010600040101010101" charset="-122"/>
              <a:sym typeface="字魂36号-正文宋楷" panose="02000000000000000000" pitchFamily="2" charset="-122"/>
            </a:endParaRPr>
          </a:p>
        </p:txBody>
      </p:sp>
      <p:grpSp>
        <p:nvGrpSpPr>
          <p:cNvPr id="68" name="组合 67"/>
          <p:cNvGrpSpPr/>
          <p:nvPr/>
        </p:nvGrpSpPr>
        <p:grpSpPr>
          <a:xfrm>
            <a:off x="5019025" y="1433849"/>
            <a:ext cx="792000" cy="938719"/>
            <a:chOff x="8391941" y="1499068"/>
            <a:chExt cx="792000" cy="938719"/>
          </a:xfrm>
        </p:grpSpPr>
        <p:sp>
          <p:nvSpPr>
            <p:cNvPr id="69" name="矩形 68"/>
            <p:cNvSpPr/>
            <p:nvPr/>
          </p:nvSpPr>
          <p:spPr>
            <a:xfrm>
              <a:off x="8391941" y="1612862"/>
              <a:ext cx="792000" cy="793018"/>
            </a:xfrm>
            <a:prstGeom prst="rect">
              <a:avLst/>
            </a:prstGeom>
            <a:solidFill>
              <a:srgbClr val="C30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70" name="文本框 69"/>
            <p:cNvSpPr txBox="1"/>
            <p:nvPr/>
          </p:nvSpPr>
          <p:spPr>
            <a:xfrm>
              <a:off x="8462821" y="1499068"/>
              <a:ext cx="650240" cy="938719"/>
            </a:xfrm>
            <a:prstGeom prst="rect">
              <a:avLst/>
            </a:prstGeom>
            <a:noFill/>
          </p:spPr>
          <p:txBody>
            <a:bodyPr wrap="square" rtlCol="0">
              <a:spAutoFit/>
            </a:bodyPr>
            <a:lstStyle>
              <a:defPPr>
                <a:defRPr lang="en-US"/>
              </a:defPPr>
              <a:lvl1pPr algn="ctr">
                <a:lnSpc>
                  <a:spcPct val="150000"/>
                </a:lnSpc>
                <a:defRPr sz="2400" b="1">
                  <a:solidFill>
                    <a:schemeClr val="bg1"/>
                  </a:solidFill>
                  <a:latin typeface="汉呈王天喜行楷" panose="00020600040101010101" pitchFamily="18" charset="-128"/>
                  <a:ea typeface="汉呈王天喜行楷" panose="00020600040101010101" pitchFamily="18" charset="-128"/>
                </a:defRPr>
              </a:lvl1pPr>
            </a:lstStyle>
            <a:p>
              <a:r>
                <a:rPr lang="zh-CN" altLang="en-US" sz="4000" b="0" dirty="0">
                  <a:latin typeface="字魂36号-正文宋楷" panose="02000000000000000000" pitchFamily="2" charset="-122"/>
                  <a:ea typeface="字魂36号-正文宋楷" panose="02000000000000000000" pitchFamily="2" charset="-122"/>
                  <a:sym typeface="字魂36号-正文宋楷" panose="02000000000000000000" pitchFamily="2" charset="-122"/>
                </a:rPr>
                <a:t>叁</a:t>
              </a:r>
            </a:p>
          </p:txBody>
        </p:sp>
      </p:grpSp>
      <p:sp>
        <p:nvSpPr>
          <p:cNvPr id="74" name="文本框 73"/>
          <p:cNvSpPr txBox="1"/>
          <p:nvPr/>
        </p:nvSpPr>
        <p:spPr>
          <a:xfrm>
            <a:off x="5027742" y="2979040"/>
            <a:ext cx="1107996" cy="3696079"/>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zh-CN" altLang="en-US" sz="4000" dirty="0" smtClean="0">
                <a:latin typeface="楷体" panose="02010609060101010101" pitchFamily="49" charset="-122"/>
                <a:ea typeface="楷体" panose="02010609060101010101" pitchFamily="49" charset="-122"/>
                <a:cs typeface="STFangsong" panose="02010600040101010101" charset="-122"/>
                <a:sym typeface="字魂36号-正文宋楷" panose="02000000000000000000" pitchFamily="2" charset="-122"/>
              </a:rPr>
              <a:t>伏羲女娲画像石</a:t>
            </a:r>
            <a:endParaRPr lang="zh-CN" altLang="en-US" sz="4000" dirty="0">
              <a:latin typeface="楷体" panose="02010609060101010101" pitchFamily="49" charset="-122"/>
              <a:ea typeface="楷体" panose="02010609060101010101" pitchFamily="49" charset="-122"/>
              <a:cs typeface="STFangsong" panose="02010600040101010101" charset="-122"/>
              <a:sym typeface="字魂36号-正文宋楷" panose="02000000000000000000"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1250" advTm="30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500" fill="hold"/>
                                        <p:tgtEl>
                                          <p:spTgt spid="22"/>
                                        </p:tgtEl>
                                        <p:attrNameLst>
                                          <p:attrName>ppt_x</p:attrName>
                                        </p:attrNameLst>
                                      </p:cBhvr>
                                      <p:tavLst>
                                        <p:tav tm="0">
                                          <p:val>
                                            <p:strVal val="1+#ppt_w/2"/>
                                          </p:val>
                                        </p:tav>
                                        <p:tav tm="100000">
                                          <p:val>
                                            <p:strVal val="#ppt_x"/>
                                          </p:val>
                                        </p:tav>
                                      </p:tavLst>
                                    </p:anim>
                                    <p:anim calcmode="lin" valueType="num">
                                      <p:cBhvr additive="base">
                                        <p:cTn id="12" dur="1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47" presetClass="entr" presetSubtype="0"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1000"/>
                                        <p:tgtEl>
                                          <p:spTgt spid="36"/>
                                        </p:tgtEl>
                                      </p:cBhvr>
                                    </p:animEffect>
                                    <p:anim calcmode="lin" valueType="num">
                                      <p:cBhvr>
                                        <p:cTn id="17" dur="1000" fill="hold"/>
                                        <p:tgtEl>
                                          <p:spTgt spid="36"/>
                                        </p:tgtEl>
                                        <p:attrNameLst>
                                          <p:attrName>ppt_x</p:attrName>
                                        </p:attrNameLst>
                                      </p:cBhvr>
                                      <p:tavLst>
                                        <p:tav tm="0">
                                          <p:val>
                                            <p:strVal val="#ppt_x"/>
                                          </p:val>
                                        </p:tav>
                                        <p:tav tm="100000">
                                          <p:val>
                                            <p:strVal val="#ppt_x"/>
                                          </p:val>
                                        </p:tav>
                                      </p:tavLst>
                                    </p:anim>
                                    <p:anim calcmode="lin" valueType="num">
                                      <p:cBhvr>
                                        <p:cTn id="18" dur="1000" fill="hold"/>
                                        <p:tgtEl>
                                          <p:spTgt spid="36"/>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up)">
                                      <p:cBhvr>
                                        <p:cTn id="22" dur="500"/>
                                        <p:tgtEl>
                                          <p:spTgt spid="52"/>
                                        </p:tgtEl>
                                      </p:cBhvr>
                                    </p:animEffect>
                                  </p:childTnLst>
                                </p:cTn>
                              </p:par>
                            </p:childTnLst>
                          </p:cTn>
                        </p:par>
                        <p:par>
                          <p:cTn id="23" fill="hold">
                            <p:stCondLst>
                              <p:cond delay="3500"/>
                            </p:stCondLst>
                            <p:childTnLst>
                              <p:par>
                                <p:cTn id="24" presetID="47"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childTnLst>
                          </p:cTn>
                        </p:par>
                        <p:par>
                          <p:cTn id="29" fill="hold">
                            <p:stCondLst>
                              <p:cond delay="4500"/>
                            </p:stCondLst>
                            <p:childTnLst>
                              <p:par>
                                <p:cTn id="30" presetID="22" presetClass="entr" presetSubtype="1" fill="hold" grpId="0" nodeType="after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wipe(up)">
                                      <p:cBhvr>
                                        <p:cTn id="32" dur="500"/>
                                        <p:tgtEl>
                                          <p:spTgt spid="65"/>
                                        </p:tgtEl>
                                      </p:cBhvr>
                                    </p:animEffect>
                                  </p:childTnLst>
                                </p:cTn>
                              </p:par>
                            </p:childTnLst>
                          </p:cTn>
                        </p:par>
                        <p:par>
                          <p:cTn id="33" fill="hold">
                            <p:stCondLst>
                              <p:cond delay="5000"/>
                            </p:stCondLst>
                            <p:childTnLst>
                              <p:par>
                                <p:cTn id="34" presetID="47" presetClass="entr" presetSubtype="0" fill="hold" nodeType="after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1000"/>
                                        <p:tgtEl>
                                          <p:spTgt spid="68"/>
                                        </p:tgtEl>
                                      </p:cBhvr>
                                    </p:animEffect>
                                    <p:anim calcmode="lin" valueType="num">
                                      <p:cBhvr>
                                        <p:cTn id="37" dur="1000" fill="hold"/>
                                        <p:tgtEl>
                                          <p:spTgt spid="68"/>
                                        </p:tgtEl>
                                        <p:attrNameLst>
                                          <p:attrName>ppt_x</p:attrName>
                                        </p:attrNameLst>
                                      </p:cBhvr>
                                      <p:tavLst>
                                        <p:tav tm="0">
                                          <p:val>
                                            <p:strVal val="#ppt_x"/>
                                          </p:val>
                                        </p:tav>
                                        <p:tav tm="100000">
                                          <p:val>
                                            <p:strVal val="#ppt_x"/>
                                          </p:val>
                                        </p:tav>
                                      </p:tavLst>
                                    </p:anim>
                                    <p:anim calcmode="lin" valueType="num">
                                      <p:cBhvr>
                                        <p:cTn id="38" dur="10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6000"/>
                            </p:stCondLst>
                            <p:childTnLst>
                              <p:par>
                                <p:cTn id="40" presetID="22" presetClass="entr" presetSubtype="1" fill="hold" grpId="0"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wipe(up)">
                                      <p:cBhvr>
                                        <p:cTn id="4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2" grpId="0"/>
      <p:bldP spid="65" grpId="0"/>
      <p:bldP spid="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38930" y="1068705"/>
            <a:ext cx="7522845" cy="5631180"/>
          </a:xfrm>
          <a:prstGeom prst="rect">
            <a:avLst/>
          </a:prstGeom>
          <a:noFill/>
        </p:spPr>
        <p:txBody>
          <a:bodyPr wrap="square" rtlCol="0">
            <a:spAutoFit/>
          </a:bodyPr>
          <a:lstStyle/>
          <a:p>
            <a:r>
              <a:rPr lang="zh-CN" altLang="en-US" sz="2000" dirty="0" smtClean="0"/>
              <a:t>         </a:t>
            </a:r>
            <a:r>
              <a:rPr sz="2400" dirty="0" smtClean="0">
                <a:latin typeface="楷体" panose="02010609060101010101" pitchFamily="49" charset="-122"/>
                <a:ea typeface="楷体" panose="02010609060101010101" pitchFamily="49" charset="-122"/>
              </a:rPr>
              <a:t>一开始这十只小太阳还是很守秩序的，他们没事儿就呆在汤谷中的一棵大扶桑树上，那是他们轮流值班回来休息的地方，一个小太阳回来，下一个值班的小太阳就出去了，井然有序。他们怎么出去呢？“日载于乌”（原文见《山海经·大荒南经》）——哈哈，继承母业的小太阳们也顺理成章地乘坐起了母亲羲和的座驾“三足乌”巡天。</a:t>
            </a:r>
          </a:p>
          <a:p>
            <a:endParaRPr sz="2400" dirty="0" smtClean="0">
              <a:latin typeface="楷体" panose="02010609060101010101" pitchFamily="49" charset="-122"/>
              <a:ea typeface="楷体" panose="02010609060101010101" pitchFamily="49" charset="-122"/>
            </a:endParaRPr>
          </a:p>
          <a:p>
            <a:r>
              <a:rPr sz="2400" dirty="0" smtClean="0">
                <a:latin typeface="楷体" panose="02010609060101010101" pitchFamily="49" charset="-122"/>
                <a:ea typeface="楷体" panose="02010609060101010101" pitchFamily="49" charset="-122"/>
              </a:rPr>
              <a:t>   </a:t>
            </a:r>
            <a:r>
              <a:rPr lang="zh-CN" sz="2400" dirty="0" smtClean="0">
                <a:latin typeface="楷体" panose="02010609060101010101" pitchFamily="49" charset="-122"/>
                <a:ea typeface="楷体" panose="02010609060101010101" pitchFamily="49" charset="-122"/>
              </a:rPr>
              <a:t>大家</a:t>
            </a:r>
            <a:r>
              <a:rPr sz="2400" dirty="0" smtClean="0">
                <a:latin typeface="楷体" panose="02010609060101010101" pitchFamily="49" charset="-122"/>
                <a:ea typeface="楷体" panose="02010609060101010101" pitchFamily="49" charset="-122"/>
              </a:rPr>
              <a:t>不要误会，其实三足乌就是太阳化身，而并非单独有一只三足乌在天上为太阳接驾。三足乌与太阳之所以形影不离，可以看作是太阳的巡天座驾，亦表明他们本为一体，不可分离。而太阳是圆的，鸟又是卵生动物，由太阳蛋孵出的“三足乌”便是具有双重身份的太阳神鸟，不再是单纯意义上的座驾之鸟。在此，三足乌便奠定了日神羲和之子的出场身份。</a:t>
            </a:r>
          </a:p>
        </p:txBody>
      </p:sp>
      <p:pic>
        <p:nvPicPr>
          <p:cNvPr id="5" name="图片 4" descr="C:\Users\mac\Desktop\5ab5c9ea15ce36d36f08224931f33a87e950b1bf.jpg5ab5c9ea15ce36d36f08224931f33a87e950b1bf"/>
          <p:cNvPicPr>
            <a:picLocks noChangeAspect="1"/>
          </p:cNvPicPr>
          <p:nvPr/>
        </p:nvPicPr>
        <p:blipFill>
          <a:blip r:embed="rId3" cstate="print"/>
          <a:srcRect/>
          <a:stretch>
            <a:fillRect/>
          </a:stretch>
        </p:blipFill>
        <p:spPr>
          <a:xfrm>
            <a:off x="452120" y="412750"/>
            <a:ext cx="2917190" cy="6032500"/>
          </a:xfrm>
          <a:prstGeom prst="rect">
            <a:avLst/>
          </a:prstGeom>
        </p:spPr>
      </p:pic>
    </p:spTree>
  </p:cSld>
  <p:clrMapOvr>
    <a:masterClrMapping/>
  </p:clrMapOvr>
  <p:transition spd="slow" advClick="0" advTm="0">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1380" y="694690"/>
            <a:ext cx="10429240" cy="4892675"/>
          </a:xfrm>
          <a:prstGeom prst="rect">
            <a:avLst/>
          </a:prstGeom>
          <a:noFill/>
        </p:spPr>
        <p:txBody>
          <a:bodyPr wrap="square" rtlCol="0">
            <a:spAutoFit/>
          </a:bodyPr>
          <a:lstStyle/>
          <a:p>
            <a:r>
              <a:rPr lang="zh-CN" altLang="en-US" sz="2000" dirty="0" smtClean="0"/>
              <a:t>         </a:t>
            </a:r>
            <a:r>
              <a:rPr sz="2400" dirty="0" smtClean="0">
                <a:latin typeface="楷体" panose="02010609060101010101" pitchFamily="49" charset="-122"/>
                <a:ea typeface="楷体" panose="02010609060101010101" pitchFamily="49" charset="-122"/>
              </a:rPr>
              <a:t>三足乌度过了一阵招摇过“世”的风光日子，因羲和的儿子们——十个小太阳一齐降临人间玩耍，一时天下大旱，酷热难耐，民不聊生而开启了被四处射杀的而躲难，颠沛流离的命运。</a:t>
            </a:r>
          </a:p>
          <a:p>
            <a:endParaRPr sz="2400" dirty="0" smtClean="0">
              <a:latin typeface="楷体" panose="02010609060101010101" pitchFamily="49" charset="-122"/>
              <a:ea typeface="楷体" panose="02010609060101010101" pitchFamily="49" charset="-122"/>
            </a:endParaRPr>
          </a:p>
          <a:p>
            <a:r>
              <a:rPr sz="2400" dirty="0" smtClean="0">
                <a:latin typeface="楷体" panose="02010609060101010101" pitchFamily="49" charset="-122"/>
                <a:ea typeface="楷体" panose="02010609060101010101" pitchFamily="49" charset="-122"/>
              </a:rPr>
              <a:t>这就不得不说射日神话的鼻祖“羿神射日”的那一段了。原始时代发明弓箭是一件具有重要意义的事，而善射则意味着有强大的保护族群的能力以及狩猎的生产能力。羿早年曾因箭术高超受到过帝俊的嘉奖，还赐下了神器级的弓和箭，因而帝尧找到了他，由此成就了他人间英雄的功名事迹。</a:t>
            </a:r>
          </a:p>
          <a:p>
            <a:endParaRPr sz="2400" dirty="0" smtClean="0">
              <a:latin typeface="楷体" panose="02010609060101010101" pitchFamily="49" charset="-122"/>
              <a:ea typeface="楷体" panose="02010609060101010101" pitchFamily="49" charset="-122"/>
            </a:endParaRPr>
          </a:p>
          <a:p>
            <a:r>
              <a:rPr sz="2400" dirty="0" smtClean="0">
                <a:latin typeface="楷体" panose="02010609060101010101" pitchFamily="49" charset="-122"/>
                <a:ea typeface="楷体" panose="02010609060101010101" pitchFamily="49" charset="-122"/>
              </a:rPr>
              <a:t>《楚辞》中对羿神射日做出猜想，射中的太阳如乌鸟零羽。这里太阳即为乌鸟的化身，射日与射猎飞禽合为一想，表明早期便有太阳是飞鸟这一认知了。人间之酷火平息了，而帝俊却痛失了九子，天界再难容得下羿，当然这都是后话。但太阳即三足乌的设定已是昭然若揭了。</a:t>
            </a:r>
          </a:p>
        </p:txBody>
      </p:sp>
    </p:spTree>
  </p:cSld>
  <p:clrMapOvr>
    <a:masterClrMapping/>
  </p:clrMapOvr>
  <p:transition spd="slow" advClick="0" advTm="0">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微信图片_20190526091248.jpg"/>
          <p:cNvPicPr>
            <a:picLocks noChangeAspect="1"/>
          </p:cNvPicPr>
          <p:nvPr/>
        </p:nvPicPr>
        <p:blipFill>
          <a:blip r:embed="rId3"/>
          <a:stretch>
            <a:fillRect/>
          </a:stretch>
        </p:blipFill>
        <p:spPr>
          <a:xfrm>
            <a:off x="369630" y="673559"/>
            <a:ext cx="7447403" cy="5510344"/>
          </a:xfrm>
          <a:prstGeom prst="rect">
            <a:avLst/>
          </a:prstGeom>
        </p:spPr>
      </p:pic>
      <p:sp>
        <p:nvSpPr>
          <p:cNvPr id="2" name="文本框 1"/>
          <p:cNvSpPr txBox="1"/>
          <p:nvPr/>
        </p:nvSpPr>
        <p:spPr>
          <a:xfrm>
            <a:off x="8142605" y="515620"/>
            <a:ext cx="3434080" cy="6000750"/>
          </a:xfrm>
          <a:prstGeom prst="rect">
            <a:avLst/>
          </a:prstGeom>
          <a:noFill/>
        </p:spPr>
        <p:txBody>
          <a:bodyPr wrap="square" rtlCol="0">
            <a:spAutoFit/>
          </a:bodyPr>
          <a:lstStyle/>
          <a:p>
            <a:r>
              <a:rPr lang="en-US" altLang="zh-CN" sz="2400">
                <a:latin typeface="楷体" panose="02010609060101010101" pitchFamily="49" charset="-122"/>
                <a:ea typeface="楷体" panose="02010609060101010101" pitchFamily="49" charset="-122"/>
                <a:cs typeface="楷体" panose="02010609060101010101" pitchFamily="49" charset="-122"/>
              </a:rPr>
              <a:t>    </a:t>
            </a:r>
            <a:r>
              <a:rPr lang="zh-CN" altLang="en-US" sz="2400">
                <a:latin typeface="楷体" panose="02010609060101010101" pitchFamily="49" charset="-122"/>
                <a:ea typeface="楷体" panose="02010609060101010101" pitchFamily="49" charset="-122"/>
                <a:cs typeface="楷体" panose="02010609060101010101" pitchFamily="49" charset="-122"/>
              </a:rPr>
              <a:t>玉兔捣药是中国神话传说故事之一。见于汉乐府《董逃行》。相传月亮之中有一只兔子，浑身洁白如玉，所以称作"玉兔"。这种白兔拿着玉杵，跪地捣药，成蛤蟆丸，服用此等药丸可以长生成仙。久而久之，玉兔便成为月亮的代名词。古时候，文人写诗作词，常常以玉兔象征月亮。在道教掌故中，玉兔常常与金乌相对，表示金丹修炼的阴阳协调。</a:t>
            </a:r>
          </a:p>
        </p:txBody>
      </p:sp>
    </p:spTree>
  </p:cSld>
  <p:clrMapOvr>
    <a:masterClrMapping/>
  </p:clrMapOvr>
  <p:transition spd="slow" advClick="0" advTm="0">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微信图片_20190526091248.jpg"/>
          <p:cNvPicPr>
            <a:picLocks noChangeAspect="1"/>
          </p:cNvPicPr>
          <p:nvPr/>
        </p:nvPicPr>
        <p:blipFill>
          <a:blip r:embed="rId3" cstate="print"/>
          <a:stretch>
            <a:fillRect/>
          </a:stretch>
        </p:blipFill>
        <p:spPr>
          <a:xfrm>
            <a:off x="5939186" y="575630"/>
            <a:ext cx="1833089" cy="5585552"/>
          </a:xfrm>
          <a:prstGeom prst="rect">
            <a:avLst/>
          </a:prstGeom>
        </p:spPr>
      </p:pic>
      <p:pic>
        <p:nvPicPr>
          <p:cNvPr id="3" name="图片 2" descr="_MG_1785_复制.jpg"/>
          <p:cNvPicPr>
            <a:picLocks noChangeAspect="1"/>
          </p:cNvPicPr>
          <p:nvPr/>
        </p:nvPicPr>
        <p:blipFill>
          <a:blip r:embed="rId4" cstate="print"/>
          <a:stretch>
            <a:fillRect/>
          </a:stretch>
        </p:blipFill>
        <p:spPr>
          <a:xfrm>
            <a:off x="3607484" y="537883"/>
            <a:ext cx="1835883" cy="5609275"/>
          </a:xfrm>
          <a:prstGeom prst="rect">
            <a:avLst/>
          </a:prstGeom>
        </p:spPr>
      </p:pic>
    </p:spTree>
  </p:cSld>
  <p:clrMapOvr>
    <a:masterClrMapping/>
  </p:clrMapOvr>
  <p:transition spd="slow" advClick="0" advTm="0">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270427" y="1180531"/>
            <a:ext cx="3896436" cy="3896436"/>
          </a:xfrm>
          <a:prstGeom prst="rect">
            <a:avLst/>
          </a:prstGeom>
        </p:spPr>
      </p:pic>
      <p:sp>
        <p:nvSpPr>
          <p:cNvPr id="15" name="文本框 14"/>
          <p:cNvSpPr txBox="1"/>
          <p:nvPr/>
        </p:nvSpPr>
        <p:spPr>
          <a:xfrm>
            <a:off x="5712842" y="1180531"/>
            <a:ext cx="3011606" cy="3154710"/>
          </a:xfrm>
          <a:prstGeom prst="rect">
            <a:avLst/>
          </a:prstGeom>
          <a:noFill/>
        </p:spPr>
        <p:txBody>
          <a:bodyPr wrap="square" rtlCol="0">
            <a:spAutoFit/>
          </a:bodyPr>
          <a:lstStyle/>
          <a:p>
            <a:pPr algn="ctr"/>
            <a:r>
              <a:rPr lang="zh-CN" altLang="en-US" sz="19900" dirty="0">
                <a:latin typeface="字魂73号-江南手书" panose="00000500000000000000" pitchFamily="2" charset="-122"/>
                <a:ea typeface="字魂73号-江南手书" panose="00000500000000000000" pitchFamily="2" charset="-122"/>
                <a:sym typeface="字魂36号-正文宋楷" panose="02000000000000000000" pitchFamily="2" charset="-122"/>
              </a:rPr>
              <a:t>壹</a:t>
            </a:r>
          </a:p>
        </p:txBody>
      </p:sp>
      <p:sp>
        <p:nvSpPr>
          <p:cNvPr id="18" name="文本框 17"/>
          <p:cNvSpPr txBox="1"/>
          <p:nvPr/>
        </p:nvSpPr>
        <p:spPr>
          <a:xfrm>
            <a:off x="10609580" y="4980305"/>
            <a:ext cx="278130" cy="337185"/>
          </a:xfrm>
          <a:prstGeom prst="rect">
            <a:avLst/>
          </a:prstGeom>
          <a:noFill/>
        </p:spPr>
        <p:txBody>
          <a:bodyPr wrap="square" rtlCol="0">
            <a:spAutoFit/>
          </a:bodyPr>
          <a:lstStyle/>
          <a:p>
            <a:r>
              <a:rPr lang="zh-CN" altLang="en-US" sz="1600" dirty="0" smtClean="0">
                <a:solidFill>
                  <a:schemeClr val="bg1"/>
                </a:solidFill>
                <a:latin typeface="字魂36号-正文宋楷" panose="02000000000000000000" pitchFamily="2" charset="-122"/>
                <a:ea typeface="字魂36号-正文宋楷" panose="02000000000000000000" pitchFamily="2" charset="-122"/>
                <a:sym typeface="字魂36号-正文宋楷" panose="02000000000000000000" pitchFamily="2" charset="-122"/>
              </a:rPr>
              <a:t>网</a:t>
            </a:r>
            <a:endParaRPr lang="zh-CN" altLang="en-US" sz="1600" dirty="0">
              <a:solidFill>
                <a:schemeClr val="bg1"/>
              </a:solidFill>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pic>
        <p:nvPicPr>
          <p:cNvPr id="3" name="图片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flipH="1">
            <a:off x="-597323" y="1801504"/>
            <a:ext cx="5056496" cy="5056496"/>
          </a:xfrm>
          <a:prstGeom prst="rect">
            <a:avLst/>
          </a:prstGeom>
        </p:spPr>
      </p:pic>
      <p:sp>
        <p:nvSpPr>
          <p:cNvPr id="19" name="文本框 18"/>
          <p:cNvSpPr txBox="1"/>
          <p:nvPr/>
        </p:nvSpPr>
        <p:spPr>
          <a:xfrm>
            <a:off x="9852107" y="1868805"/>
            <a:ext cx="1107996" cy="3208020"/>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zh-CN" altLang="en-US" sz="4000" dirty="0" smtClean="0">
                <a:latin typeface="楷体" panose="02010609060101010101" pitchFamily="49" charset="-122"/>
                <a:ea typeface="楷体" panose="02010609060101010101" pitchFamily="49" charset="-122"/>
              </a:rPr>
              <a:t>唐初宰相萧瑀</a:t>
            </a:r>
            <a:endParaRPr lang="zh-CN" altLang="en-US" sz="4000" dirty="0">
              <a:latin typeface="楷体" panose="02010609060101010101" pitchFamily="49" charset="-122"/>
              <a:ea typeface="楷体" panose="02010609060101010101" pitchFamily="49" charset="-122"/>
              <a:cs typeface="STFangsong" panose="02010600040101010101" charset="-122"/>
              <a:sym typeface="字魂36号-正文宋楷" panose="02000000000000000000"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1250" advTm="30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e3df8dcd100baa14bd74c0a4710b912c9fc2e83"/>
          <p:cNvPicPr>
            <a:picLocks noChangeAspect="1"/>
          </p:cNvPicPr>
          <p:nvPr/>
        </p:nvPicPr>
        <p:blipFill>
          <a:blip r:embed="rId2"/>
          <a:stretch>
            <a:fillRect/>
          </a:stretch>
        </p:blipFill>
        <p:spPr>
          <a:xfrm>
            <a:off x="978947" y="937483"/>
            <a:ext cx="3584321" cy="4802991"/>
          </a:xfrm>
          <a:prstGeom prst="rect">
            <a:avLst/>
          </a:prstGeom>
        </p:spPr>
      </p:pic>
      <p:sp>
        <p:nvSpPr>
          <p:cNvPr id="3" name="文本框 2"/>
          <p:cNvSpPr txBox="1"/>
          <p:nvPr/>
        </p:nvSpPr>
        <p:spPr>
          <a:xfrm>
            <a:off x="5713095" y="2694304"/>
            <a:ext cx="5116195" cy="3046095"/>
          </a:xfrm>
          <a:prstGeom prst="rect">
            <a:avLst/>
          </a:prstGeom>
          <a:noFill/>
        </p:spPr>
        <p:txBody>
          <a:bodyPr wrap="square" rtlCol="0">
            <a:spAutoFit/>
          </a:bodyPr>
          <a:lstStyle/>
          <a:p>
            <a:r>
              <a:rPr lang="zh-CN" altLang="en-US" sz="3200" dirty="0" smtClean="0">
                <a:latin typeface="楷体" panose="02010609060101010101" pitchFamily="49" charset="-122"/>
                <a:ea typeface="楷体" panose="02010609060101010101" pitchFamily="49" charset="-122"/>
              </a:rPr>
              <a:t>萧瑀（</a:t>
            </a:r>
            <a:r>
              <a:rPr lang="en-US" altLang="zh-CN" sz="3200" dirty="0" smtClean="0">
                <a:latin typeface="楷体" panose="02010609060101010101" pitchFamily="49" charset="-122"/>
                <a:ea typeface="楷体" panose="02010609060101010101" pitchFamily="49" charset="-122"/>
              </a:rPr>
              <a:t>575~648</a:t>
            </a:r>
            <a:r>
              <a:rPr lang="zh-CN" altLang="en-US" sz="3200" dirty="0" smtClean="0">
                <a:latin typeface="楷体" panose="02010609060101010101" pitchFamily="49" charset="-122"/>
                <a:ea typeface="楷体" panose="02010609060101010101" pitchFamily="49" charset="-122"/>
              </a:rPr>
              <a:t>年），字时文，兰陵萧氏之后。南兰陵人，唐朝初期宰相，南朝梁明帝萧岿</a:t>
            </a:r>
            <a:r>
              <a:rPr lang="en-US" sz="3200" b="1" dirty="0" err="1" smtClean="0">
                <a:latin typeface="楷体" panose="02010609060101010101" pitchFamily="49" charset="-122"/>
                <a:ea typeface="楷体" panose="02010609060101010101" pitchFamily="49" charset="-122"/>
              </a:rPr>
              <a:t>kuī</a:t>
            </a:r>
            <a:r>
              <a:rPr lang="zh-CN" altLang="en-US" sz="3200" dirty="0" smtClean="0">
                <a:latin typeface="楷体" panose="02010609060101010101" pitchFamily="49" charset="-122"/>
                <a:ea typeface="楷体" panose="02010609060101010101" pitchFamily="49" charset="-122"/>
              </a:rPr>
              <a:t>第七子，西梁靖帝萧琮</a:t>
            </a:r>
            <a:r>
              <a:rPr lang="en-US" sz="3200" dirty="0" err="1" smtClean="0">
                <a:latin typeface="楷体" panose="02010609060101010101" pitchFamily="49" charset="-122"/>
                <a:ea typeface="楷体" panose="02010609060101010101" pitchFamily="49" charset="-122"/>
              </a:rPr>
              <a:t>cóng</a:t>
            </a:r>
            <a:r>
              <a:rPr lang="zh-CN" altLang="en-US" sz="3200" dirty="0" smtClean="0">
                <a:latin typeface="楷体" panose="02010609060101010101" pitchFamily="49" charset="-122"/>
                <a:ea typeface="楷体" panose="02010609060101010101" pitchFamily="49" charset="-122"/>
              </a:rPr>
              <a:t>异母弟，隋炀帝萧皇后之弟。</a:t>
            </a:r>
            <a:endParaRPr lang="zh-CN" altLang="en-US" sz="3200" dirty="0">
              <a:latin typeface="楷体" panose="02010609060101010101" pitchFamily="49" charset="-122"/>
              <a:ea typeface="楷体" panose="02010609060101010101" pitchFamily="49" charset="-122"/>
              <a:cs typeface="楷体" panose="02010609060101010101" pitchFamily="49" charset="-122"/>
            </a:endParaRPr>
          </a:p>
        </p:txBody>
      </p:sp>
      <p:sp>
        <p:nvSpPr>
          <p:cNvPr id="4" name="文本框 3"/>
          <p:cNvSpPr txBox="1"/>
          <p:nvPr/>
        </p:nvSpPr>
        <p:spPr>
          <a:xfrm>
            <a:off x="5713095" y="568960"/>
            <a:ext cx="4893945" cy="1383665"/>
          </a:xfrm>
          <a:prstGeom prst="rect">
            <a:avLst/>
          </a:prstGeom>
          <a:noFill/>
        </p:spPr>
        <p:txBody>
          <a:bodyPr wrap="square" rtlCol="0">
            <a:spAutoFit/>
          </a:bodyPr>
          <a:lstStyle/>
          <a:p>
            <a:r>
              <a:rPr lang="en-US" altLang="zh-CN" sz="2800" b="1">
                <a:latin typeface="楷体" panose="02010609060101010101" pitchFamily="49" charset="-122"/>
                <a:ea typeface="楷体" panose="02010609060101010101" pitchFamily="49" charset="-122"/>
              </a:rPr>
              <a:t>    </a:t>
            </a:r>
            <a:r>
              <a:rPr lang="zh-CN" altLang="en-US" sz="2800" b="1">
                <a:latin typeface="楷体" panose="02010609060101010101" pitchFamily="49" charset="-122"/>
                <a:ea typeface="楷体" panose="02010609060101010101" pitchFamily="49" charset="-122"/>
              </a:rPr>
              <a:t>史上最牛王爷，一生历经三个朝代，六次担任宰相，李世民为他写诗</a:t>
            </a:r>
          </a:p>
        </p:txBody>
      </p:sp>
    </p:spTree>
  </p:cSld>
  <p:clrMapOvr>
    <a:masterClrMapping/>
  </p:clrMapOvr>
  <mc:AlternateContent xmlns:mc="http://schemas.openxmlformats.org/markup-compatibility/2006">
    <mc:Choice xmlns="" xmlns:p14="http://schemas.microsoft.com/office/powerpoint/2010/main" Requires="p14">
      <p:transition spd="slow" p14:dur="1250" advTm="3000">
        <p:split orient="vert"/>
      </p:transition>
    </mc:Choice>
    <mc:Fallback>
      <p:transition spd="slow" advTm="3000">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e3df8dcd100baa14bd74c0a4710b912c9fc2e83"/>
          <p:cNvPicPr>
            <a:picLocks noChangeAspect="1"/>
          </p:cNvPicPr>
          <p:nvPr/>
        </p:nvPicPr>
        <p:blipFill>
          <a:blip r:embed="rId2"/>
          <a:stretch>
            <a:fillRect/>
          </a:stretch>
        </p:blipFill>
        <p:spPr>
          <a:xfrm>
            <a:off x="978947" y="937483"/>
            <a:ext cx="3584321" cy="4802991"/>
          </a:xfrm>
          <a:prstGeom prst="rect">
            <a:avLst/>
          </a:prstGeom>
        </p:spPr>
      </p:pic>
      <p:sp>
        <p:nvSpPr>
          <p:cNvPr id="3" name="文本框 2"/>
          <p:cNvSpPr txBox="1"/>
          <p:nvPr/>
        </p:nvSpPr>
        <p:spPr>
          <a:xfrm>
            <a:off x="5394960" y="591820"/>
            <a:ext cx="6322695" cy="5262245"/>
          </a:xfrm>
          <a:prstGeom prst="rect">
            <a:avLst/>
          </a:prstGeom>
          <a:noFill/>
        </p:spPr>
        <p:txBody>
          <a:bodyPr wrap="square" rtlCol="0">
            <a:spAutoFit/>
          </a:bodyPr>
          <a:lstStyle/>
          <a:p>
            <a:pPr algn="ctr"/>
            <a:r>
              <a:rPr lang="zh-CN" altLang="en-US" sz="2800" dirty="0">
                <a:latin typeface="楷体" panose="02010609060101010101" pitchFamily="49" charset="-122"/>
                <a:ea typeface="楷体" panose="02010609060101010101" pitchFamily="49" charset="-122"/>
                <a:cs typeface="楷体" panose="02010609060101010101" pitchFamily="49" charset="-122"/>
              </a:rPr>
              <a:t>兰陵萧氏远赴长安</a:t>
            </a:r>
          </a:p>
          <a:p>
            <a:r>
              <a:rPr lang="zh-CN" altLang="en-US" sz="2800" dirty="0">
                <a:latin typeface="楷体" panose="02010609060101010101" pitchFamily="49" charset="-122"/>
                <a:ea typeface="楷体" panose="02010609060101010101" pitchFamily="49" charset="-122"/>
                <a:cs typeface="楷体" panose="02010609060101010101" pitchFamily="49" charset="-122"/>
              </a:rPr>
              <a:t>兰陵萧氏是历史上的名门望族也是皇室血脉，地位相当高。南北朝至隋唐，萧氏一族在历史舞台上大放异彩。欧阳修曾在《新唐书·萧瑀传》中说，南朝萧梁创始人萧衍在位的四十八年，为百姓做了不少好事，积下了福祉，泽被子孙。所以有唐以来，萧氏出了十一位宰相，至于官拜九卿、刺史、驸马者，更是不计其数。萧氏一族与整个唐代兴衰紧密相连，而且如此兴旺在中国历史上也是绝无仅有。</a:t>
            </a:r>
          </a:p>
        </p:txBody>
      </p:sp>
    </p:spTree>
  </p:cSld>
  <p:clrMapOvr>
    <a:masterClrMapping/>
  </p:clrMapOvr>
  <mc:AlternateContent xmlns:mc="http://schemas.openxmlformats.org/markup-compatibility/2006">
    <mc:Choice xmlns="" xmlns:p14="http://schemas.microsoft.com/office/powerpoint/2010/main" Requires="p14">
      <p:transition spd="slow" p14:dur="1250" advTm="3000">
        <p:split orient="vert"/>
      </p:transition>
    </mc:Choice>
    <mc:Fallback>
      <p:transition spd="slow" advTm="3000">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e3df8dcd100baa14bd74c0a4710b912c9fc2e83"/>
          <p:cNvPicPr>
            <a:picLocks noChangeAspect="1"/>
          </p:cNvPicPr>
          <p:nvPr/>
        </p:nvPicPr>
        <p:blipFill>
          <a:blip r:embed="rId2"/>
          <a:stretch>
            <a:fillRect/>
          </a:stretch>
        </p:blipFill>
        <p:spPr>
          <a:xfrm>
            <a:off x="978947" y="937483"/>
            <a:ext cx="3584321" cy="4802991"/>
          </a:xfrm>
          <a:prstGeom prst="rect">
            <a:avLst/>
          </a:prstGeom>
        </p:spPr>
      </p:pic>
      <p:sp>
        <p:nvSpPr>
          <p:cNvPr id="3" name="文本框 2"/>
          <p:cNvSpPr txBox="1"/>
          <p:nvPr/>
        </p:nvSpPr>
        <p:spPr>
          <a:xfrm>
            <a:off x="5263515" y="1444625"/>
            <a:ext cx="6322695" cy="3969385"/>
          </a:xfrm>
          <a:prstGeom prst="rect">
            <a:avLst/>
          </a:prstGeom>
          <a:noFill/>
        </p:spPr>
        <p:txBody>
          <a:bodyPr wrap="square" rtlCol="0">
            <a:spAutoFit/>
          </a:bodyPr>
          <a:lstStyle/>
          <a:p>
            <a:pPr algn="l"/>
            <a:r>
              <a:rPr lang="en-US" altLang="zh-CN" sz="2800" dirty="0">
                <a:latin typeface="楷体" panose="02010609060101010101" pitchFamily="49" charset="-122"/>
                <a:ea typeface="楷体" panose="02010609060101010101" pitchFamily="49" charset="-122"/>
                <a:cs typeface="楷体" panose="02010609060101010101" pitchFamily="49" charset="-122"/>
              </a:rPr>
              <a:t>    </a:t>
            </a:r>
            <a:r>
              <a:rPr lang="zh-CN" altLang="en-US" sz="2800" dirty="0">
                <a:latin typeface="楷体" panose="02010609060101010101" pitchFamily="49" charset="-122"/>
                <a:ea typeface="楷体" panose="02010609060101010101" pitchFamily="49" charset="-122"/>
                <a:cs typeface="楷体" panose="02010609060101010101" pitchFamily="49" charset="-122"/>
              </a:rPr>
              <a:t>萧瑀的家庭背景图，绝对够分量！他是后梁（西梁）明帝萧岿第七子，和后梁末帝萧琮是异母兄弟。后梁是南朝梁被陈所取代后，萧梁宗室依附北朝建立的一支政权，在南北朝的夹缝中存在了32年，历经三帝。这支萧梁宗室便是著名的昭明太子萧统的后代。萧瑀和三姐萧氏同为张皇后所出，三姐嫁于晋王杨广，即后来的一代传奇萧皇后。</a:t>
            </a:r>
          </a:p>
        </p:txBody>
      </p:sp>
    </p:spTree>
  </p:cSld>
  <p:clrMapOvr>
    <a:masterClrMapping/>
  </p:clrMapOvr>
  <mc:AlternateContent xmlns:mc="http://schemas.openxmlformats.org/markup-compatibility/2006">
    <mc:Choice xmlns="" xmlns:p14="http://schemas.microsoft.com/office/powerpoint/2010/main" Requires="p14">
      <p:transition spd="slow" p14:dur="1250" advTm="3000">
        <p:split orient="vert"/>
      </p:transition>
    </mc:Choice>
    <mc:Fallback>
      <p:transition spd="slow" advTm="3000">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e3df8dcd100baa14bd74c0a4710b912c9fc2e83"/>
          <p:cNvPicPr>
            <a:picLocks noChangeAspect="1"/>
          </p:cNvPicPr>
          <p:nvPr/>
        </p:nvPicPr>
        <p:blipFill>
          <a:blip r:embed="rId2"/>
          <a:stretch>
            <a:fillRect/>
          </a:stretch>
        </p:blipFill>
        <p:spPr>
          <a:xfrm>
            <a:off x="957357" y="1529303"/>
            <a:ext cx="3584321" cy="4802991"/>
          </a:xfrm>
          <a:prstGeom prst="rect">
            <a:avLst/>
          </a:prstGeom>
        </p:spPr>
      </p:pic>
      <p:sp>
        <p:nvSpPr>
          <p:cNvPr id="3" name="文本框 2"/>
          <p:cNvSpPr txBox="1"/>
          <p:nvPr/>
        </p:nvSpPr>
        <p:spPr>
          <a:xfrm>
            <a:off x="5076825" y="367030"/>
            <a:ext cx="6322695" cy="6123940"/>
          </a:xfrm>
          <a:prstGeom prst="rect">
            <a:avLst/>
          </a:prstGeom>
          <a:noFill/>
        </p:spPr>
        <p:txBody>
          <a:bodyPr wrap="square" rtlCol="0">
            <a:spAutoFit/>
          </a:bodyPr>
          <a:lstStyle/>
          <a:p>
            <a:pPr algn="l"/>
            <a:r>
              <a:rPr lang="en-US" sz="2800" dirty="0">
                <a:latin typeface="楷体" panose="02010609060101010101" pitchFamily="49" charset="-122"/>
                <a:ea typeface="楷体" panose="02010609060101010101" pitchFamily="49" charset="-122"/>
                <a:cs typeface="楷体" panose="02010609060101010101" pitchFamily="49" charset="-122"/>
              </a:rPr>
              <a:t>    </a:t>
            </a:r>
            <a:r>
              <a:rPr sz="2800" dirty="0">
                <a:latin typeface="楷体" panose="02010609060101010101" pitchFamily="49" charset="-122"/>
                <a:ea typeface="楷体" panose="02010609060101010101" pitchFamily="49" charset="-122"/>
                <a:cs typeface="楷体" panose="02010609060101010101" pitchFamily="49" charset="-122"/>
              </a:rPr>
              <a:t>当年隋文帝为拉拢萧梁宗室，为爱子杨广选择了十七岁的萧梁公主为妻。父亲萧岿为了缓解女儿的思乡之情，派了个小“特使”陪伴同行。即年仅九岁，聪明伶俐、善解人意的儿子新安王萧瑀。从此，萧家姐弟离开了江陵老家，前往长安生活。</a:t>
            </a:r>
          </a:p>
          <a:p>
            <a:pPr algn="l"/>
            <a:endParaRPr sz="2800" dirty="0">
              <a:latin typeface="楷体" panose="02010609060101010101" pitchFamily="49" charset="-122"/>
              <a:ea typeface="楷体" panose="02010609060101010101" pitchFamily="49" charset="-122"/>
              <a:cs typeface="楷体" panose="02010609060101010101" pitchFamily="49" charset="-122"/>
            </a:endParaRPr>
          </a:p>
          <a:p>
            <a:pPr algn="l"/>
            <a:r>
              <a:rPr sz="2800" dirty="0">
                <a:latin typeface="楷体" panose="02010609060101010101" pitchFamily="49" charset="-122"/>
                <a:ea typeface="楷体" panose="02010609060101010101" pitchFamily="49" charset="-122"/>
                <a:cs typeface="楷体" panose="02010609060101010101" pitchFamily="49" charset="-122"/>
              </a:rPr>
              <a:t>    姐姐温柔美丽，富有才学，得到了晋王的宠爱，做弟弟的地位自然也不低。况且萧瑀自幼天资聪颖，勤奋好学，写成一笔好字，做得一手好诗，还精通佛法，在当时文化圈里小有名气。更难能可贵的是他品行端正，是个儒雅君子。</a:t>
            </a:r>
          </a:p>
        </p:txBody>
      </p:sp>
      <p:sp>
        <p:nvSpPr>
          <p:cNvPr id="4" name="文本框 3"/>
          <p:cNvSpPr txBox="1"/>
          <p:nvPr/>
        </p:nvSpPr>
        <p:spPr>
          <a:xfrm>
            <a:off x="1645920" y="558800"/>
            <a:ext cx="2095500" cy="645160"/>
          </a:xfrm>
          <a:prstGeom prst="rect">
            <a:avLst/>
          </a:prstGeom>
          <a:noFill/>
        </p:spPr>
        <p:txBody>
          <a:bodyPr wrap="square" rtlCol="0">
            <a:spAutoFit/>
          </a:bodyPr>
          <a:lstStyle/>
          <a:p>
            <a:r>
              <a:rPr lang="zh-CN" altLang="en-US" sz="3600" b="1">
                <a:latin typeface="楷体" panose="02010609060101010101" pitchFamily="49" charset="-122"/>
                <a:ea typeface="楷体" panose="02010609060101010101" pitchFamily="49" charset="-122"/>
              </a:rPr>
              <a:t>远赴长安</a:t>
            </a:r>
          </a:p>
        </p:txBody>
      </p:sp>
    </p:spTree>
  </p:cSld>
  <p:clrMapOvr>
    <a:masterClrMapping/>
  </p:clrMapOvr>
  <mc:AlternateContent xmlns:mc="http://schemas.openxmlformats.org/markup-compatibility/2006">
    <mc:Choice xmlns="" xmlns:p14="http://schemas.microsoft.com/office/powerpoint/2010/main" Requires="p14">
      <p:transition spd="slow" p14:dur="1250" advTm="3000">
        <p:split orient="vert"/>
      </p:transition>
    </mc:Choice>
    <mc:Fallback>
      <p:transition spd="slow" advTm="3000">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e3df8dcd100baa14bd74c0a4710b912c9fc2e83"/>
          <p:cNvPicPr>
            <a:picLocks noChangeAspect="1"/>
          </p:cNvPicPr>
          <p:nvPr/>
        </p:nvPicPr>
        <p:blipFill>
          <a:blip r:embed="rId2"/>
          <a:stretch>
            <a:fillRect/>
          </a:stretch>
        </p:blipFill>
        <p:spPr>
          <a:xfrm>
            <a:off x="957357" y="1529303"/>
            <a:ext cx="3584321" cy="4802991"/>
          </a:xfrm>
          <a:prstGeom prst="rect">
            <a:avLst/>
          </a:prstGeom>
        </p:spPr>
      </p:pic>
      <p:sp>
        <p:nvSpPr>
          <p:cNvPr id="3" name="文本框 2"/>
          <p:cNvSpPr txBox="1"/>
          <p:nvPr/>
        </p:nvSpPr>
        <p:spPr>
          <a:xfrm>
            <a:off x="5065395" y="1661795"/>
            <a:ext cx="6322695" cy="3969385"/>
          </a:xfrm>
          <a:prstGeom prst="rect">
            <a:avLst/>
          </a:prstGeom>
          <a:noFill/>
        </p:spPr>
        <p:txBody>
          <a:bodyPr wrap="square" rtlCol="0">
            <a:spAutoFit/>
          </a:bodyPr>
          <a:lstStyle/>
          <a:p>
            <a:pPr algn="l"/>
            <a:r>
              <a:rPr lang="en-US" sz="2800" dirty="0">
                <a:latin typeface="楷体" panose="02010609060101010101" pitchFamily="49" charset="-122"/>
                <a:ea typeface="楷体" panose="02010609060101010101" pitchFamily="49" charset="-122"/>
                <a:cs typeface="楷体" panose="02010609060101010101" pitchFamily="49" charset="-122"/>
              </a:rPr>
              <a:t>    </a:t>
            </a:r>
            <a:r>
              <a:rPr sz="2800" dirty="0">
                <a:latin typeface="楷体" panose="02010609060101010101" pitchFamily="49" charset="-122"/>
                <a:ea typeface="楷体" panose="02010609060101010101" pitchFamily="49" charset="-122"/>
                <a:cs typeface="楷体" panose="02010609060101010101" pitchFamily="49" charset="-122"/>
              </a:rPr>
              <a:t>当晋王在夺嫡竞争中成功被册立为太子后，萧氏家族的命运又发生了新的转折。萧瑀娶了独孤皇后家的侄女，与当今皇室亲上加亲。</a:t>
            </a:r>
          </a:p>
          <a:p>
            <a:pPr algn="l"/>
            <a:endParaRPr sz="2800" dirty="0">
              <a:latin typeface="楷体" panose="02010609060101010101" pitchFamily="49" charset="-122"/>
              <a:ea typeface="楷体" panose="02010609060101010101" pitchFamily="49" charset="-122"/>
              <a:cs typeface="楷体" panose="02010609060101010101" pitchFamily="49" charset="-122"/>
            </a:endParaRPr>
          </a:p>
          <a:p>
            <a:pPr algn="l"/>
            <a:r>
              <a:rPr sz="2800" dirty="0">
                <a:latin typeface="楷体" panose="02010609060101010101" pitchFamily="49" charset="-122"/>
                <a:ea typeface="楷体" panose="02010609060101010101" pitchFamily="49" charset="-122"/>
                <a:cs typeface="楷体" panose="02010609060101010101" pitchFamily="49" charset="-122"/>
              </a:rPr>
              <a:t>    杨广继位后，萧氏被立为皇后，萧氏成为当朝颇受器重的外戚。29岁的萧瑀担任了尚书奉御、检校左翊卫鹰扬郎将、内史令，改封梁公。</a:t>
            </a:r>
          </a:p>
        </p:txBody>
      </p:sp>
      <p:sp>
        <p:nvSpPr>
          <p:cNvPr id="4" name="文本框 3"/>
          <p:cNvSpPr txBox="1"/>
          <p:nvPr/>
        </p:nvSpPr>
        <p:spPr>
          <a:xfrm>
            <a:off x="1645920" y="558800"/>
            <a:ext cx="2095500" cy="645160"/>
          </a:xfrm>
          <a:prstGeom prst="rect">
            <a:avLst/>
          </a:prstGeom>
          <a:noFill/>
        </p:spPr>
        <p:txBody>
          <a:bodyPr wrap="square" rtlCol="0">
            <a:spAutoFit/>
          </a:bodyPr>
          <a:lstStyle/>
          <a:p>
            <a:r>
              <a:rPr lang="zh-CN" altLang="en-US" sz="3600" b="1">
                <a:latin typeface="楷体" panose="02010609060101010101" pitchFamily="49" charset="-122"/>
                <a:ea typeface="楷体" panose="02010609060101010101" pitchFamily="49" charset="-122"/>
              </a:rPr>
              <a:t>远赴长安</a:t>
            </a:r>
          </a:p>
        </p:txBody>
      </p:sp>
    </p:spTree>
  </p:cSld>
  <p:clrMapOvr>
    <a:masterClrMapping/>
  </p:clrMapOvr>
  <mc:AlternateContent xmlns:mc="http://schemas.openxmlformats.org/markup-compatibility/2006">
    <mc:Choice xmlns="" xmlns:p14="http://schemas.microsoft.com/office/powerpoint/2010/main" Requires="p14">
      <p:transition spd="slow" p14:dur="1250" advTm="3000">
        <p:split orient="vert"/>
      </p:transition>
    </mc:Choice>
    <mc:Fallback>
      <p:transition spd="slow" advTm="3000">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e3df8dcd100baa14bd74c0a4710b912c9fc2e83"/>
          <p:cNvPicPr>
            <a:picLocks noChangeAspect="1"/>
          </p:cNvPicPr>
          <p:nvPr/>
        </p:nvPicPr>
        <p:blipFill>
          <a:blip r:embed="rId2"/>
          <a:stretch>
            <a:fillRect/>
          </a:stretch>
        </p:blipFill>
        <p:spPr>
          <a:xfrm>
            <a:off x="957357" y="1529303"/>
            <a:ext cx="3584321" cy="4802991"/>
          </a:xfrm>
          <a:prstGeom prst="rect">
            <a:avLst/>
          </a:prstGeom>
        </p:spPr>
      </p:pic>
      <p:sp>
        <p:nvSpPr>
          <p:cNvPr id="3" name="文本框 2"/>
          <p:cNvSpPr txBox="1"/>
          <p:nvPr/>
        </p:nvSpPr>
        <p:spPr>
          <a:xfrm>
            <a:off x="5021580" y="797560"/>
            <a:ext cx="6322695" cy="5262245"/>
          </a:xfrm>
          <a:prstGeom prst="rect">
            <a:avLst/>
          </a:prstGeom>
          <a:noFill/>
        </p:spPr>
        <p:txBody>
          <a:bodyPr wrap="square" rtlCol="0">
            <a:spAutoFit/>
          </a:bodyPr>
          <a:lstStyle/>
          <a:p>
            <a:pPr algn="l"/>
            <a:r>
              <a:rPr lang="en-US" sz="2800" dirty="0">
                <a:latin typeface="楷体" panose="02010609060101010101" pitchFamily="49" charset="-122"/>
                <a:ea typeface="楷体" panose="02010609060101010101" pitchFamily="49" charset="-122"/>
                <a:cs typeface="楷体" panose="02010609060101010101" pitchFamily="49" charset="-122"/>
              </a:rPr>
              <a:t>    </a:t>
            </a:r>
            <a:r>
              <a:rPr sz="2800" dirty="0">
                <a:latin typeface="楷体" panose="02010609060101010101" pitchFamily="49" charset="-122"/>
                <a:ea typeface="楷体" panose="02010609060101010101" pitchFamily="49" charset="-122"/>
                <a:cs typeface="楷体" panose="02010609060101010101" pitchFamily="49" charset="-122"/>
              </a:rPr>
              <a:t>归降隋朝的后梁末帝萧琮，也就是萧瑀的哥哥因遭隋炀帝的猜忌，忧愤而死。家中父兄几个人在短短几年间相继离世，让萧瑀脆弱的神经受到刺激。</a:t>
            </a:r>
          </a:p>
          <a:p>
            <a:pPr algn="l"/>
            <a:endParaRPr sz="2800" dirty="0">
              <a:latin typeface="楷体" panose="02010609060101010101" pitchFamily="49" charset="-122"/>
              <a:ea typeface="楷体" panose="02010609060101010101" pitchFamily="49" charset="-122"/>
              <a:cs typeface="楷体" panose="02010609060101010101" pitchFamily="49" charset="-122"/>
            </a:endParaRPr>
          </a:p>
          <a:p>
            <a:pPr algn="l"/>
            <a:r>
              <a:rPr sz="2800" dirty="0">
                <a:latin typeface="楷体" panose="02010609060101010101" pitchFamily="49" charset="-122"/>
                <a:ea typeface="楷体" panose="02010609060101010101" pitchFamily="49" charset="-122"/>
                <a:cs typeface="楷体" panose="02010609060101010101" pitchFamily="49" charset="-122"/>
              </a:rPr>
              <a:t>    萧琮去世后不久，他便得了风疾，丧失了对生活的信心。姐姐萧皇后得知后非常难过，亲自来教诲弟弟，鼓励他用自己的才智为家族争光，不可自暴自弃。在姐姐的勉励下，萧瑀病愈后又奋发图进，被炀帝委以机要之职，加银青光禄大夫、内史侍郎等官爵。</a:t>
            </a:r>
          </a:p>
        </p:txBody>
      </p:sp>
      <p:sp>
        <p:nvSpPr>
          <p:cNvPr id="4" name="文本框 3"/>
          <p:cNvSpPr txBox="1"/>
          <p:nvPr/>
        </p:nvSpPr>
        <p:spPr>
          <a:xfrm>
            <a:off x="593725" y="646430"/>
            <a:ext cx="4025265" cy="645160"/>
          </a:xfrm>
          <a:prstGeom prst="rect">
            <a:avLst/>
          </a:prstGeom>
          <a:noFill/>
        </p:spPr>
        <p:txBody>
          <a:bodyPr wrap="square" rtlCol="0">
            <a:spAutoFit/>
          </a:bodyPr>
          <a:lstStyle/>
          <a:p>
            <a:r>
              <a:rPr lang="zh-CN" altLang="en-US" sz="3600" b="1">
                <a:latin typeface="楷体" panose="02010609060101010101" pitchFamily="49" charset="-122"/>
                <a:ea typeface="楷体" panose="02010609060101010101" pitchFamily="49" charset="-122"/>
              </a:rPr>
              <a:t>伴君伴虎才智难抒</a:t>
            </a:r>
          </a:p>
        </p:txBody>
      </p:sp>
    </p:spTree>
  </p:cSld>
  <p:clrMapOvr>
    <a:masterClrMapping/>
  </p:clrMapOvr>
  <mc:AlternateContent xmlns:mc="http://schemas.openxmlformats.org/markup-compatibility/2006">
    <mc:Choice xmlns="" xmlns:p14="http://schemas.microsoft.com/office/powerpoint/2010/main" Requires="p14">
      <p:transition spd="slow" p14:dur="1250" advTm="3000">
        <p:split orient="vert"/>
      </p:transition>
    </mc:Choice>
    <mc:Fallback>
      <p:transition spd="slow" advTm="3000">
        <p:split orient="ver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1355</Words>
  <Application>WPS 演示</Application>
  <PresentationFormat>自定义</PresentationFormat>
  <Paragraphs>78</Paragraphs>
  <Slides>23</Slides>
  <Notes>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23</vt:i4>
      </vt:variant>
    </vt:vector>
  </HeadingPairs>
  <TitlesOfParts>
    <vt:vector size="33" baseType="lpstr">
      <vt:lpstr>Arial</vt:lpstr>
      <vt:lpstr>宋体</vt:lpstr>
      <vt:lpstr>字魂73号-江南手书</vt:lpstr>
      <vt:lpstr>字魂36号-正文宋楷</vt:lpstr>
      <vt:lpstr>仿宋</vt:lpstr>
      <vt:lpstr>Calibri</vt:lpstr>
      <vt:lpstr>等线</vt:lpstr>
      <vt:lpstr>楷体</vt:lpstr>
      <vt:lpstr>STFangsong</vt:lpstr>
      <vt:lpstr>1_Office Theme</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c:creator>
  <cp:lastModifiedBy>administrator</cp:lastModifiedBy>
  <cp:revision>254</cp:revision>
  <dcterms:created xsi:type="dcterms:W3CDTF">2019-03-29T12:25:00Z</dcterms:created>
  <dcterms:modified xsi:type="dcterms:W3CDTF">2019-12-03T04:20:33Z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2052-11.1.0.8822</vt:lpwstr>
  </property>
</Properties>
</file>