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325" r:id="rId2"/>
    <p:sldId id="297" r:id="rId3"/>
    <p:sldId id="355" r:id="rId4"/>
    <p:sldId id="322" r:id="rId5"/>
    <p:sldId id="318" r:id="rId6"/>
    <p:sldId id="351" r:id="rId7"/>
    <p:sldId id="328" r:id="rId8"/>
    <p:sldId id="317" r:id="rId9"/>
    <p:sldId id="356" r:id="rId10"/>
    <p:sldId id="313" r:id="rId11"/>
    <p:sldId id="371" r:id="rId12"/>
    <p:sldId id="372" r:id="rId13"/>
    <p:sldId id="373" r:id="rId14"/>
    <p:sldId id="375" r:id="rId15"/>
    <p:sldId id="374" r:id="rId16"/>
    <p:sldId id="376" r:id="rId17"/>
    <p:sldId id="377" r:id="rId18"/>
    <p:sldId id="382" r:id="rId19"/>
    <p:sldId id="383" r:id="rId20"/>
    <p:sldId id="384" r:id="rId21"/>
    <p:sldId id="295" r:id="rId22"/>
    <p:sldId id="320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9D72"/>
    <a:srgbClr val="B1CC71"/>
    <a:srgbClr val="5B7E82"/>
    <a:srgbClr val="73A06A"/>
    <a:srgbClr val="C2D2B5"/>
    <a:srgbClr val="51B5AC"/>
    <a:srgbClr val="BBD5F3"/>
    <a:srgbClr val="125E42"/>
    <a:srgbClr val="8E6D48"/>
    <a:srgbClr val="B9965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697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22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97193-9FBC-44F5-8C5F-961DF10BD1F8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A0958-8093-4677-B24F-6148C87027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C5BF3-2AE4-48BF-9C21-15C726714540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12C8B-F767-4DCF-8CE6-E5739DBC5A2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xmlns="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microsoft.com/office/2007/relationships/media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image7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microsoft.com/office/2007/relationships/media" Target="../media/media3.mp4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microsoft.com/office/2007/relationships/media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334667" y="2658024"/>
            <a:ext cx="1773384" cy="1773384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4176735" y="997526"/>
            <a:ext cx="1634836" cy="1634836"/>
          </a:xfrm>
          <a:prstGeom prst="ellipse">
            <a:avLst/>
          </a:prstGeom>
          <a:solidFill>
            <a:srgbClr val="BBD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1B5AC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89994" y="430318"/>
            <a:ext cx="1846659" cy="463867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博</a:t>
            </a:r>
            <a:r>
              <a:rPr lang="zh-CN" altLang="en-US" sz="540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物馆 故事汇</a:t>
            </a:r>
            <a:endParaRPr lang="en-US" altLang="zh-CN" sz="540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r>
              <a:rPr lang="zh-CN" altLang="en-US" sz="540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流風體" pitchFamily="65" charset="-122"/>
                <a:ea typeface="華康流風體" pitchFamily="65" charset="-122"/>
                <a:sym typeface="Century Gothic" panose="020B0502020202020204" pitchFamily="34" charset="0"/>
              </a:rPr>
              <a:t>     第十九讲</a:t>
            </a:r>
            <a:r>
              <a:rPr lang="zh-CN" altLang="en-US" sz="540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 </a:t>
            </a:r>
            <a:endParaRPr lang="zh-CN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3705680" y="748145"/>
            <a:ext cx="1884218" cy="2008909"/>
          </a:xfrm>
          <a:prstGeom prst="line">
            <a:avLst/>
          </a:prstGeom>
          <a:ln>
            <a:solidFill>
              <a:srgbClr val="B1CC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5591352" y="4220247"/>
            <a:ext cx="514665" cy="514665"/>
          </a:xfrm>
          <a:prstGeom prst="ellipse">
            <a:avLst/>
          </a:prstGeom>
          <a:solidFill>
            <a:srgbClr val="BBD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H="1">
            <a:off x="5107818" y="4431548"/>
            <a:ext cx="1884218" cy="2008909"/>
          </a:xfrm>
          <a:prstGeom prst="line">
            <a:avLst/>
          </a:prstGeom>
          <a:ln>
            <a:solidFill>
              <a:srgbClr val="B1CC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4066540" y="4423410"/>
            <a:ext cx="625475" cy="20510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主讲人：桑薇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/>
          <a:srcRect l="34375" r="20356" b="30709"/>
          <a:stretch>
            <a:fillRect/>
          </a:stretch>
        </p:blipFill>
        <p:spPr>
          <a:xfrm>
            <a:off x="9268691" y="0"/>
            <a:ext cx="2812473" cy="647475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795921" y="4714007"/>
            <a:ext cx="2542309" cy="254230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/>
          <a:srcRect l="34375" r="20356" b="30709"/>
          <a:stretch>
            <a:fillRect/>
          </a:stretch>
        </p:blipFill>
        <p:spPr>
          <a:xfrm>
            <a:off x="9268691" y="0"/>
            <a:ext cx="2812473" cy="647475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795921" y="4714007"/>
            <a:ext cx="2542309" cy="2542309"/>
          </a:xfrm>
          <a:prstGeom prst="rect">
            <a:avLst/>
          </a:prstGeom>
          <a:ln>
            <a:noFill/>
          </a:ln>
        </p:spPr>
      </p:pic>
      <p:sp>
        <p:nvSpPr>
          <p:cNvPr id="19" name="椭圆 18"/>
          <p:cNvSpPr/>
          <p:nvPr/>
        </p:nvSpPr>
        <p:spPr>
          <a:xfrm>
            <a:off x="2916324" y="1635961"/>
            <a:ext cx="1634836" cy="1634836"/>
          </a:xfrm>
          <a:prstGeom prst="ellipse">
            <a:avLst/>
          </a:prstGeom>
          <a:solidFill>
            <a:srgbClr val="BBD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1B5AC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31" name="文本框 14"/>
          <p:cNvSpPr txBox="1">
            <a:spLocks noChangeArrowheads="1"/>
          </p:cNvSpPr>
          <p:nvPr/>
        </p:nvSpPr>
        <p:spPr bwMode="auto">
          <a:xfrm>
            <a:off x="3633467" y="2453379"/>
            <a:ext cx="2437079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PART  03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H="1">
            <a:off x="2635354" y="1261888"/>
            <a:ext cx="1884218" cy="2008909"/>
          </a:xfrm>
          <a:prstGeom prst="line">
            <a:avLst/>
          </a:prstGeom>
          <a:ln>
            <a:solidFill>
              <a:srgbClr val="B1CC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15"/>
          <p:cNvSpPr txBox="1">
            <a:spLocks noChangeArrowheads="1"/>
          </p:cNvSpPr>
          <p:nvPr/>
        </p:nvSpPr>
        <p:spPr bwMode="auto">
          <a:xfrm>
            <a:off x="5937652" y="2515650"/>
            <a:ext cx="4734678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中国古代名将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-563" t="1428" b="-690"/>
          <a:stretch>
            <a:fillRect/>
          </a:stretch>
        </p:blipFill>
        <p:spPr>
          <a:xfrm>
            <a:off x="2545715" y="145415"/>
            <a:ext cx="6917690" cy="3770630"/>
          </a:xfrm>
          <a:prstGeom prst="rect">
            <a:avLst/>
          </a:prstGeom>
        </p:spPr>
      </p:pic>
      <p:sp>
        <p:nvSpPr>
          <p:cNvPr id="14" name="Text Box 39"/>
          <p:cNvSpPr txBox="1">
            <a:spLocks noChangeArrowheads="1"/>
          </p:cNvSpPr>
          <p:nvPr/>
        </p:nvSpPr>
        <p:spPr bwMode="auto">
          <a:xfrm>
            <a:off x="2656840" y="4371975"/>
            <a:ext cx="687832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60000"/>
              </a:lnSpc>
              <a:spcBef>
                <a:spcPct val="0"/>
              </a:spcBef>
              <a:defRPr/>
            </a:pPr>
            <a:r>
              <a:rPr 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蒙恬</a:t>
            </a:r>
            <a:r>
              <a:rPr 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 秦朝著名将领 </a:t>
            </a:r>
          </a:p>
          <a:p>
            <a:pPr algn="l">
              <a:lnSpc>
                <a:spcPct val="160000"/>
              </a:lnSpc>
              <a:spcBef>
                <a:spcPct val="0"/>
              </a:spcBef>
              <a:defRPr/>
            </a:pPr>
            <a:r>
              <a:rPr 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祖籍：蒙阴</a:t>
            </a:r>
          </a:p>
        </p:txBody>
      </p:sp>
      <p:pic>
        <p:nvPicPr>
          <p:cNvPr id="4" name="图片 3" descr="微信图片_2019061814373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6980" y="3916045"/>
            <a:ext cx="1876425" cy="265366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195" y="43180"/>
            <a:ext cx="6877685" cy="3903345"/>
          </a:xfrm>
          <a:prstGeom prst="rect">
            <a:avLst/>
          </a:prstGeom>
        </p:spPr>
      </p:pic>
      <p:sp>
        <p:nvSpPr>
          <p:cNvPr id="14" name="Text Box 39"/>
          <p:cNvSpPr txBox="1">
            <a:spLocks noChangeArrowheads="1"/>
          </p:cNvSpPr>
          <p:nvPr/>
        </p:nvSpPr>
        <p:spPr bwMode="auto">
          <a:xfrm>
            <a:off x="2656840" y="3916045"/>
            <a:ext cx="687832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60000"/>
              </a:lnSpc>
              <a:spcBef>
                <a:spcPct val="0"/>
              </a:spcBef>
              <a:defRPr/>
            </a:pPr>
            <a:r>
              <a:rPr 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蒙恬出生在将相之家，深受家庭环境的熏陶，自幼胸怀大志。</a:t>
            </a:r>
          </a:p>
          <a:p>
            <a:pPr algn="l">
              <a:lnSpc>
                <a:spcPct val="160000"/>
              </a:lnSpc>
              <a:spcBef>
                <a:spcPct val="0"/>
              </a:spcBef>
              <a:defRPr/>
            </a:pPr>
            <a:r>
              <a:rPr 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父亲蒙武也为秦将，曾任秦内史，与秦将王翦联手灭掉楚国。</a:t>
            </a:r>
          </a:p>
          <a:p>
            <a:pPr algn="l">
              <a:lnSpc>
                <a:spcPct val="160000"/>
              </a:lnSpc>
              <a:spcBef>
                <a:spcPct val="0"/>
              </a:spcBef>
              <a:defRPr/>
            </a:pPr>
            <a:r>
              <a:rPr 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弟弟蒙毅官至上卿。</a:t>
            </a:r>
          </a:p>
          <a:p>
            <a:pPr algn="l">
              <a:lnSpc>
                <a:spcPct val="160000"/>
              </a:lnSpc>
              <a:spcBef>
                <a:spcPct val="0"/>
              </a:spcBef>
              <a:defRPr/>
            </a:pPr>
            <a:endParaRPr lang="zh-CN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60000"/>
              </a:lnSpc>
              <a:spcBef>
                <a:spcPct val="0"/>
              </a:spcBef>
              <a:defRPr/>
            </a:pPr>
            <a:endParaRPr lang="zh-CN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60000"/>
              </a:lnSpc>
              <a:spcBef>
                <a:spcPct val="0"/>
              </a:spcBef>
              <a:defRPr/>
            </a:pPr>
            <a:endParaRPr lang="zh-CN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125" y="86360"/>
            <a:ext cx="7340600" cy="4107180"/>
          </a:xfrm>
          <a:prstGeom prst="rect">
            <a:avLst/>
          </a:prstGeom>
        </p:spPr>
      </p:pic>
      <p:sp>
        <p:nvSpPr>
          <p:cNvPr id="14" name="Text Box 39"/>
          <p:cNvSpPr txBox="1">
            <a:spLocks noChangeArrowheads="1"/>
          </p:cNvSpPr>
          <p:nvPr/>
        </p:nvSpPr>
        <p:spPr bwMode="auto">
          <a:xfrm>
            <a:off x="2882265" y="4193540"/>
            <a:ext cx="693293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60000"/>
              </a:lnSpc>
              <a:spcBef>
                <a:spcPct val="0"/>
              </a:spcBef>
              <a:defRPr/>
            </a:pPr>
            <a:r>
              <a:rPr 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公元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221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年，蒙恬被封为将军。攻打齐国，破齐有功。被封为内史。</a:t>
            </a:r>
          </a:p>
          <a:p>
            <a:pPr algn="l">
              <a:lnSpc>
                <a:spcPct val="160000"/>
              </a:lnSpc>
              <a:spcBef>
                <a:spcPct val="0"/>
              </a:spcBef>
              <a:defRPr/>
            </a:pPr>
            <a:endParaRPr lang="zh-CN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60000"/>
              </a:lnSpc>
              <a:spcBef>
                <a:spcPct val="0"/>
              </a:spcBef>
              <a:defRPr/>
            </a:pPr>
            <a:endParaRPr lang="zh-CN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60000"/>
              </a:lnSpc>
              <a:spcBef>
                <a:spcPct val="0"/>
              </a:spcBef>
              <a:defRPr/>
            </a:pPr>
            <a:endParaRPr lang="zh-CN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290" y="12065"/>
            <a:ext cx="7557135" cy="42405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67380" y="4451350"/>
            <a:ext cx="733742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lnSpc>
                <a:spcPct val="160000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修筑长城。</a:t>
            </a:r>
            <a:endParaRPr lang="zh-CN" altLang="en-US"/>
          </a:p>
        </p:txBody>
      </p:sp>
      <p:pic>
        <p:nvPicPr>
          <p:cNvPr id="5" name="图片 4" descr="微信图片_2019061814374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61860" y="4009390"/>
            <a:ext cx="2349500" cy="23495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345" y="34925"/>
            <a:ext cx="7105015" cy="4004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36140" y="4351655"/>
            <a:ext cx="733742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lnSpc>
                <a:spcPct val="160000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秦统一六国后，蒙恬率三十万大军北击匈奴，收复失地。</a:t>
            </a:r>
            <a:endParaRPr lang="zh-CN" altLang="en-US"/>
          </a:p>
        </p:txBody>
      </p:sp>
      <p:pic>
        <p:nvPicPr>
          <p:cNvPr id="7" name="图片 6" descr="微信图片_201906181437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14565" y="4039870"/>
            <a:ext cx="2533650" cy="253365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385" y="39370"/>
            <a:ext cx="7164070" cy="39801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07590" y="4312920"/>
            <a:ext cx="733742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lnSpc>
                <a:spcPct val="160000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公元前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210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年，秦始皇病死。胡亥即位后，赐死蒙氏兄弟。</a:t>
            </a:r>
          </a:p>
        </p:txBody>
      </p:sp>
      <p:pic>
        <p:nvPicPr>
          <p:cNvPr id="9" name="图片 8" descr="微信图片_2019061814375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78115" y="3640455"/>
            <a:ext cx="3587115" cy="358711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" y="1905"/>
            <a:ext cx="12171680" cy="69075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66620" y="2383790"/>
            <a:ext cx="8708390" cy="181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40000"/>
              </a:lnSpc>
            </a:pPr>
            <a:r>
              <a:rPr lang="zh-CN" altLang="en-US" sz="4000" b="1">
                <a:solidFill>
                  <a:schemeClr val="accent4"/>
                </a:solidFill>
                <a:effectLst/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博物馆故事汇 课本剧</a:t>
            </a:r>
          </a:p>
          <a:p>
            <a:pPr>
              <a:lnSpc>
                <a:spcPct val="140000"/>
              </a:lnSpc>
            </a:pPr>
            <a:r>
              <a:rPr lang="zh-CN" altLang="en-US" sz="4000" b="1">
                <a:solidFill>
                  <a:schemeClr val="accent4"/>
                </a:solidFill>
                <a:effectLst/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                                   蒙恬蒙冤而死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/>
          <a:srcRect l="34375" r="20356" b="30709"/>
          <a:stretch>
            <a:fillRect/>
          </a:stretch>
        </p:blipFill>
        <p:spPr>
          <a:xfrm>
            <a:off x="9268691" y="0"/>
            <a:ext cx="2812473" cy="647475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795921" y="4714007"/>
            <a:ext cx="2542309" cy="2542309"/>
          </a:xfrm>
          <a:prstGeom prst="rect">
            <a:avLst/>
          </a:prstGeom>
          <a:ln>
            <a:noFill/>
          </a:ln>
        </p:spPr>
      </p:pic>
      <p:sp>
        <p:nvSpPr>
          <p:cNvPr id="19" name="椭圆 18"/>
          <p:cNvSpPr/>
          <p:nvPr/>
        </p:nvSpPr>
        <p:spPr>
          <a:xfrm>
            <a:off x="2916324" y="1635961"/>
            <a:ext cx="1634836" cy="1634836"/>
          </a:xfrm>
          <a:prstGeom prst="ellipse">
            <a:avLst/>
          </a:prstGeom>
          <a:solidFill>
            <a:srgbClr val="BBD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1B5AC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31" name="文本框 14"/>
          <p:cNvSpPr txBox="1">
            <a:spLocks noChangeArrowheads="1"/>
          </p:cNvSpPr>
          <p:nvPr/>
        </p:nvSpPr>
        <p:spPr bwMode="auto">
          <a:xfrm>
            <a:off x="3633467" y="2453379"/>
            <a:ext cx="2437079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PART  04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H="1">
            <a:off x="2635354" y="1261888"/>
            <a:ext cx="1884218" cy="2008909"/>
          </a:xfrm>
          <a:prstGeom prst="line">
            <a:avLst/>
          </a:prstGeom>
          <a:ln>
            <a:solidFill>
              <a:srgbClr val="B1CC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15"/>
          <p:cNvSpPr txBox="1">
            <a:spLocks noChangeArrowheads="1"/>
          </p:cNvSpPr>
          <p:nvPr/>
        </p:nvSpPr>
        <p:spPr bwMode="auto">
          <a:xfrm>
            <a:off x="5937652" y="2515650"/>
            <a:ext cx="4734678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指鹿为马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指鹿为马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35" y="57785"/>
            <a:ext cx="12226290" cy="60833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833880" y="1083945"/>
            <a:ext cx="8522970" cy="520890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36123" y="1941183"/>
            <a:ext cx="2011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古代葬俗之一</a:t>
            </a:r>
          </a:p>
        </p:txBody>
      </p:sp>
      <p:sp>
        <p:nvSpPr>
          <p:cNvPr id="23" name="矩形 22"/>
          <p:cNvSpPr/>
          <p:nvPr/>
        </p:nvSpPr>
        <p:spPr>
          <a:xfrm>
            <a:off x="46588" y="3534577"/>
            <a:ext cx="3230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常用来埋葬幼儿和少年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6529" y="5096847"/>
            <a:ext cx="56692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多数埋在居住区内房屋附近或室内地面下</a:t>
            </a:r>
          </a:p>
        </p:txBody>
      </p:sp>
      <p:sp>
        <p:nvSpPr>
          <p:cNvPr id="25" name="矩形 24"/>
          <p:cNvSpPr/>
          <p:nvPr/>
        </p:nvSpPr>
        <p:spPr>
          <a:xfrm>
            <a:off x="6828155" y="5193665"/>
            <a:ext cx="526415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底部一般钻有小孔，作为死者灵魂出入的地方</a:t>
            </a:r>
          </a:p>
        </p:txBody>
      </p:sp>
      <p:sp>
        <p:nvSpPr>
          <p:cNvPr id="26" name="矩形 25"/>
          <p:cNvSpPr/>
          <p:nvPr/>
        </p:nvSpPr>
        <p:spPr>
          <a:xfrm>
            <a:off x="9081944" y="3534131"/>
            <a:ext cx="301053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随葬品较少 或者没有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733926" y="439066"/>
            <a:ext cx="2724148" cy="645160"/>
            <a:chOff x="4733926" y="616243"/>
            <a:chExt cx="2724148" cy="645160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5466897" y="1261251"/>
              <a:ext cx="1258207" cy="0"/>
            </a:xfrm>
            <a:prstGeom prst="line">
              <a:avLst/>
            </a:prstGeom>
            <a:ln w="127000">
              <a:solidFill>
                <a:srgbClr val="C2D2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 Box 39"/>
            <p:cNvSpPr txBox="1">
              <a:spLocks noChangeArrowheads="1"/>
            </p:cNvSpPr>
            <p:nvPr/>
          </p:nvSpPr>
          <p:spPr bwMode="auto">
            <a:xfrm>
              <a:off x="4733926" y="616243"/>
              <a:ext cx="2724148" cy="645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defRPr/>
              </a:pPr>
              <a:r>
                <a:rPr lang="zh-CN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思源黑体 CN Normal" panose="020B0400000000000000" pitchFamily="34" charset="-122"/>
                  <a:sym typeface="Century Gothic" panose="020B0502020202020204" pitchFamily="34" charset="0"/>
                </a:rPr>
                <a:t>瓮棺葬</a:t>
              </a:r>
              <a:endPara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9318164" y="1940916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灵魂不灭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2976245" y="1156335"/>
            <a:ext cx="6210300" cy="40627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/>
          <a:srcRect l="34375" r="20356" b="30709"/>
          <a:stretch>
            <a:fillRect/>
          </a:stretch>
        </p:blipFill>
        <p:spPr>
          <a:xfrm>
            <a:off x="9268691" y="0"/>
            <a:ext cx="2812473" cy="647475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795921" y="4714007"/>
            <a:ext cx="2542309" cy="2542309"/>
          </a:xfrm>
          <a:prstGeom prst="rect">
            <a:avLst/>
          </a:prstGeom>
          <a:ln>
            <a:noFill/>
          </a:ln>
        </p:spPr>
      </p:pic>
      <p:sp>
        <p:nvSpPr>
          <p:cNvPr id="19" name="椭圆 18"/>
          <p:cNvSpPr/>
          <p:nvPr/>
        </p:nvSpPr>
        <p:spPr>
          <a:xfrm>
            <a:off x="2916324" y="1635961"/>
            <a:ext cx="1634836" cy="1634836"/>
          </a:xfrm>
          <a:prstGeom prst="ellipse">
            <a:avLst/>
          </a:prstGeom>
          <a:solidFill>
            <a:srgbClr val="BBD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1B5AC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31" name="文本框 14"/>
          <p:cNvSpPr txBox="1">
            <a:spLocks noChangeArrowheads="1"/>
          </p:cNvSpPr>
          <p:nvPr/>
        </p:nvSpPr>
        <p:spPr bwMode="auto">
          <a:xfrm>
            <a:off x="3633467" y="2453379"/>
            <a:ext cx="2437079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PART  0</a:t>
            </a:r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5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H="1">
            <a:off x="2635354" y="1261888"/>
            <a:ext cx="1884218" cy="2008909"/>
          </a:xfrm>
          <a:prstGeom prst="line">
            <a:avLst/>
          </a:prstGeom>
          <a:ln>
            <a:solidFill>
              <a:srgbClr val="B1CC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15"/>
          <p:cNvSpPr txBox="1">
            <a:spLocks noChangeArrowheads="1"/>
          </p:cNvSpPr>
          <p:nvPr/>
        </p:nvSpPr>
        <p:spPr bwMode="auto">
          <a:xfrm>
            <a:off x="5937652" y="2515650"/>
            <a:ext cx="4734678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蒙恬造笔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eChat_2019061810081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95" y="68580"/>
            <a:ext cx="11993245" cy="595376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25"/>
          <p:cNvSpPr/>
          <p:nvPr/>
        </p:nvSpPr>
        <p:spPr bwMode="auto">
          <a:xfrm>
            <a:off x="1630680" y="2671435"/>
            <a:ext cx="1696085" cy="968375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rgbClr val="73A06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6" name="Freeform 25"/>
          <p:cNvSpPr/>
          <p:nvPr/>
        </p:nvSpPr>
        <p:spPr bwMode="auto">
          <a:xfrm>
            <a:off x="4815205" y="4378325"/>
            <a:ext cx="1846580" cy="1054100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rgbClr val="B1CC7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1861820" y="2964805"/>
            <a:ext cx="126619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开发宁夏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5103495" y="4704715"/>
            <a:ext cx="126619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改良古筝</a:t>
            </a:r>
          </a:p>
        </p:txBody>
      </p:sp>
      <p:sp>
        <p:nvSpPr>
          <p:cNvPr id="11" name="Freeform 25"/>
          <p:cNvSpPr/>
          <p:nvPr/>
        </p:nvSpPr>
        <p:spPr bwMode="auto">
          <a:xfrm>
            <a:off x="5103495" y="1707505"/>
            <a:ext cx="1846580" cy="1054100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rgbClr val="B1CC7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466715" y="2034530"/>
            <a:ext cx="126619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修筑长城</a:t>
            </a:r>
          </a:p>
        </p:txBody>
      </p:sp>
      <p:sp>
        <p:nvSpPr>
          <p:cNvPr id="14" name="Freeform 25"/>
          <p:cNvSpPr/>
          <p:nvPr/>
        </p:nvSpPr>
        <p:spPr bwMode="auto">
          <a:xfrm>
            <a:off x="8893810" y="3808085"/>
            <a:ext cx="1696085" cy="968375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rgbClr val="73A06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9124950" y="4101455"/>
            <a:ext cx="126619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改良毛笔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4733926" y="634646"/>
            <a:ext cx="2724148" cy="521970"/>
            <a:chOff x="4733926" y="811823"/>
            <a:chExt cx="2724148" cy="521970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5466897" y="1261251"/>
              <a:ext cx="1258207" cy="0"/>
            </a:xfrm>
            <a:prstGeom prst="line">
              <a:avLst/>
            </a:prstGeom>
            <a:ln w="127000">
              <a:solidFill>
                <a:srgbClr val="C2D2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 Box 39"/>
            <p:cNvSpPr txBox="1">
              <a:spLocks noChangeArrowheads="1"/>
            </p:cNvSpPr>
            <p:nvPr/>
          </p:nvSpPr>
          <p:spPr bwMode="auto">
            <a:xfrm>
              <a:off x="4733926" y="811823"/>
              <a:ext cx="2724148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defRPr/>
              </a:pPr>
              <a:r>
                <a:rPr 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思源黑体 CN Normal" panose="020B0400000000000000" pitchFamily="34" charset="-122"/>
                  <a:sym typeface="Century Gothic" panose="020B0502020202020204" pitchFamily="34" charset="0"/>
                </a:rPr>
                <a:t>主要成就</a:t>
              </a:r>
            </a:p>
          </p:txBody>
        </p:sp>
      </p:grpSp>
      <p:sp>
        <p:nvSpPr>
          <p:cNvPr id="3" name="Freeform 25"/>
          <p:cNvSpPr/>
          <p:nvPr/>
        </p:nvSpPr>
        <p:spPr bwMode="auto">
          <a:xfrm>
            <a:off x="8743315" y="942330"/>
            <a:ext cx="1846580" cy="1054100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rgbClr val="B1CC7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9033510" y="1269355"/>
            <a:ext cx="126619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收复河套地区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6" grpId="0" animBg="1"/>
      <p:bldP spid="11" grpId="0" animBg="1"/>
      <p:bldP spid="14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733926" y="634646"/>
            <a:ext cx="2724148" cy="521970"/>
            <a:chOff x="4733926" y="811823"/>
            <a:chExt cx="2724148" cy="521970"/>
          </a:xfrm>
        </p:grpSpPr>
        <p:cxnSp>
          <p:nvCxnSpPr>
            <p:cNvPr id="26" name="直接连接符 25"/>
            <p:cNvCxnSpPr/>
            <p:nvPr/>
          </p:nvCxnSpPr>
          <p:spPr>
            <a:xfrm>
              <a:off x="5466897" y="1261251"/>
              <a:ext cx="1258207" cy="0"/>
            </a:xfrm>
            <a:prstGeom prst="line">
              <a:avLst/>
            </a:prstGeom>
            <a:ln w="127000">
              <a:solidFill>
                <a:srgbClr val="C2D2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 Box 39"/>
            <p:cNvSpPr txBox="1">
              <a:spLocks noChangeArrowheads="1"/>
            </p:cNvSpPr>
            <p:nvPr/>
          </p:nvSpPr>
          <p:spPr bwMode="auto">
            <a:xfrm>
              <a:off x="4733926" y="811823"/>
              <a:ext cx="2724148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defRPr/>
              </a:pPr>
              <a:r>
                <a:rPr 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思源黑体 CN Normal" panose="020B0400000000000000" pitchFamily="34" charset="-122"/>
                  <a:sym typeface="Century Gothic" panose="020B0502020202020204" pitchFamily="34" charset="0"/>
                </a:rPr>
                <a:t>瓮棺葬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95095"/>
            <a:ext cx="7903210" cy="524764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160" y="1622425"/>
            <a:ext cx="5063490" cy="37439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93160" y="5641340"/>
            <a:ext cx="6804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甘肃临洮马家窑文化彩陶瓮——人面鱼纹彩陶盆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4733926" y="634646"/>
            <a:ext cx="2724148" cy="521970"/>
            <a:chOff x="4733926" y="811823"/>
            <a:chExt cx="2724148" cy="521970"/>
          </a:xfrm>
        </p:grpSpPr>
        <p:cxnSp>
          <p:nvCxnSpPr>
            <p:cNvPr id="26" name="直接连接符 25"/>
            <p:cNvCxnSpPr/>
            <p:nvPr/>
          </p:nvCxnSpPr>
          <p:spPr>
            <a:xfrm>
              <a:off x="5466897" y="1261251"/>
              <a:ext cx="1258207" cy="0"/>
            </a:xfrm>
            <a:prstGeom prst="line">
              <a:avLst/>
            </a:prstGeom>
            <a:ln w="127000">
              <a:solidFill>
                <a:srgbClr val="C2D2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 Box 39"/>
            <p:cNvSpPr txBox="1">
              <a:spLocks noChangeArrowheads="1"/>
            </p:cNvSpPr>
            <p:nvPr/>
          </p:nvSpPr>
          <p:spPr bwMode="auto">
            <a:xfrm>
              <a:off x="4733926" y="811823"/>
              <a:ext cx="2724148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defRPr/>
              </a:pPr>
              <a:r>
                <a:rPr 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思源黑体 CN Normal" panose="020B0400000000000000" pitchFamily="34" charset="-122"/>
                  <a:sym typeface="Century Gothic" panose="020B0502020202020204" pitchFamily="34" charset="0"/>
                </a:rPr>
                <a:t>瓮棺葬</a:t>
              </a:r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/>
          <p:nvPr/>
        </p:nvCxnSpPr>
        <p:spPr>
          <a:xfrm flipH="1">
            <a:off x="2214008" y="1723211"/>
            <a:ext cx="1" cy="4481555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2087234" y="1396637"/>
            <a:ext cx="254819" cy="25481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087234" y="2551480"/>
            <a:ext cx="254819" cy="25481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087234" y="3706323"/>
            <a:ext cx="254819" cy="25481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087234" y="4861167"/>
            <a:ext cx="254819" cy="25481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087234" y="5950827"/>
            <a:ext cx="254819" cy="25481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25" name="文本框 119"/>
          <p:cNvSpPr txBox="1"/>
          <p:nvPr/>
        </p:nvSpPr>
        <p:spPr>
          <a:xfrm>
            <a:off x="2589530" y="1396365"/>
            <a:ext cx="75018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陶器比较小，很难装下成人尸体。</a:t>
            </a:r>
          </a:p>
        </p:txBody>
      </p:sp>
      <p:sp>
        <p:nvSpPr>
          <p:cNvPr id="27" name="文本框 119"/>
          <p:cNvSpPr txBox="1"/>
          <p:nvPr/>
        </p:nvSpPr>
        <p:spPr>
          <a:xfrm>
            <a:off x="2589530" y="2479040"/>
            <a:ext cx="89693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用瓮棺盛放尸体像是子宫环保着孩子，给孩子以安全感。</a:t>
            </a:r>
          </a:p>
        </p:txBody>
      </p:sp>
      <p:sp>
        <p:nvSpPr>
          <p:cNvPr id="29" name="文本框 119"/>
          <p:cNvSpPr txBox="1"/>
          <p:nvPr/>
        </p:nvSpPr>
        <p:spPr>
          <a:xfrm>
            <a:off x="2589530" y="3537585"/>
            <a:ext cx="68306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孩子还未行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“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成人礼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”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，所以不能埋在家族墓中。</a:t>
            </a:r>
          </a:p>
        </p:txBody>
      </p:sp>
      <p:sp>
        <p:nvSpPr>
          <p:cNvPr id="31" name="文本框 119"/>
          <p:cNvSpPr txBox="1"/>
          <p:nvPr/>
        </p:nvSpPr>
        <p:spPr>
          <a:xfrm>
            <a:off x="2589530" y="4607560"/>
            <a:ext cx="51435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瓮棺葬可以加速二次轮回。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4624071" y="562256"/>
            <a:ext cx="3423920" cy="521970"/>
            <a:chOff x="4624071" y="739433"/>
            <a:chExt cx="3423920" cy="521970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5466897" y="1261251"/>
              <a:ext cx="1258207" cy="0"/>
            </a:xfrm>
            <a:prstGeom prst="line">
              <a:avLst/>
            </a:prstGeom>
            <a:ln w="127000">
              <a:solidFill>
                <a:srgbClr val="C2D2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 Box 39"/>
            <p:cNvSpPr txBox="1">
              <a:spLocks noChangeArrowheads="1"/>
            </p:cNvSpPr>
            <p:nvPr/>
          </p:nvSpPr>
          <p:spPr bwMode="auto">
            <a:xfrm>
              <a:off x="4624071" y="739433"/>
              <a:ext cx="342392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defRPr/>
              </a:pPr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思源黑体 CN Normal" panose="020B0400000000000000" pitchFamily="34" charset="-122"/>
                  <a:sym typeface="Century Gothic" panose="020B0502020202020204" pitchFamily="34" charset="0"/>
                </a:rPr>
                <a:t>瓮棺葬多用于小孩</a:t>
              </a:r>
              <a:endPara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/>
          <p:nvPr/>
        </p:nvCxnSpPr>
        <p:spPr>
          <a:xfrm flipH="1">
            <a:off x="2214008" y="1723211"/>
            <a:ext cx="1" cy="4481555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2087234" y="1396637"/>
            <a:ext cx="254819" cy="25481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087234" y="2551480"/>
            <a:ext cx="254819" cy="25481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087234" y="3706323"/>
            <a:ext cx="254819" cy="25481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087234" y="4861167"/>
            <a:ext cx="254819" cy="25481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087234" y="5950827"/>
            <a:ext cx="254819" cy="25481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25" name="文本框 119"/>
          <p:cNvSpPr txBox="1"/>
          <p:nvPr/>
        </p:nvSpPr>
        <p:spPr>
          <a:xfrm>
            <a:off x="2589530" y="1396365"/>
            <a:ext cx="75018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体现家人们对孩子的爱护和珍惜。</a:t>
            </a:r>
          </a:p>
        </p:txBody>
      </p:sp>
      <p:sp>
        <p:nvSpPr>
          <p:cNvPr id="27" name="文本框 119"/>
          <p:cNvSpPr txBox="1"/>
          <p:nvPr/>
        </p:nvSpPr>
        <p:spPr>
          <a:xfrm>
            <a:off x="2589530" y="2479040"/>
            <a:ext cx="89693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人们认为孩子死后的魂魄是纯净的，无害的。</a:t>
            </a:r>
          </a:p>
        </p:txBody>
      </p:sp>
      <p:sp>
        <p:nvSpPr>
          <p:cNvPr id="29" name="文本框 119"/>
          <p:cNvSpPr txBox="1"/>
          <p:nvPr/>
        </p:nvSpPr>
        <p:spPr>
          <a:xfrm>
            <a:off x="2589530" y="3537585"/>
            <a:ext cx="68306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孩子早逝本身就很可怜，不想死后仍被野兽或盗墓贼打扰。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472181" y="562256"/>
            <a:ext cx="5467350" cy="521970"/>
            <a:chOff x="3472181" y="739433"/>
            <a:chExt cx="5467350" cy="521970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5466897" y="1261251"/>
              <a:ext cx="1258207" cy="0"/>
            </a:xfrm>
            <a:prstGeom prst="line">
              <a:avLst/>
            </a:prstGeom>
            <a:ln w="127000">
              <a:solidFill>
                <a:srgbClr val="C2D2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 Box 39"/>
            <p:cNvSpPr txBox="1">
              <a:spLocks noChangeArrowheads="1"/>
            </p:cNvSpPr>
            <p:nvPr/>
          </p:nvSpPr>
          <p:spPr bwMode="auto">
            <a:xfrm>
              <a:off x="3472181" y="739433"/>
              <a:ext cx="546735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defRPr/>
              </a:pPr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思源黑体 CN Normal" panose="020B0400000000000000" pitchFamily="34" charset="-122"/>
                  <a:sym typeface="Century Gothic" panose="020B0502020202020204" pitchFamily="34" charset="0"/>
                </a:rPr>
                <a:t>瓮棺葬多埋葬于住宅区</a:t>
              </a:r>
              <a:endPara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endParaRPr>
            </a:p>
          </p:txBody>
        </p:sp>
      </p:grpSp>
      <p:sp>
        <p:nvSpPr>
          <p:cNvPr id="4" name="文本框 119"/>
          <p:cNvSpPr txBox="1"/>
          <p:nvPr/>
        </p:nvSpPr>
        <p:spPr>
          <a:xfrm>
            <a:off x="2589530" y="4788535"/>
            <a:ext cx="68306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无陪葬品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/>
          <a:srcRect l="34375" r="20356" b="30709"/>
          <a:stretch>
            <a:fillRect/>
          </a:stretch>
        </p:blipFill>
        <p:spPr>
          <a:xfrm>
            <a:off x="9268691" y="0"/>
            <a:ext cx="2812473" cy="647475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795921" y="4714007"/>
            <a:ext cx="2542309" cy="2542309"/>
          </a:xfrm>
          <a:prstGeom prst="rect">
            <a:avLst/>
          </a:prstGeom>
          <a:ln>
            <a:noFill/>
          </a:ln>
        </p:spPr>
      </p:pic>
      <p:sp>
        <p:nvSpPr>
          <p:cNvPr id="19" name="椭圆 18"/>
          <p:cNvSpPr/>
          <p:nvPr/>
        </p:nvSpPr>
        <p:spPr>
          <a:xfrm>
            <a:off x="2916324" y="1635961"/>
            <a:ext cx="1634836" cy="1634836"/>
          </a:xfrm>
          <a:prstGeom prst="ellipse">
            <a:avLst/>
          </a:prstGeom>
          <a:solidFill>
            <a:srgbClr val="BBD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1B5AC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31" name="文本框 14"/>
          <p:cNvSpPr txBox="1">
            <a:spLocks noChangeArrowheads="1"/>
          </p:cNvSpPr>
          <p:nvPr/>
        </p:nvSpPr>
        <p:spPr bwMode="auto">
          <a:xfrm>
            <a:off x="3633467" y="2453379"/>
            <a:ext cx="2437079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PART  02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H="1">
            <a:off x="2635354" y="1261888"/>
            <a:ext cx="1884218" cy="2008909"/>
          </a:xfrm>
          <a:prstGeom prst="line">
            <a:avLst/>
          </a:prstGeom>
          <a:ln>
            <a:solidFill>
              <a:srgbClr val="B1CC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5"/>
          <p:cNvSpPr txBox="1">
            <a:spLocks noChangeArrowheads="1"/>
          </p:cNvSpPr>
          <p:nvPr/>
        </p:nvSpPr>
        <p:spPr bwMode="auto">
          <a:xfrm>
            <a:off x="6070367" y="2515015"/>
            <a:ext cx="4734678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成语解析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3d4f44ea592fb902dc34aca57addcc6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685" y="126365"/>
            <a:ext cx="12062460" cy="589216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4733926" y="634646"/>
            <a:ext cx="2724148" cy="521970"/>
            <a:chOff x="4733926" y="811823"/>
            <a:chExt cx="2724148" cy="521970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5466897" y="1261251"/>
              <a:ext cx="1258207" cy="0"/>
            </a:xfrm>
            <a:prstGeom prst="line">
              <a:avLst/>
            </a:prstGeom>
            <a:ln w="127000">
              <a:solidFill>
                <a:srgbClr val="C2D2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 Box 39"/>
            <p:cNvSpPr txBox="1">
              <a:spLocks noChangeArrowheads="1"/>
            </p:cNvSpPr>
            <p:nvPr/>
          </p:nvSpPr>
          <p:spPr bwMode="auto">
            <a:xfrm>
              <a:off x="4733926" y="811823"/>
              <a:ext cx="2724148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defRPr/>
              </a:pPr>
              <a:r>
                <a:rPr 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思源黑体 CN Normal" panose="020B0400000000000000" pitchFamily="34" charset="-122"/>
                  <a:sym typeface="Century Gothic" panose="020B0502020202020204" pitchFamily="34" charset="0"/>
                </a:rPr>
                <a:t>成语解析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482975" y="1470660"/>
            <a:ext cx="649986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</a:rPr>
              <a:t>    </a:t>
            </a:r>
            <a:r>
              <a:rPr lang="zh-CN" altLang="en-US" sz="2800">
                <a:solidFill>
                  <a:srgbClr val="C00000"/>
                </a:solidFill>
              </a:rPr>
              <a:t>qǐng         jūn       rù        wèng</a:t>
            </a:r>
            <a:r>
              <a:rPr lang="zh-CN" altLang="en-US"/>
              <a:t> </a:t>
            </a:r>
          </a:p>
          <a:p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rcRect l="893" t="36433" b="42689"/>
          <a:stretch>
            <a:fillRect/>
          </a:stretch>
        </p:blipFill>
        <p:spPr>
          <a:xfrm>
            <a:off x="3627120" y="1967865"/>
            <a:ext cx="4719955" cy="1193165"/>
          </a:xfrm>
          <a:prstGeom prst="rect">
            <a:avLst/>
          </a:prstGeom>
        </p:spPr>
      </p:pic>
      <p:sp>
        <p:nvSpPr>
          <p:cNvPr id="14" name="Text Box 39"/>
          <p:cNvSpPr txBox="1">
            <a:spLocks noChangeArrowheads="1"/>
          </p:cNvSpPr>
          <p:nvPr/>
        </p:nvSpPr>
        <p:spPr bwMode="auto">
          <a:xfrm>
            <a:off x="3482975" y="3534410"/>
            <a:ext cx="687832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60000"/>
              </a:lnSpc>
              <a:spcBef>
                <a:spcPct val="0"/>
              </a:spcBef>
              <a:defRPr/>
            </a:pPr>
            <a:r>
              <a:rPr 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解释：喻指以其人之法，还治其人之身</a:t>
            </a:r>
          </a:p>
          <a:p>
            <a:pPr algn="l">
              <a:lnSpc>
                <a:spcPct val="160000"/>
              </a:lnSpc>
              <a:spcBef>
                <a:spcPct val="0"/>
              </a:spcBef>
              <a:defRPr/>
            </a:pPr>
            <a:r>
              <a:rPr 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近义词：以毒攻毒、以牙还牙</a:t>
            </a:r>
          </a:p>
        </p:txBody>
      </p:sp>
    </p:spTree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文艺汇报清新总结PPT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568</Words>
  <Application>WPS 演示</Application>
  <PresentationFormat>自定义</PresentationFormat>
  <Paragraphs>75</Paragraphs>
  <Slides>22</Slides>
  <Notes>21</Notes>
  <HiddenSlides>0</HiddenSlides>
  <MMClips>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3" baseType="lpstr"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文艺汇报清新总结PPT</dc:title>
  <dc:creator>执念.</dc:creator>
  <cp:lastModifiedBy>administrator</cp:lastModifiedBy>
  <cp:revision>77</cp:revision>
  <dcterms:created xsi:type="dcterms:W3CDTF">2016-09-11T10:28:00Z</dcterms:created>
  <dcterms:modified xsi:type="dcterms:W3CDTF">2021-12-27T03:30:28Z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2052-11.1.0.8888</vt:lpwstr>
  </property>
</Properties>
</file>