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630" r:id="rId5"/>
    <p:sldId id="456" r:id="rId6"/>
    <p:sldId id="258" r:id="rId7"/>
    <p:sldId id="667" r:id="rId8"/>
    <p:sldId id="668" r:id="rId9"/>
    <p:sldId id="670" r:id="rId10"/>
    <p:sldId id="669" r:id="rId11"/>
    <p:sldId id="671" r:id="rId12"/>
    <p:sldId id="672" r:id="rId13"/>
    <p:sldId id="386" r:id="rId14"/>
    <p:sldId id="673" r:id="rId15"/>
    <p:sldId id="458" r:id="rId16"/>
    <p:sldId id="459" r:id="rId17"/>
    <p:sldId id="460" r:id="rId18"/>
    <p:sldId id="604" r:id="rId19"/>
    <p:sldId id="674" r:id="rId20"/>
    <p:sldId id="461" r:id="rId21"/>
    <p:sldId id="675" r:id="rId22"/>
    <p:sldId id="677" r:id="rId23"/>
    <p:sldId id="676" r:id="rId24"/>
    <p:sldId id="678" r:id="rId25"/>
    <p:sldId id="6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15710"/>
    <a:srgbClr val="D66012"/>
    <a:srgbClr val="CB7033"/>
    <a:srgbClr val="58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2.jpeg"/><Relationship Id="rId14" Type="http://schemas.openxmlformats.org/officeDocument/2006/relationships/image" Target="../media/image11.jpeg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4ef5ac2efda81ecbb9c1e48548dba9c"/>
          <p:cNvPicPr>
            <a:picLocks noChangeAspect="1"/>
          </p:cNvPicPr>
          <p:nvPr/>
        </p:nvPicPr>
        <p:blipFill>
          <a:blip r:embed="rId1"/>
          <a:srcRect t="55210" r="77240" b="19950"/>
          <a:stretch>
            <a:fillRect/>
          </a:stretch>
        </p:blipFill>
        <p:spPr>
          <a:xfrm flipH="1">
            <a:off x="238125" y="4087495"/>
            <a:ext cx="2549525" cy="2774315"/>
          </a:xfrm>
          <a:prstGeom prst="rect">
            <a:avLst/>
          </a:prstGeom>
        </p:spPr>
      </p:pic>
      <p:pic>
        <p:nvPicPr>
          <p:cNvPr id="15" name="图片 14" descr="54ef5ac2efda81ecbb9c1e48548dba9c"/>
          <p:cNvPicPr>
            <a:picLocks noChangeAspect="1"/>
          </p:cNvPicPr>
          <p:nvPr/>
        </p:nvPicPr>
        <p:blipFill>
          <a:blip r:embed="rId1"/>
          <a:srcRect t="55210" r="77240" b="19950"/>
          <a:stretch>
            <a:fillRect/>
          </a:stretch>
        </p:blipFill>
        <p:spPr>
          <a:xfrm flipH="1">
            <a:off x="-138430" y="5182235"/>
            <a:ext cx="1543685" cy="1679575"/>
          </a:xfrm>
          <a:prstGeom prst="rect">
            <a:avLst/>
          </a:prstGeom>
        </p:spPr>
      </p:pic>
      <p:pic>
        <p:nvPicPr>
          <p:cNvPr id="2" name="图片 1" descr="C:\Users\jhg\Desktop\馆多媒体宣传素材\卡通\595d2517328529b90369c8196077272b.png595d2517328529b90369c8196077272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38210" y="3277235"/>
            <a:ext cx="2252345" cy="2252345"/>
          </a:xfrm>
          <a:prstGeom prst="rect">
            <a:avLst/>
          </a:prstGeom>
        </p:spPr>
      </p:pic>
      <p:pic>
        <p:nvPicPr>
          <p:cNvPr id="5" name="图片 4" descr="698d4e2b486582f94179c3220613b07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0" y="78740"/>
            <a:ext cx="6283960" cy="5805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92375" y="2427605"/>
            <a:ext cx="50730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博物馆</a:t>
            </a:r>
            <a:r>
              <a:rPr lang="en-US" altLang="zh-CN" sz="48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·</a:t>
            </a:r>
            <a:r>
              <a:rPr lang="zh-CN" altLang="en-US" sz="48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故事汇</a:t>
            </a:r>
            <a:endParaRPr lang="zh-CN" altLang="en-US" sz="48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 algn="ctr"/>
            <a:endParaRPr lang="zh-CN" altLang="en-US" sz="48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 algn="ctr"/>
            <a:r>
              <a:rPr lang="zh-CN" altLang="en-US" sz="3600" b="1">
                <a:solidFill>
                  <a:schemeClr val="bg1"/>
                </a:solidFill>
                <a:latin typeface="创艺繁隶书" charset="0"/>
                <a:ea typeface="创艺繁隶书" charset="0"/>
              </a:rPr>
              <a:t>第一讲</a:t>
            </a:r>
            <a:endParaRPr lang="zh-CN" altLang="en-US" sz="3600" b="1">
              <a:solidFill>
                <a:schemeClr val="bg1"/>
              </a:solidFill>
              <a:latin typeface="创艺繁隶书" charset="0"/>
              <a:ea typeface="创艺繁隶书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862705" y="2825115"/>
            <a:ext cx="977900" cy="1014095"/>
          </a:xfrm>
          <a:prstGeom prst="rect">
            <a:avLst/>
          </a:prstGeom>
        </p:spPr>
      </p:pic>
      <p:pic>
        <p:nvPicPr>
          <p:cNvPr id="5" name="图片 4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 flipH="1">
            <a:off x="7494905" y="2825115"/>
            <a:ext cx="977900" cy="1014095"/>
          </a:xfrm>
          <a:prstGeom prst="rect">
            <a:avLst/>
          </a:prstGeom>
        </p:spPr>
      </p:pic>
      <p:pic>
        <p:nvPicPr>
          <p:cNvPr id="18" name="图片 17" descr="C:\Users\jhg\Desktop\王羲之\e554ebd2b08d67b687c509b9d8f78db4.pnge554ebd2b08d67b687c509b9d8f78db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66995" y="1193800"/>
            <a:ext cx="2534285" cy="25342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93745" y="3665855"/>
            <a:ext cx="6597650" cy="1350010"/>
            <a:chOff x="5187" y="5773"/>
            <a:chExt cx="8826" cy="2126"/>
          </a:xfrm>
        </p:grpSpPr>
        <p:sp>
          <p:nvSpPr>
            <p:cNvPr id="6" name="矩形 5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46955" y="4081145"/>
            <a:ext cx="4779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谁给我大鹅，我就给谁写字</a:t>
            </a:r>
            <a:endParaRPr 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36315" y="4079875"/>
            <a:ext cx="163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PART 2</a:t>
            </a:r>
            <a:endParaRPr lang="en-US" alt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jhg\Desktop\王羲之\微信图片_20190308105326.jpg微信图片_201903081053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99180" y="455930"/>
            <a:ext cx="4446905" cy="25558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1790" y="3233420"/>
            <a:ext cx="8401685" cy="3322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作为大书法家，王羲之有一个非常有趣的爱好：爱鹅。在二十四史之一的《晋书》上，记载了两个他爱鹅的故事：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 “性好鹅，会稽有孤居姥养一鹅，善鸣，求市未能得，遂携新友命驾就观。姥闻羲之将至，烹以待之，羲之叹惜弥日。又山阴有一道士，养好鹅，之往观焉，意甚悦，固求市之。道士云：“为写《道德经》，当举群相送耳。”羲之欣然写毕，笼鹅而归，甚以为乐。”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 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会稽有个老太太养了一只鹅，这只鹅善于鸣叫。王羲之曾想去买下，但老太太不卖，后来，他又带着亲友随从坐车前去观赏，老太太听说是一位王大人要来，就把鹅杀了来招待，王羲之看到鹅已死，伤心地一再叹息。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jhg\Desktop\王羲之\微信图片_20190308105416.jpg微信图片_201903081054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99180" y="456248"/>
            <a:ext cx="4446905" cy="2555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94840" y="4443095"/>
            <a:ext cx="8401685" cy="1060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还有一次，山阴有个道士养了一群很好的鹅，王羲之听说了就过去观赏，十分喜欢，就想把它们买下来，道士说，“你只要给我写一篇《道德经》，我就把这些鹅全都送给你。”于是王羲之提笔写完，带着一群鹅欢天喜地回家了。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3200" b="1">
                  <a:latin typeface="方正姚体" panose="02010601030101010101" charset="-122"/>
                  <a:ea typeface="方正姚体" panose="02010601030101010101" charset="-122"/>
                </a:rPr>
                <a:t>为何独爱鹅？</a:t>
              </a:r>
              <a:endParaRPr lang="zh-CN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pic>
        <p:nvPicPr>
          <p:cNvPr id="2" name="图片 1" descr="C:\Users\jhg\Desktop\王羲之\微信图片_20190308105701.jpg微信图片_20190308105701"/>
          <p:cNvPicPr>
            <a:picLocks noChangeAspect="1"/>
          </p:cNvPicPr>
          <p:nvPr/>
        </p:nvPicPr>
        <p:blipFill>
          <a:blip r:embed="rId1"/>
          <a:srcRect l="8860" t="-2079" r="-22702" b="-3153"/>
          <a:stretch>
            <a:fillRect/>
          </a:stretch>
        </p:blipFill>
        <p:spPr>
          <a:xfrm>
            <a:off x="3607118" y="1998980"/>
            <a:ext cx="4977130" cy="28606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54530" y="5135245"/>
            <a:ext cx="8383270" cy="1337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有人认为，羲之爱鹅，可能是从鹅的姿态中得到写字的灵感。清代书法家包世臣曾说：“其要在执笔。食指须高钩，大指加食指、中指之间，使食指‘如鹅头昂曲者’。”不过，也有人说，王羲之常年吃五石散，爱鹅是为了吃鹅肉来解毒。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200" b="1">
                  <a:latin typeface="方正姚体" panose="02010601030101010101" charset="-122"/>
                  <a:ea typeface="方正姚体" panose="02010601030101010101" charset="-122"/>
                </a:rPr>
                <a:t>王羲之的成语</a:t>
              </a:r>
              <a:endParaRPr lang="zh-CN" altLang="en-US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pic>
        <p:nvPicPr>
          <p:cNvPr id="2" name="图片 1" descr="C:\Users\jhg\Desktop\王羲之\微信图片_20190308110230.jpg微信图片_20190308110230"/>
          <p:cNvPicPr>
            <a:picLocks noChangeAspect="1"/>
          </p:cNvPicPr>
          <p:nvPr/>
        </p:nvPicPr>
        <p:blipFill>
          <a:blip r:embed="rId1"/>
          <a:srcRect b="4042"/>
          <a:stretch>
            <a:fillRect/>
          </a:stretch>
        </p:blipFill>
        <p:spPr>
          <a:xfrm>
            <a:off x="603250" y="2440940"/>
            <a:ext cx="6096635" cy="3361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29145" y="2759710"/>
            <a:ext cx="4810760" cy="1706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latin typeface="方正姚体" panose="02010601030101010101" charset="-122"/>
                <a:ea typeface="方正姚体" panose="02010601030101010101" charset="-122"/>
              </a:rPr>
              <a:t>有一天，太傅郗鉴想在王导家找个女婿，王导说：“君往东厢，任意选之。”王家的子弟听说太傅家来选婿，都“咸自矜持”，认真装扮。可是，只有王羲之在东床上坦腹仰卧，“如不闻”，郗鉴听说以后，这样的人正好！他来到王导家，当场就定了王羲之为女婿。</a:t>
            </a:r>
            <a:endParaRPr lang="zh-CN" altLang="en-US" sz="140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3290" y="4980305"/>
            <a:ext cx="3827780" cy="82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坦腹东床、入木三分、右军习气、崇山峻岭、游目骋怀、游目骋怀、曲水流觞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3200" b="1">
                  <a:latin typeface="方正姚体" panose="02010601030101010101" charset="-122"/>
                  <a:ea typeface="方正姚体" panose="02010601030101010101" charset="-122"/>
                </a:rPr>
                <a:t>曲水流觞</a:t>
              </a:r>
              <a:endParaRPr lang="zh-CN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188710" y="2301240"/>
            <a:ext cx="4810760" cy="258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【名称】曲水流觞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【拼音】qū shuǐ liú shāng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【解释】古民俗，每年农历三月在弯曲的水流旁设酒杯，流到谁面前，谁就取下来喝，可以除去不吉利。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方正姚体" panose="02010601030101010101" charset="-122"/>
                <a:ea typeface="方正姚体" panose="02010601030101010101" charset="-122"/>
              </a:rPr>
              <a:t>【造句】～的习俗现在难以见到了。</a:t>
            </a:r>
            <a:endParaRPr lang="zh-CN" altLang="en-US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2121535"/>
            <a:ext cx="5238750" cy="33337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054090" y="545528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0">
                <a:latin typeface="Calibri" panose="020F0502020204030204" charset="0"/>
                <a:ea typeface="宋体" panose="02010600030101010101" pitchFamily="2" charset="-122"/>
              </a:rPr>
              <a:t>此地有崇山峻岭，茂林修竹，又有清流激湍，映带左右，引以为流觞曲水，列坐其次。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54295" y="1379855"/>
            <a:ext cx="5828665" cy="4892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方正姚体" panose="02010601030101010101" charset="-122"/>
                <a:ea typeface="方正姚体" panose="02010601030101010101" charset="-122"/>
              </a:rPr>
              <a:t>觞是什么之前，我们得明白流觞曲水是干嘛的。每年农历三月三日是上巳节，它是我国古代一个祓除祸灾，祈降吉福的节日。要举行祓禊仪式，祓，就是祓除病气和不祥；禊，是修洁、净身。祓禊是通过洗濯身体，达到除去凶疾的一种祭祀仪式。到不仅民间风行，连帝王后妃也去临水除垢，祓除不祥。后来，此风俗又进一步演变为临水宴饮。这种宴饮大致方式是众人围坐在回环弯曲的水渠边，将特制的酒杯(多是质地很轻的漆器)置于上游，任其顺着曲折的水流缓缓漂浮，酒杯漂到谁的跟前，谁就取杯饮酒。如此循环往复，直到尽兴为止。文人则将此俗发展成名士雅集--酒杯停在谁的面前，还得赋诗一首，其乐趣略同今人的"击鼓传花"或"丢手绢"。魏晋时，文人雅士喜袭古风之尚，整日饮酒作乐，纵情山水，常作流觞曲水之举。所以大家明白了，流的这个“觞”就是酒杯。</a:t>
            </a:r>
            <a:endParaRPr lang="zh-CN" altLang="en-US" sz="160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1589405"/>
            <a:ext cx="3292475" cy="2466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4415790"/>
            <a:ext cx="3234055" cy="2174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0500" y="216535"/>
            <a:ext cx="944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charset="-122"/>
                <a:ea typeface="方正姚体" panose="02010601030101010101" charset="-122"/>
                <a:sym typeface="+mn-ea"/>
              </a:rPr>
              <a:t>觞</a:t>
            </a:r>
            <a:endParaRPr lang="zh-CN" altLang="en-US" sz="6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54295" y="2835275"/>
            <a:ext cx="5828665" cy="1938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latin typeface="方正姚体" panose="02010601030101010101" charset="-122"/>
                <a:ea typeface="方正姚体" panose="02010601030101010101" charset="-122"/>
              </a:rPr>
              <a:t>羽觞，在考古界被称为耳杯，在博物馆汉代展厅我们展示了大量的陶耳杯，还有漆器漆耳杯，器具外形椭圆、浅腹、平底，两侧有半月形双耳，有时也有饼形足或高足。“羽觞”名称的来由，主要是因为它的形状像商周时期喝酒的青铜器爵，两耳像鸟的双翼,所以称为“羽觞”。</a:t>
            </a:r>
            <a:endParaRPr lang="zh-CN" altLang="en-US" sz="160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1589405"/>
            <a:ext cx="3292475" cy="2466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4415790"/>
            <a:ext cx="3234055" cy="2174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0500" y="216535"/>
            <a:ext cx="944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charset="-122"/>
                <a:ea typeface="方正姚体" panose="02010601030101010101" charset="-122"/>
                <a:sym typeface="+mn-ea"/>
              </a:rPr>
              <a:t>觞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charset="-122"/>
              <a:ea typeface="方正姚体" panose="02010601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3200" b="1">
                  <a:latin typeface="方正姚体" panose="02010601030101010101" charset="-122"/>
                  <a:ea typeface="方正姚体" panose="02010601030101010101" charset="-122"/>
                </a:rPr>
                <a:t>天下第一行书</a:t>
              </a:r>
              <a:r>
                <a:rPr lang="en-US" altLang="zh-CN" sz="3200" b="1">
                  <a:latin typeface="方正姚体" panose="02010601030101010101" charset="-122"/>
                  <a:ea typeface="方正姚体" panose="02010601030101010101" charset="-122"/>
                </a:rPr>
                <a:t>——</a:t>
              </a:r>
              <a:r>
                <a:rPr lang="zh-CN" altLang="en-US" sz="3200" b="1">
                  <a:latin typeface="方正姚体" panose="02010601030101010101" charset="-122"/>
                  <a:ea typeface="方正姚体" panose="02010601030101010101" charset="-122"/>
                </a:rPr>
                <a:t>兰亭序</a:t>
              </a:r>
              <a:endParaRPr lang="zh-CN" altLang="en-US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14350" y="1704975"/>
            <a:ext cx="11358245" cy="17532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方正姚体" panose="02010601030101010101" charset="-122"/>
                <a:ea typeface="方正姚体" panose="02010601030101010101" charset="-122"/>
              </a:rPr>
              <a:t>那么王羲之的这场“曲水流觞”是古今最为有名的了，还因此诞生了我们流传千古的天下第一行书《兰亭集序》，这个过程是怎么样的呢？</a:t>
            </a:r>
            <a:endParaRPr lang="zh-CN" altLang="en-US" sz="12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方正姚体" panose="02010601030101010101" charset="-122"/>
                <a:ea typeface="方正姚体" panose="02010601030101010101" charset="-122"/>
              </a:rPr>
              <a:t>东晋穆帝永和九年（公元353年）三月三日，王羲之在会稽山阴（今浙江绍兴）的兰亭，组织了一场风雅集会。清幽的山水、秀丽的风景吸引了司徒谢安、辞赋家孙绰、矜豪傲物的谢万、高僧支道林等社会名流的捧场。当然，羲之家的几个孩子献之、凝之、涣之、玄之也跟随父亲出来了。江南三月，通常是细雨绵绵的雨季，而这天天气格外晴朗，崇山峻岭，茂林修竹，惠风和畅，山间的景色更是恬静宜人！为应上巳日的习俗大家用香薰草蘸水洒身上，或沐浴洗涤污垢，在春意绵绵的大好时节里，祈求着消除病灾与不祥。为了活跃气氛，有人想出了流觞曲水的玩法儿。大家散坐在蜿蜒曲折的溪水两旁，然后由书僮将斟酒的羽觞放入澄澈的溪中，让其顺流而下，若觞在谁的面前停滞了，谁得赋诗，若吟不出诗，则要罚酒三杯。这次兰亭雅集，有十一人各成诗两首，十五人成诗各一首，十六人做不出诗各罚酒三杯。</a:t>
            </a:r>
            <a:endParaRPr lang="zh-CN" altLang="en-US" sz="120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4" name="图片 3" descr="1453605545745"/>
          <p:cNvPicPr>
            <a:picLocks noChangeAspect="1"/>
          </p:cNvPicPr>
          <p:nvPr/>
        </p:nvPicPr>
        <p:blipFill>
          <a:blip r:embed="rId1"/>
          <a:srcRect b="9824"/>
          <a:stretch>
            <a:fillRect/>
          </a:stretch>
        </p:blipFill>
        <p:spPr>
          <a:xfrm>
            <a:off x="3914140" y="3883660"/>
            <a:ext cx="3296285" cy="279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3200" b="1">
                  <a:latin typeface="方正姚体" panose="02010601030101010101" charset="-122"/>
                  <a:ea typeface="方正姚体" panose="02010601030101010101" charset="-122"/>
                </a:rPr>
                <a:t>天下第一行书</a:t>
              </a:r>
              <a:r>
                <a:rPr lang="en-US" altLang="zh-CN" sz="3200" b="1">
                  <a:latin typeface="方正姚体" panose="02010601030101010101" charset="-122"/>
                  <a:ea typeface="方正姚体" panose="02010601030101010101" charset="-122"/>
                </a:rPr>
                <a:t>——</a:t>
              </a:r>
              <a:r>
                <a:rPr lang="zh-CN" altLang="en-US" sz="3200" b="1">
                  <a:latin typeface="方正姚体" panose="02010601030101010101" charset="-122"/>
                  <a:ea typeface="方正姚体" panose="02010601030101010101" charset="-122"/>
                </a:rPr>
                <a:t>兰亭序</a:t>
              </a:r>
              <a:endParaRPr lang="zh-CN" altLang="en-US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14350" y="1696085"/>
            <a:ext cx="11358245" cy="2030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方正姚体" panose="02010601030101010101" charset="-122"/>
                <a:ea typeface="方正姚体" panose="02010601030101010101" charset="-122"/>
              </a:rPr>
              <a:t>四十二人的风流集会与美好时光，不知不觉地就在曲水流觞和饮酒作诗中悄然流逝。为了把这些酒后佳作保存下来，大家打算把诗汇总，编撰成集，以此纪念此次盛事，也给后人留个念想。</a:t>
            </a:r>
            <a:endParaRPr lang="zh-CN" altLang="en-US" sz="12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方正姚体" panose="02010601030101010101" charset="-122"/>
                <a:ea typeface="方正姚体" panose="02010601030101010101" charset="-122"/>
              </a:rPr>
              <a:t>可光有诗，谁来做序呢？于是有人起哄推举聚会召集人、德高望重的王羲之写一序文，记录这次的雅集。半醉半醒的王羲之也不推脱，乘着酒兴，用鼠须笔在蚕纸上，即席挥洒，心手双畅，写下了二十八行，字字遒媚劲健、有如神助的三百二十四字。</a:t>
            </a:r>
            <a:endParaRPr lang="zh-CN" altLang="en-US" sz="1200"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方正姚体" panose="02010601030101010101" charset="-122"/>
                <a:ea typeface="方正姚体" panose="02010601030101010101" charset="-122"/>
              </a:rPr>
              <a:t>这就是被后人誉为“天下第一行书”的《兰亭集序》了。据说，该序是当年王羲之一挥而就草拟的一篇序文。第二天羲之准备抄写成正稿时，反复抄写都觉得气韵布局和笔画结构都不如草稿。他又是惊奇又是苦恼：一是为自己的书法所惊喜，二是草稿太多涂改，不好拿去见人啊！犹豫之下，最后还是挑选一份正式稿拿去作序，把草稿也保留了下来，传给了自己的儿子王献之。因为是酒后的手稿，所以我们会看到原作有很多地方涂改了，并且还有错别字。</a:t>
            </a:r>
            <a:endParaRPr lang="zh-CN" altLang="en-US" sz="1200"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5" name="图片 4" descr="14536055461175"/>
          <p:cNvPicPr>
            <a:picLocks noChangeAspect="1"/>
          </p:cNvPicPr>
          <p:nvPr/>
        </p:nvPicPr>
        <p:blipFill>
          <a:blip r:embed="rId1"/>
          <a:srcRect b="13084"/>
          <a:stretch>
            <a:fillRect/>
          </a:stretch>
        </p:blipFill>
        <p:spPr>
          <a:xfrm>
            <a:off x="663575" y="4025265"/>
            <a:ext cx="5276215" cy="2623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7433"/>
          <a:stretch>
            <a:fillRect/>
          </a:stretch>
        </p:blipFill>
        <p:spPr>
          <a:xfrm>
            <a:off x="6308090" y="4025900"/>
            <a:ext cx="5158740" cy="2623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95375" y="730250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39895" y="1589405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生活在东晋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77055" y="796290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13485" y="1589405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临沂人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39990" y="730250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58100" y="1589405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生活在东晋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6110" y="1655445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出身望族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95375" y="3626485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54430" y="4485640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书法家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225" y="4562475"/>
            <a:ext cx="1332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生活在东晋</a:t>
            </a: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36110" y="3626485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54220" y="4562475"/>
            <a:ext cx="2130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爱鹅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99045" y="3626485"/>
            <a:ext cx="2248535" cy="224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658100" y="4331335"/>
            <a:ext cx="21304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天下第一行书：</a:t>
            </a:r>
            <a:endParaRPr lang="zh-CN" sz="2400" b="1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 algn="ctr"/>
            <a:r>
              <a:rPr lang="zh-CN" sz="24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兰亭集序</a:t>
            </a:r>
            <a:endParaRPr lang="zh-CN" sz="24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94635" y="287020"/>
            <a:ext cx="6799580" cy="1121410"/>
            <a:chOff x="5187" y="5773"/>
            <a:chExt cx="8826" cy="2126"/>
          </a:xfrm>
        </p:grpSpPr>
        <p:sp>
          <p:nvSpPr>
            <p:cNvPr id="13" name="矩形 12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3200" b="1">
                  <a:latin typeface="方正姚体" panose="02010601030101010101" charset="-122"/>
                  <a:ea typeface="方正姚体" panose="02010601030101010101" charset="-122"/>
                </a:rPr>
                <a:t>天下第一行书</a:t>
              </a:r>
              <a:r>
                <a:rPr lang="en-US" altLang="zh-CN" sz="3200" b="1">
                  <a:latin typeface="方正姚体" panose="02010601030101010101" charset="-122"/>
                  <a:ea typeface="方正姚体" panose="02010601030101010101" charset="-122"/>
                </a:rPr>
                <a:t>——</a:t>
              </a:r>
              <a:r>
                <a:rPr lang="zh-CN" altLang="en-US" sz="3200" b="1">
                  <a:latin typeface="方正姚体" panose="02010601030101010101" charset="-122"/>
                  <a:ea typeface="方正姚体" panose="02010601030101010101" charset="-122"/>
                </a:rPr>
                <a:t>兰亭序</a:t>
              </a:r>
              <a:endParaRPr lang="zh-CN" altLang="en-US" sz="3200" b="1">
                <a:latin typeface="方正姚体" panose="02010601030101010101" charset="-122"/>
                <a:ea typeface="方正姚体" panose="0201060103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342890" y="2728595"/>
            <a:ext cx="5414010" cy="3046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这就是被后人誉为“天下第一行书”的《兰亭集序》了。据说，该序是当年王羲之一挥而就草拟的一篇序文。第二天羲之准备抄写成正稿时，反复抄写都觉得气韵布局和笔画结构都不如草稿。他又是惊奇又是苦恼：一是为自己的书法所惊喜，二是草稿太多涂改，不好拿去见人啊！犹豫之下，最后还是挑选一份正式稿拿去作序，把草稿也保留了下来，传给了自己的儿子王献之。因为是酒后的手稿，所以我们会看到原作有很多地方涂改了，并且还有错别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6099"/>
          <a:stretch>
            <a:fillRect/>
          </a:stretch>
        </p:blipFill>
        <p:spPr>
          <a:xfrm>
            <a:off x="414655" y="2007870"/>
            <a:ext cx="4012565" cy="404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6000" y="2275205"/>
            <a:ext cx="69621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王羲之自幼学习书法，是受到家学的熏陶。王氏是一个源远流长的书法世家，王羲之的叔父、兄弟均以书法闻名。他的老师卫铄夫人，曾经师从三国时期的书法大家钟繇。四十多岁时，王羲之任右军将军、会稽内史，后世因此称他为王右军。也是在会稽的这段时间，王羲之的书法水平达到了新的高度。王羲之的书法兼具隶书、楷书、行书、草书之美，不过，他成为千古留名的“书圣”，也与历代帝王的推崇离不开关系。其中的头号粉丝，非属唐太宗李世民不可。有多喜欢呢？唐代《徐氏法书记》记载：“太宗於右军之书，特留睿赏，贞观初下诏购求，殆尽遗逸”。刚当皇帝，唐太宗就迫不及待地要给偶像花钱了，他的目标是：把王羲之的全部作品买回来！可是其中，最为著名的《兰亭集序》却怎么都找不到，于是还发生了“萧翼赚兰亭”的故事：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 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《兰亭集序》的真迹一直被王羲之的子孙收藏，后来传到了第七世孙智永禅师的弟子辨才和尚手里，唐太宗心里十分记挂，就命令监察御史萧翼去“智取”。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萧翼到寺庙以后，和辩才和尚谈天论地，辩才以为遇上知音，有天一激动，就把真迹拿了出来，萧翼趁其不备偷走了它，转呈给唐太宗，皇帝开心极了。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" name="图片 2" descr="微信图片_20190308114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3406140"/>
            <a:ext cx="4156075" cy="23888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03450" y="514768"/>
            <a:ext cx="6435179" cy="921497"/>
          </a:xfrm>
          <a:prstGeom prst="rect">
            <a:avLst/>
          </a:prstGeom>
          <a:solidFill>
            <a:srgbClr val="583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3200" b="1">
                <a:latin typeface="方正姚体" panose="02010601030101010101" charset="-122"/>
                <a:ea typeface="方正姚体" panose="02010601030101010101" charset="-122"/>
              </a:rPr>
              <a:t>历代皇帝的偶像</a:t>
            </a:r>
            <a:endParaRPr lang="zh-CN" sz="3200" b="1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6000" y="2275205"/>
            <a:ext cx="696214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除了买买买，唐太宗还要求大臣按原墨迹临摹复制，这也不够，唐太宗还专门给自己的爱豆写了文章，成书于贞观二十二年的《晋书》里，唐太宗亲自撰写了4篇史论，其中之一就是《王羲之传论》。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 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他评价三国书法名家钟繇的字“体则古而不今”，评南朝书坛书法家萧子云“无丈夫之气”，评王羲之的儿子王献之则是“虽有父风”，但“字势疏瘦，如隆冬之枯树”，所以，“详察古今，研精篆、素，尽善尽美，其惟王逸少乎！”（只有我的偶像最棒！）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不仅唐太宗爱他，历代帝王都对王羲之的字钟爱有加。比如我们熟悉的“盖章小能手”乾隆皇帝，就最喜欢王羲之的《快雪时晴帖》，每次拿出来赏玩之后总是情不自禁的盖章，还写下满满的心得。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经过历代皇家的推崇，王羲之逐渐成为书法的正宗。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3" name="图片 2" descr="C:\Users\jhg\Desktop\王羲之\微信图片_20190308114358.jpg微信图片_201903081143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0180" y="2433003"/>
            <a:ext cx="4156075" cy="23882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03450" y="514768"/>
            <a:ext cx="6435179" cy="921497"/>
          </a:xfrm>
          <a:prstGeom prst="rect">
            <a:avLst/>
          </a:prstGeom>
          <a:solidFill>
            <a:srgbClr val="583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3200" b="1">
                <a:latin typeface="方正姚体" panose="02010601030101010101" charset="-122"/>
                <a:ea typeface="方正姚体" panose="02010601030101010101" charset="-122"/>
              </a:rPr>
              <a:t>历代皇帝的偶像</a:t>
            </a:r>
            <a:endParaRPr lang="zh-CN" sz="3200" b="1"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2660" y="3660140"/>
            <a:ext cx="106095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魏晋时期多出狂士，王羲之在任期间忠君爱国，但是，他的思想也有道家清静无为的一面，就像《兰亭序》里写，“固知一死生为虚诞，齐彭殇为妄作，后之视今，亦犹今之视昔，悲夫！”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寄情山水，却感受出生命的悲感，是那个时代的文人普遍的敏感心情。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355年，为官多年的王羲之，突然在父母墓前写下誓文，永远不出来任职。理由也有点傲娇，因为他和扬州刺史王述关系不好，不愿意在他领导下工作。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 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退休以后的他，常和道士登山采药，游遍周围的山山水水，他在给友人的一封信里开心地说，“服足下五色石膏散，身轻，行动如飞也。”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361年，王羲之在五十九岁时去世。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660" y="173355"/>
            <a:ext cx="10058400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-226695"/>
            <a:ext cx="932815" cy="967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03115" y="152400"/>
            <a:ext cx="6207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出生日期：</a:t>
            </a:r>
            <a:r>
              <a:rPr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公元303年</a:t>
            </a:r>
            <a:r>
              <a:rPr lang="zh-CN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（一说</a:t>
            </a:r>
            <a:r>
              <a:rPr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321年</a:t>
            </a:r>
            <a:r>
              <a:rPr lang="zh-CN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）</a:t>
            </a:r>
            <a:endParaRPr lang="zh-CN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17" name="图片 16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740410"/>
            <a:ext cx="932815" cy="96710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3115" y="1101090"/>
            <a:ext cx="5647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逝世日期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： 公元361年（一说379年）</a:t>
            </a:r>
            <a:endParaRPr lang="zh-CN" altLang="en-US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19" name="图片 18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1623060"/>
            <a:ext cx="932815" cy="9671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03115" y="2006600"/>
            <a:ext cx="754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别名：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王右军、王会稽，字逸少</a:t>
            </a:r>
            <a:endParaRPr lang="zh-CN" altLang="en-US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1" name="图片 20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2528570"/>
            <a:ext cx="932815" cy="9671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03115" y="2973705"/>
            <a:ext cx="7475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职业：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书法家，官员</a:t>
            </a:r>
            <a:r>
              <a:rPr lang="zh-CN" altLang="en-US" sz="12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（秘书郞、宁远将军、江州刺史，后为会稽内史，领右将军）</a:t>
            </a:r>
            <a:endParaRPr lang="zh-CN" altLang="en-US" sz="12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3" name="图片 22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3495675"/>
            <a:ext cx="932815" cy="9671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03115" y="3940810"/>
            <a:ext cx="9446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信仰：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道教</a:t>
            </a:r>
            <a:endParaRPr lang="zh-CN" altLang="en-US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26" name="图片 25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4462780"/>
            <a:ext cx="932815" cy="96710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603115" y="4907915"/>
            <a:ext cx="7543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出生地：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琅琊临沂（今山东临沂）</a:t>
            </a:r>
            <a:r>
              <a:rPr lang="zh-CN" altLang="en-US" sz="28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 </a:t>
            </a:r>
            <a:endParaRPr lang="zh-CN" altLang="en-US" sz="28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85140" y="3184525"/>
            <a:ext cx="2107565" cy="7461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书圣   王羲之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pic>
        <p:nvPicPr>
          <p:cNvPr id="4" name="图片 3" descr="C:\Users\jhg\Desktop\东晋\3980476709dec9500490457100d5e3ee.png3980476709dec9500490457100d5e3e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370" y="-113030"/>
            <a:ext cx="2632075" cy="3086735"/>
          </a:xfrm>
          <a:prstGeom prst="rect">
            <a:avLst/>
          </a:prstGeom>
        </p:spPr>
      </p:pic>
      <p:pic>
        <p:nvPicPr>
          <p:cNvPr id="6" name="图片 5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131820" y="5429885"/>
            <a:ext cx="932815" cy="967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3115" y="5875020"/>
            <a:ext cx="75431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主要成就：书法创作。</a:t>
            </a:r>
            <a:r>
              <a:rPr lang="zh-CN" altLang="en-US" sz="14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《黄庭经》《乐毅论》《十七帖》</a:t>
            </a:r>
            <a:endParaRPr lang="zh-CN" altLang="en-US" sz="14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                                                                                《兰亭集序》      《初月帖》 </a:t>
            </a:r>
            <a:endParaRPr lang="zh-CN" altLang="en-US" sz="1400">
              <a:solidFill>
                <a:schemeClr val="tx2">
                  <a:lumMod val="7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862705" y="2825115"/>
            <a:ext cx="977900" cy="1014095"/>
          </a:xfrm>
          <a:prstGeom prst="rect">
            <a:avLst/>
          </a:prstGeom>
        </p:spPr>
      </p:pic>
      <p:pic>
        <p:nvPicPr>
          <p:cNvPr id="5" name="图片 4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 flipH="1">
            <a:off x="7494905" y="2825115"/>
            <a:ext cx="977900" cy="1014095"/>
          </a:xfrm>
          <a:prstGeom prst="rect">
            <a:avLst/>
          </a:prstGeom>
        </p:spPr>
      </p:pic>
      <p:pic>
        <p:nvPicPr>
          <p:cNvPr id="18" name="图片 17" descr="C:\Users\jhg\Desktop\王羲之\1c1aa4daf96576db25bb1a12af566bed.png1c1aa4daf96576db25bb1a12af566b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40605" y="1681480"/>
            <a:ext cx="3166110" cy="14185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93745" y="3665855"/>
            <a:ext cx="6035040" cy="1350010"/>
            <a:chOff x="5187" y="5773"/>
            <a:chExt cx="8826" cy="2126"/>
          </a:xfrm>
        </p:grpSpPr>
        <p:sp>
          <p:nvSpPr>
            <p:cNvPr id="6" name="矩形 5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46955" y="4081145"/>
            <a:ext cx="4319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出身世家豪族：琅琊王氏</a:t>
            </a:r>
            <a:endParaRPr 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36315" y="4079875"/>
            <a:ext cx="163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PART 1</a:t>
            </a:r>
            <a:endParaRPr lang="en-US" alt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4" name="文本框 5"/>
          <p:cNvSpPr txBox="1"/>
          <p:nvPr>
            <p:custDataLst>
              <p:tags r:id="rId3"/>
            </p:custDataLst>
          </p:nvPr>
        </p:nvSpPr>
        <p:spPr>
          <a:xfrm>
            <a:off x="2221230" y="5457190"/>
            <a:ext cx="8303895" cy="8959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父亲王旷是丹阳太守，叔父王廙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亿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</a:rPr>
              <a:t>在朝廷任职，伯父王导、王敦都是建立东晋的重要功臣。</a:t>
            </a:r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276215" y="610235"/>
            <a:ext cx="4521835" cy="551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乌衣巷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作者：刘禹锡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朱雀桥边野草花，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乌衣巷口夕阳斜。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旧时王谢堂前燕，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charset="-122"/>
                <a:ea typeface="华文隶书" panose="02010800040101010101" charset="-122"/>
              </a:rPr>
              <a:t>飞入寻常百姓家。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0" name="图片 9" descr="C:\Users\jhg\Desktop\29cd4b19fb9c1158870258c99663c88c.png29cd4b19fb9c1158870258c99663c88c"/>
          <p:cNvPicPr>
            <a:picLocks noChangeAspect="1"/>
          </p:cNvPicPr>
          <p:nvPr/>
        </p:nvPicPr>
        <p:blipFill>
          <a:blip r:embed="rId1"/>
          <a:srcRect l="36458"/>
          <a:stretch>
            <a:fillRect/>
          </a:stretch>
        </p:blipFill>
        <p:spPr>
          <a:xfrm>
            <a:off x="9151620" y="-228600"/>
            <a:ext cx="3159760" cy="6356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" y="2348230"/>
            <a:ext cx="4482465" cy="2969895"/>
          </a:xfrm>
          <a:prstGeom prst="rect">
            <a:avLst/>
          </a:prstGeom>
        </p:spPr>
      </p:pic>
      <p:sp>
        <p:nvSpPr>
          <p:cNvPr id="2" name="上箭头标注 1"/>
          <p:cNvSpPr/>
          <p:nvPr/>
        </p:nvSpPr>
        <p:spPr>
          <a:xfrm>
            <a:off x="6282690" y="5105400"/>
            <a:ext cx="450215" cy="206375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84375" y="1140460"/>
            <a:ext cx="76504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355600"/>
            <a:r>
              <a:rPr 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诗中说的王谢，是怎么回事，为什么用这两个家族代指望族呢？</a:t>
            </a:r>
            <a:endParaRPr lang="zh-CN" altLang="en-US" sz="2000" b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7411" name="圆角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2212" y="3221892"/>
            <a:ext cx="1361734" cy="748077"/>
          </a:xfrm>
          <a:prstGeom prst="roundRect">
            <a:avLst>
              <a:gd name="adj" fmla="val 16667"/>
            </a:avLst>
          </a:prstGeom>
          <a:solidFill>
            <a:srgbClr val="E84D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412" name="圆角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5275" y="2357120"/>
            <a:ext cx="1586865" cy="748030"/>
          </a:xfrm>
          <a:prstGeom prst="roundRect">
            <a:avLst>
              <a:gd name="adj" fmla="val 16667"/>
            </a:avLst>
          </a:prstGeom>
          <a:solidFill>
            <a:srgbClr val="E84D3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413" name="圆角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5275" y="4084955"/>
            <a:ext cx="1478915" cy="74803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cxnSp>
        <p:nvCxnSpPr>
          <p:cNvPr id="17417" name="直接连接符 13"/>
          <p:cNvCxnSpPr>
            <a:cxnSpLocks noChangeShapeType="1"/>
            <a:stCxn id="17411" idx="3"/>
            <a:endCxn id="17412" idx="1"/>
          </p:cNvCxnSpPr>
          <p:nvPr>
            <p:custDataLst>
              <p:tags r:id="rId4"/>
            </p:custDataLst>
          </p:nvPr>
        </p:nvCxnSpPr>
        <p:spPr bwMode="auto">
          <a:xfrm flipV="1">
            <a:off x="1993946" y="2731060"/>
            <a:ext cx="841375" cy="864870"/>
          </a:xfrm>
          <a:prstGeom prst="line">
            <a:avLst/>
          </a:prstGeom>
          <a:noFill/>
          <a:ln w="6350" cmpd="sng">
            <a:solidFill>
              <a:srgbClr val="E84D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直接连接符 15"/>
          <p:cNvCxnSpPr>
            <a:cxnSpLocks noChangeShapeType="1"/>
            <a:stCxn id="17411" idx="3"/>
            <a:endCxn id="17413" idx="1"/>
          </p:cNvCxnSpPr>
          <p:nvPr>
            <p:custDataLst>
              <p:tags r:id="rId5"/>
            </p:custDataLst>
          </p:nvPr>
        </p:nvCxnSpPr>
        <p:spPr bwMode="auto">
          <a:xfrm>
            <a:off x="1993946" y="3595930"/>
            <a:ext cx="841375" cy="862965"/>
          </a:xfrm>
          <a:prstGeom prst="line">
            <a:avLst/>
          </a:prstGeom>
          <a:noFill/>
          <a:ln w="6350" cmpd="sng">
            <a:solidFill>
              <a:srgbClr val="E84D3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33095" y="3321685"/>
            <a:ext cx="125857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宰相家族</a:t>
            </a:r>
            <a:endParaRPr lang="zh-CN" altLang="en-US" sz="20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2716530" y="2357120"/>
            <a:ext cx="1784985" cy="7766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 fontScale="70000"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800" b="1">
                <a:solidFill>
                  <a:srgbClr val="FFFFFF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王：</a:t>
            </a:r>
            <a:endParaRPr lang="zh-CN" altLang="en-US" sz="1800" b="1">
              <a:solidFill>
                <a:srgbClr val="FFFFFF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  <a:p>
            <a:r>
              <a:rPr lang="zh-CN" altLang="en-US" sz="1800" b="1">
                <a:solidFill>
                  <a:srgbClr val="FFFFFF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王导为首的琅琊王氏</a:t>
            </a:r>
            <a:endParaRPr lang="zh-CN" altLang="en-US" sz="1800" b="1">
              <a:solidFill>
                <a:srgbClr val="FFFFFF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  <a:p>
            <a:r>
              <a:rPr lang="zh-CN" altLang="en-US" sz="1800" b="1">
                <a:solidFill>
                  <a:srgbClr val="FFFFFF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（临沂）</a:t>
            </a:r>
            <a:endParaRPr lang="zh-CN" altLang="en-US" sz="1800" b="1">
              <a:solidFill>
                <a:srgbClr val="FFFFFF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2874010" y="4084955"/>
            <a:ext cx="150939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 fontScale="80000"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800" b="1">
                <a:solidFill>
                  <a:srgbClr val="FFFFFF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谢：</a:t>
            </a:r>
            <a:endParaRPr lang="zh-CN" altLang="en-US" sz="1800" b="1">
              <a:solidFill>
                <a:srgbClr val="FFFFFF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  <a:p>
            <a:r>
              <a:rPr lang="zh-CN" altLang="en-US" sz="1800" b="1">
                <a:solidFill>
                  <a:srgbClr val="FFFFFF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</a:rPr>
              <a:t>谢安为首的谢家</a:t>
            </a:r>
            <a:endParaRPr lang="zh-CN" altLang="en-US" sz="1800" b="1">
              <a:solidFill>
                <a:srgbClr val="FFFFFF"/>
              </a:solidFill>
              <a:latin typeface="方正姚体" panose="02010601030101010101" charset="-122"/>
              <a:ea typeface="方正姚体" panose="02010601030101010101" charset="-122"/>
              <a:cs typeface="+mn-ea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514850" y="2665730"/>
            <a:ext cx="488950" cy="1892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4501515" y="4364990"/>
            <a:ext cx="488950" cy="1892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33645" y="2376170"/>
            <a:ext cx="2149475" cy="757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latin typeface="方正姚体" panose="02010601030101010101" charset="-122"/>
                <a:ea typeface="方正姚体" panose="02010601030101010101" charset="-122"/>
              </a:rPr>
              <a:t>王导辅佐了当时的琅琊王司马睿到了南京，建立了东晋王朝。</a:t>
            </a:r>
            <a:endParaRPr lang="zh-CN" altLang="en-US" sz="160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33645" y="4075430"/>
            <a:ext cx="2839720" cy="757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sz="1600">
                <a:latin typeface="方正姚体" panose="02010601030101010101" charset="-122"/>
                <a:ea typeface="方正姚体" panose="02010601030101010101" charset="-122"/>
              </a:rPr>
              <a:t>谢安，指挥东晋时期的淝水之战，以少胜多，打败符秦百万大军。</a:t>
            </a:r>
            <a:endParaRPr lang="zh-CN" altLang="en-US" sz="160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305040" y="2675890"/>
            <a:ext cx="568325" cy="17907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74965" y="1778000"/>
            <a:ext cx="4037965" cy="20923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自东汉至明清这1700多年间，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600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多人名垂青史，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36人被封为皇后，36人成为驸马，35人担任宰相，186位文人名仕，文人中最有代表的便是王羲之了，在东晋流传着“王与马共天下”的说法，就是琅琊王氏可以跟皇室司马家平起平坐。琅琊王氏也因此成为中国历史上最为显赫的家族，被称为“中华第一豪族”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pic>
        <p:nvPicPr>
          <p:cNvPr id="2" name="图片 1" descr="C:\Users\jhg\Desktop\东晋\微信图片_20180607101344.jpg微信图片_20180607101344"/>
          <p:cNvPicPr>
            <a:picLocks noChangeAspect="1"/>
          </p:cNvPicPr>
          <p:nvPr/>
        </p:nvPicPr>
        <p:blipFill>
          <a:blip r:embed="rId9"/>
          <a:srcRect b="9443"/>
          <a:stretch>
            <a:fillRect/>
          </a:stretch>
        </p:blipFill>
        <p:spPr>
          <a:xfrm>
            <a:off x="8659495" y="4208145"/>
            <a:ext cx="2827655" cy="22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>
            <a:off x="3862705" y="2825115"/>
            <a:ext cx="977900" cy="1014095"/>
          </a:xfrm>
          <a:prstGeom prst="rect">
            <a:avLst/>
          </a:prstGeom>
        </p:spPr>
      </p:pic>
      <p:pic>
        <p:nvPicPr>
          <p:cNvPr id="5" name="图片 4" descr="54ef5ac2efda81ecbb9c1e48548dba9c"/>
          <p:cNvPicPr>
            <a:picLocks noChangeAspect="1"/>
          </p:cNvPicPr>
          <p:nvPr/>
        </p:nvPicPr>
        <p:blipFill>
          <a:blip r:embed="rId1"/>
          <a:srcRect t="55210" r="77240" b="21132"/>
          <a:stretch>
            <a:fillRect/>
          </a:stretch>
        </p:blipFill>
        <p:spPr>
          <a:xfrm flipH="1">
            <a:off x="7494905" y="2825115"/>
            <a:ext cx="977900" cy="1014095"/>
          </a:xfrm>
          <a:prstGeom prst="rect">
            <a:avLst/>
          </a:prstGeom>
        </p:spPr>
      </p:pic>
      <p:pic>
        <p:nvPicPr>
          <p:cNvPr id="18" name="图片 17" descr="C:\Users\jhg\Desktop\王羲之\1c1aa4daf96576db25bb1a12af566bed.png1c1aa4daf96576db25bb1a12af566b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40605" y="1681480"/>
            <a:ext cx="3166110" cy="14185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93745" y="3665855"/>
            <a:ext cx="6597650" cy="1350010"/>
            <a:chOff x="5187" y="5773"/>
            <a:chExt cx="8826" cy="2126"/>
          </a:xfrm>
        </p:grpSpPr>
        <p:sp>
          <p:nvSpPr>
            <p:cNvPr id="6" name="矩形 5"/>
            <p:cNvSpPr/>
            <p:nvPr/>
          </p:nvSpPr>
          <p:spPr>
            <a:xfrm>
              <a:off x="5187" y="5773"/>
              <a:ext cx="8826" cy="2127"/>
            </a:xfrm>
            <a:prstGeom prst="rect">
              <a:avLst/>
            </a:prstGeom>
            <a:noFill/>
            <a:ln>
              <a:solidFill>
                <a:srgbClr val="58361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8361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5423" y="5964"/>
              <a:ext cx="8353" cy="1747"/>
            </a:xfrm>
            <a:prstGeom prst="rect">
              <a:avLst/>
            </a:prstGeom>
            <a:solidFill>
              <a:srgbClr val="583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46955" y="4081145"/>
            <a:ext cx="4779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王羲之为什么从临沂搬走了？</a:t>
            </a:r>
            <a:endParaRPr 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36315" y="4079875"/>
            <a:ext cx="163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PART 2</a:t>
            </a:r>
            <a:endParaRPr lang="en-US" altLang="zh-CN" sz="28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9fcc3cec3fdfc03a9ea47ccd43f8794a4c22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154305"/>
            <a:ext cx="2325370" cy="2468880"/>
          </a:xfrm>
          <a:prstGeom prst="rect">
            <a:avLst/>
          </a:prstGeom>
        </p:spPr>
      </p:pic>
      <p:cxnSp>
        <p:nvCxnSpPr>
          <p:cNvPr id="13" name="直接连接符 12"/>
          <p:cNvCxnSpPr>
            <a:endCxn id="24" idx="2"/>
          </p:cNvCxnSpPr>
          <p:nvPr>
            <p:custDataLst>
              <p:tags r:id="rId2"/>
            </p:custDataLst>
          </p:nvPr>
        </p:nvCxnSpPr>
        <p:spPr>
          <a:xfrm>
            <a:off x="3347057" y="406146"/>
            <a:ext cx="0" cy="2517672"/>
          </a:xfrm>
          <a:prstGeom prst="line">
            <a:avLst/>
          </a:prstGeom>
          <a:ln w="76200" cap="rnd">
            <a:solidFill>
              <a:srgbClr val="FC4653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62626"/>
          </a:fontRef>
        </p:style>
      </p:cxnSp>
      <p:sp>
        <p:nvSpPr>
          <p:cNvPr id="91" name="文本框 90"/>
          <p:cNvSpPr txBox="1"/>
          <p:nvPr>
            <p:custDataLst>
              <p:tags r:id="rId3"/>
            </p:custDataLst>
          </p:nvPr>
        </p:nvSpPr>
        <p:spPr>
          <a:xfrm>
            <a:off x="3709460" y="870815"/>
            <a:ext cx="1303562" cy="523220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lstStyle/>
          <a:p>
            <a:r>
              <a:rPr lang="zh-CN" altLang="en-US" sz="2800" b="1">
                <a:solidFill>
                  <a:srgbClr val="FC4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三国鼎立</a:t>
            </a:r>
            <a:endParaRPr lang="zh-CN" altLang="en-US" sz="2800" b="1">
              <a:solidFill>
                <a:srgbClr val="FC46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5"/>
          <p:cNvSpPr txBox="1"/>
          <p:nvPr>
            <p:custDataLst>
              <p:tags r:id="rId4"/>
            </p:custDataLst>
          </p:nvPr>
        </p:nvSpPr>
        <p:spPr>
          <a:xfrm>
            <a:off x="3709670" y="1393825"/>
            <a:ext cx="8234045" cy="827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上承东汉下启西晋的一段历史时期，分为曹魏、蜀汉、东吴三个政权。赤壁之战时，曹操被孙刘联军击败，奠定了三国鼎立的雏型。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  <a:sym typeface="微软雅黑" panose="020B0503020204020204" charset="-122"/>
            </a:endParaRPr>
          </a:p>
        </p:txBody>
      </p:sp>
      <p:sp>
        <p:nvSpPr>
          <p:cNvPr id="116" name="椭圆 115"/>
          <p:cNvSpPr/>
          <p:nvPr>
            <p:custDataLst>
              <p:tags r:id="rId5"/>
            </p:custDataLst>
          </p:nvPr>
        </p:nvSpPr>
        <p:spPr>
          <a:xfrm rot="5400000">
            <a:off x="3239057" y="1009032"/>
            <a:ext cx="216000" cy="216000"/>
          </a:xfrm>
          <a:prstGeom prst="ellipse">
            <a:avLst/>
          </a:prstGeom>
          <a:solidFill>
            <a:srgbClr val="FCFCFC"/>
          </a:solidFill>
          <a:ln w="101600">
            <a:solidFill>
              <a:srgbClr val="FC4653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CFCFC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24" idx="6"/>
            <a:endCxn id="25" idx="2"/>
          </p:cNvCxnSpPr>
          <p:nvPr>
            <p:custDataLst>
              <p:tags r:id="rId6"/>
            </p:custDataLst>
          </p:nvPr>
        </p:nvCxnSpPr>
        <p:spPr>
          <a:xfrm>
            <a:off x="3347057" y="3139183"/>
            <a:ext cx="0" cy="1735455"/>
          </a:xfrm>
          <a:prstGeom prst="line">
            <a:avLst/>
          </a:prstGeom>
          <a:ln w="76200" cap="rnd">
            <a:solidFill>
              <a:srgbClr val="E1448B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62626"/>
          </a:fontRef>
        </p:style>
      </p:cxn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3709460" y="2785601"/>
            <a:ext cx="1303562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 b="1">
                <a:solidFill>
                  <a:srgbClr val="E144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西晋</a:t>
            </a:r>
            <a:endParaRPr lang="zh-CN" altLang="en-US" sz="2800" b="1">
              <a:solidFill>
                <a:srgbClr val="E144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5"/>
          <p:cNvSpPr txBox="1"/>
          <p:nvPr>
            <p:custDataLst>
              <p:tags r:id="rId8"/>
            </p:custDataLst>
          </p:nvPr>
        </p:nvSpPr>
        <p:spPr>
          <a:xfrm>
            <a:off x="3709670" y="3308985"/>
            <a:ext cx="8126095" cy="69659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  <a:sym typeface="+mn-ea"/>
              </a:rPr>
              <a:t>265年，晋王司马炎废除曹魏，称帝，建立了晋朝。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有这么一句歇后语“司马昭之心——路人皆知”，这句话说的是司马昭想取代曹魏的野心非常明显。（西晋的建立者就是司马昭的儿子司马炎。）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  <a:sym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 rot="5400000">
            <a:off x="3239057" y="2923818"/>
            <a:ext cx="216000" cy="216000"/>
          </a:xfrm>
          <a:prstGeom prst="ellipse">
            <a:avLst/>
          </a:prstGeom>
          <a:solidFill>
            <a:srgbClr val="FCFCFC"/>
          </a:solidFill>
          <a:ln w="101600">
            <a:solidFill>
              <a:srgbClr val="E1448B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CFCFC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25" idx="2"/>
          </p:cNvCxnSpPr>
          <p:nvPr>
            <p:custDataLst>
              <p:tags r:id="rId10"/>
            </p:custDataLst>
          </p:nvPr>
        </p:nvCxnSpPr>
        <p:spPr>
          <a:xfrm>
            <a:off x="3347057" y="4875180"/>
            <a:ext cx="0" cy="862518"/>
          </a:xfrm>
          <a:prstGeom prst="line">
            <a:avLst/>
          </a:prstGeom>
          <a:ln w="76200" cap="rnd">
            <a:solidFill>
              <a:srgbClr val="A84FAE"/>
            </a:solidFill>
          </a:ln>
        </p:spPr>
        <p:style>
          <a:lnRef idx="1">
            <a:srgbClr val="FC4653"/>
          </a:lnRef>
          <a:fillRef idx="0">
            <a:srgbClr val="FC4653"/>
          </a:fillRef>
          <a:effectRef idx="0">
            <a:srgbClr val="FC4653"/>
          </a:effectRef>
          <a:fontRef idx="minor">
            <a:srgbClr val="262626"/>
          </a:fontRef>
        </p:style>
      </p:cxn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709460" y="4736963"/>
            <a:ext cx="1303562" cy="523220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lstStyle/>
          <a:p>
            <a:r>
              <a:rPr lang="zh-CN" altLang="en-US" sz="2800" b="1">
                <a:solidFill>
                  <a:srgbClr val="A84F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西晋末年</a:t>
            </a:r>
            <a:endParaRPr lang="zh-CN" altLang="en-US" sz="2800" b="1">
              <a:solidFill>
                <a:srgbClr val="A84F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5"/>
          <p:cNvSpPr txBox="1"/>
          <p:nvPr>
            <p:custDataLst>
              <p:tags r:id="rId12"/>
            </p:custDataLst>
          </p:nvPr>
        </p:nvSpPr>
        <p:spPr>
          <a:xfrm>
            <a:off x="3709670" y="5260340"/>
            <a:ext cx="7954645" cy="8959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八王之乱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→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五胡乱华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→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微软雅黑" panose="020B0503020204020204" charset="-122"/>
              </a:rPr>
              <a:t>衣冠南渡（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为了躲避胡人的残暴统治，北方的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大批士族、百姓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纷纷南下，从黄河流域避难到长江流域。从此，北方几乎完全落入了五胡手中。）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charset="-122"/>
              <a:ea typeface="方正姚体" panose="02010601030101010101" charset="-122"/>
              <a:sym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 rot="5400000">
            <a:off x="3239057" y="4875180"/>
            <a:ext cx="216000" cy="216000"/>
          </a:xfrm>
          <a:prstGeom prst="ellipse">
            <a:avLst/>
          </a:prstGeom>
          <a:solidFill>
            <a:srgbClr val="FCFCFC"/>
          </a:solidFill>
          <a:ln w="101600">
            <a:solidFill>
              <a:srgbClr val="A84FAE"/>
            </a:solidFill>
          </a:ln>
        </p:spPr>
        <p:style>
          <a:lnRef idx="2">
            <a:srgbClr val="FC4653">
              <a:shade val="50000"/>
            </a:srgbClr>
          </a:lnRef>
          <a:fillRef idx="1">
            <a:srgbClr val="FC4653"/>
          </a:fillRef>
          <a:effectRef idx="0">
            <a:srgbClr val="FC4653"/>
          </a:effectRef>
          <a:fontRef idx="minor">
            <a:srgbClr val="FCFCFC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jhg\Desktop\西晋\微信图片_20180531152139_看图王.jpg微信图片_20180531152139_看图王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6050" y="2708275"/>
            <a:ext cx="1383030" cy="1739900"/>
          </a:xfrm>
          <a:prstGeom prst="rect">
            <a:avLst/>
          </a:prstGeom>
        </p:spPr>
      </p:pic>
      <p:pic>
        <p:nvPicPr>
          <p:cNvPr id="3" name="图片 2" descr="C:\Users\jhg\Desktop\西晋\微信图片_20180530163041.jpg微信图片_20180530163041"/>
          <p:cNvPicPr>
            <a:picLocks noChangeAspect="1"/>
          </p:cNvPicPr>
          <p:nvPr/>
        </p:nvPicPr>
        <p:blipFill>
          <a:blip r:embed="rId15"/>
          <a:srcRect b="8505"/>
          <a:stretch>
            <a:fillRect/>
          </a:stretch>
        </p:blipFill>
        <p:spPr>
          <a:xfrm>
            <a:off x="146050" y="4528185"/>
            <a:ext cx="2325370" cy="2281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jhg\Desktop\博物馆文物精品\博物馆精粹_页面_182_看图王.jpg博物馆精粹_页面_182_看图王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8885" y="715645"/>
            <a:ext cx="2308225" cy="3172460"/>
          </a:xfrm>
          <a:prstGeom prst="rect">
            <a:avLst/>
          </a:prstGeom>
        </p:spPr>
      </p:pic>
      <p:pic>
        <p:nvPicPr>
          <p:cNvPr id="5" name="图片 4" descr="C:\Users\jhg\Desktop\西晋\微信图片_20180530163046.jpg微信图片_20180530163046"/>
          <p:cNvPicPr>
            <a:picLocks noChangeAspect="1"/>
          </p:cNvPicPr>
          <p:nvPr/>
        </p:nvPicPr>
        <p:blipFill>
          <a:blip r:embed="rId2"/>
          <a:srcRect b="8942"/>
          <a:stretch>
            <a:fillRect/>
          </a:stretch>
        </p:blipFill>
        <p:spPr>
          <a:xfrm>
            <a:off x="969010" y="4491990"/>
            <a:ext cx="3968750" cy="2190750"/>
          </a:xfrm>
          <a:prstGeom prst="rect">
            <a:avLst/>
          </a:prstGeom>
        </p:spPr>
      </p:pic>
      <p:pic>
        <p:nvPicPr>
          <p:cNvPr id="6" name="图片 5" descr="C:\Users\jhg\Desktop\西晋\微信图片_20180530163049.jpg微信图片_20180530163049"/>
          <p:cNvPicPr>
            <a:picLocks noChangeAspect="1"/>
          </p:cNvPicPr>
          <p:nvPr/>
        </p:nvPicPr>
        <p:blipFill>
          <a:blip r:embed="rId3"/>
          <a:srcRect b="8696"/>
          <a:stretch>
            <a:fillRect/>
          </a:stretch>
        </p:blipFill>
        <p:spPr>
          <a:xfrm>
            <a:off x="7105015" y="4013200"/>
            <a:ext cx="3905885" cy="2669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ags/tag1.xml><?xml version="1.0" encoding="utf-8"?>
<p:tagLst xmlns:p="http://schemas.openxmlformats.org/presentationml/2006/main">
  <p:tag name="KSO_WM_UNIT_TIMELINE_IDINGROUP" val="3"/>
  <p:tag name="KSO_WM_UNIT_TIMELINE_EMPHASIS_ID" val="2"/>
  <p:tag name="KSO_WM_UNIT_ADJUSTLAYOUT_ID" val="20"/>
  <p:tag name="KSO_WM_UNIT_VALUE" val="17"/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diagram20191583_2*m_h_f*1_3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</p:tagLst>
</file>

<file path=ppt/tags/tag10.xml><?xml version="1.0" encoding="utf-8"?>
<p:tagLst xmlns:p="http://schemas.openxmlformats.org/presentationml/2006/main">
  <p:tag name="KSO_WM_UNIT_TIMELINE_IDINGROUP" val="1"/>
  <p:tag name="KSO_WM_UNIT_TIMELINE_EMPHASIS_ID" val="3"/>
  <p:tag name="KSO_WM_UNIT_ADJUSTLAYOUT_ID" val="13"/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diagram20191583_2*m_i*1_1"/>
  <p:tag name="KSO_WM_TEMPLATE_CATEGORY" val="diagram"/>
  <p:tag name="KSO_WM_TEMPLATE_INDEX" val="20191583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1.xml><?xml version="1.0" encoding="utf-8"?>
<p:tagLst xmlns:p="http://schemas.openxmlformats.org/presentationml/2006/main">
  <p:tag name="KSO_WM_UNIT_TIMELINE_IDINGROUP" val="2"/>
  <p:tag name="KSO_WM_UNIT_TIMELINE_EMPHASIS_ID" val="1"/>
  <p:tag name="KSO_WM_UNIT_ADJUSTLAYOUT_ID" val="91"/>
  <p:tag name="KSO_WM_UNIT_ISCONTENTSTITLE" val="0"/>
  <p:tag name="KSO_WM_UNIT_VALUE" val="3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3_2*m_h_a*1_1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40年代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KSO_WM_UNIT_TIMELINE_IDINGROUP" val="3"/>
  <p:tag name="KSO_WM_UNIT_TIMELINE_EMPHASIS_ID" val="2"/>
  <p:tag name="KSO_WM_UNIT_ADJUSTLAYOUT_ID" val="74"/>
  <p:tag name="KSO_WM_UNIT_VALUE" val="17"/>
  <p:tag name="KSO_WM_UNIT_HIGHLIGHT" val="0"/>
  <p:tag name="KSO_WM_UNIT_COMPATIBLE" val="0"/>
  <p:tag name="KSO_WM_DIAGRAM_GROUP_CODE" val="m1-1"/>
  <p:tag name="KSO_WM_UNIT_TYPE" val="m_h_f"/>
  <p:tag name="KSO_WM_UNIT_INDEX" val="1_1_1"/>
  <p:tag name="KSO_WM_UNIT_ID" val="diagram20191583_2*m_h_f*1_1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TIMELINE_IDINGROUP" val="4"/>
  <p:tag name="KSO_WM_UNIT_TIMELINE_EMPHASIS_ID" val="3"/>
  <p:tag name="KSO_WM_UNIT_ADJUSTLAYOUT_ID" val="116"/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diagram20191583_2*m_h_i*1_1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TIMELINE_IDINGROUP" val="1"/>
  <p:tag name="KSO_WM_UNIT_ADJUSTLAYOUT_ID" val="21"/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diagram20191583_2*m_i*1_2"/>
  <p:tag name="KSO_WM_TEMPLATE_CATEGORY" val="diagram"/>
  <p:tag name="KSO_WM_TEMPLATE_INDEX" val="20191583"/>
  <p:tag name="KSO_WM_UNIT_LAYERLEVEL" val="1_1"/>
  <p:tag name="KSO_WM_TAG_VERSION" val="1.0"/>
  <p:tag name="KSO_WM_BEAUTIFY_FLAG" val="#wm#"/>
  <p:tag name="KSO_WM_UNIT_LINE_FORE_SCHEMECOLOR_INDEX" val="6"/>
  <p:tag name="KSO_WM_UNIT_LINE_FILL_TYPE" val="2"/>
</p:tagLst>
</file>

<file path=ppt/tags/tag15.xml><?xml version="1.0" encoding="utf-8"?>
<p:tagLst xmlns:p="http://schemas.openxmlformats.org/presentationml/2006/main">
  <p:tag name="KSO_WM_UNIT_TIMELINE_IDINGROUP" val="2"/>
  <p:tag name="KSO_WM_UNIT_TIMELINE_EMPHASIS_ID" val="1"/>
  <p:tag name="KSO_WM_UNIT_ADJUSTLAYOUT_ID" val="22"/>
  <p:tag name="KSO_WM_UNIT_ISCONTENTSTITLE" val="0"/>
  <p:tag name="KSO_WM_UNIT_VALUE" val="3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diagram20191583_2*m_h_a*1_2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60年代"/>
  <p:tag name="KSO_WM_UNIT_TEXT_FILL_FORE_SCHEMECOLOR_INDEX" val="6"/>
  <p:tag name="KSO_WM_UNIT_TEXT_FILL_TYPE" val="1"/>
</p:tagLst>
</file>

<file path=ppt/tags/tag16.xml><?xml version="1.0" encoding="utf-8"?>
<p:tagLst xmlns:p="http://schemas.openxmlformats.org/presentationml/2006/main">
  <p:tag name="KSO_WM_UNIT_TIMELINE_IDINGROUP" val="3"/>
  <p:tag name="KSO_WM_UNIT_TIMELINE_EMPHASIS_ID" val="2"/>
  <p:tag name="KSO_WM_UNIT_ADJUSTLAYOUT_ID" val="23"/>
  <p:tag name="KSO_WM_UNIT_VALUE" val="17"/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diagram20191583_2*m_h_f*1_2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TIMELINE_IDINGROUP" val="4"/>
  <p:tag name="KSO_WM_UNIT_TIMELINE_EMPHASIS_ID" val="3"/>
  <p:tag name="KSO_WM_UNIT_ADJUSTLAYOUT_ID" val="24"/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diagram20191583_2*m_h_i*1_2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IMELINE_IDINGROUP" val="1"/>
  <p:tag name="KSO_WM_UNIT_ADJUSTLAYOUT_ID" val="18"/>
  <p:tag name="KSO_WM_UNIT_HIGHLIGHT" val="0"/>
  <p:tag name="KSO_WM_UNIT_COMPATIBLE" val="0"/>
  <p:tag name="KSO_WM_DIAGRAM_GROUP_CODE" val="m1-1"/>
  <p:tag name="KSO_WM_UNIT_TYPE" val="m_i"/>
  <p:tag name="KSO_WM_UNIT_INDEX" val="1_3"/>
  <p:tag name="KSO_WM_UNIT_ID" val="diagram20191583_2*m_i*1_3"/>
  <p:tag name="KSO_WM_TEMPLATE_CATEGORY" val="diagram"/>
  <p:tag name="KSO_WM_TEMPLATE_INDEX" val="20191583"/>
  <p:tag name="KSO_WM_UNIT_LAYERLEVEL" val="1_1"/>
  <p:tag name="KSO_WM_TAG_VERSION" val="1.0"/>
  <p:tag name="KSO_WM_BEAUTIFY_FLAG" val="#wm#"/>
  <p:tag name="KSO_WM_UNIT_LINE_FORE_SCHEMECOLOR_INDEX" val="7"/>
  <p:tag name="KSO_WM_UNIT_LINE_FILL_TYPE" val="2"/>
</p:tagLst>
</file>

<file path=ppt/tags/tag19.xml><?xml version="1.0" encoding="utf-8"?>
<p:tagLst xmlns:p="http://schemas.openxmlformats.org/presentationml/2006/main">
  <p:tag name="KSO_WM_UNIT_TIMELINE_IDINGROUP" val="2"/>
  <p:tag name="KSO_WM_UNIT_TIMELINE_EMPHASIS_ID" val="1"/>
  <p:tag name="KSO_WM_UNIT_ADJUSTLAYOUT_ID" val="19"/>
  <p:tag name="KSO_WM_UNIT_ISCONTENTSTITLE" val="0"/>
  <p:tag name="KSO_WM_UNIT_VALUE" val="3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diagram20191583_2*m_h_a*1_3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80年代"/>
  <p:tag name="KSO_WM_UNIT_TEXT_FILL_FORE_SCHEMECOLOR_INDEX" val="7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70829"/>
  <p:tag name="KSO_WM_UNIT_TYPE" val="p_h_i"/>
  <p:tag name="KSO_WM_UNIT_INDEX" val="1_1_1"/>
  <p:tag name="KSO_WM_UNIT_ID" val="diagram20170829_1*p_h_i*1_1_1"/>
  <p:tag name="KSO_WM_UNIT_LAYERLEVEL" val="1_1_1"/>
  <p:tag name="KSO_WM_BEAUTIFY_FLAG" val="#wm#"/>
  <p:tag name="KSO_WM_TAG_VERSION" val="1.0"/>
  <p:tag name="KSO_WM_DIAGRAM_GROUP_CODE" val="p1-1"/>
  <p:tag name="KSO_WM_UNIT_FILL_FORE_SCHEMECOLOR_INDEX" val="5"/>
  <p:tag name="KSO_WM_UNIT_FILL_TYPE" val="1"/>
</p:tagLst>
</file>

<file path=ppt/tags/tag20.xml><?xml version="1.0" encoding="utf-8"?>
<p:tagLst xmlns:p="http://schemas.openxmlformats.org/presentationml/2006/main">
  <p:tag name="KSO_WM_UNIT_TIMELINE_IDINGROUP" val="3"/>
  <p:tag name="KSO_WM_UNIT_TIMELINE_EMPHASIS_ID" val="2"/>
  <p:tag name="KSO_WM_UNIT_ADJUSTLAYOUT_ID" val="20"/>
  <p:tag name="KSO_WM_UNIT_VALUE" val="17"/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diagram20191583_2*m_h_f*1_3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PRESET_TEXT" val="简单地描述该时间点发生的一些事件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TIMELINE_IDINGROUP" val="4"/>
  <p:tag name="KSO_WM_UNIT_TIMELINE_EMPHASIS_ID" val="3"/>
  <p:tag name="KSO_WM_UNIT_ADJUSTLAYOUT_ID" val="25"/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diagram20191583_2*m_h_i*1_3_1"/>
  <p:tag name="KSO_WM_TEMPLATE_CATEGORY" val="diagram"/>
  <p:tag name="KSO_WM_TEMPLATE_INDEX" val="2019158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1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2_1"/>
  <p:tag name="KSO_WM_UNIT_ID" val="diagram20170829_1*p_h_h_i*1_1_2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1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6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1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</p:tagLst>
</file>

<file path=ppt/tags/tag7.xml><?xml version="1.0" encoding="utf-8"?>
<p:tagLst xmlns:p="http://schemas.openxmlformats.org/presentationml/2006/main">
  <p:tag name="KSO_WM_TEMPLATE_CATEGORY" val="diagram"/>
  <p:tag name="KSO_WM_TEMPLATE_INDEX" val="20170829"/>
  <p:tag name="KSO_WM_UNIT_TYPE" val="p_h_a"/>
  <p:tag name="KSO_WM_UNIT_INDEX" val="1_1_1"/>
  <p:tag name="KSO_WM_UNIT_ID" val="diagram20170829_1*p_h_a*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a"/>
  <p:tag name="KSO_WM_UNIT_INDEX" val="1_1_1_1"/>
  <p:tag name="KSO_WM_UNIT_ID" val="diagram20170829_1*p_h_h_a*1_1_1_1"/>
  <p:tag name="KSO_WM_UNIT_LAYERLEVEL" val="1_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a"/>
  <p:tag name="KSO_WM_UNIT_INDEX" val="1_1_2_1"/>
  <p:tag name="KSO_WM_UNIT_ID" val="diagram20170829_1*p_h_h_a*1_1_2_1"/>
  <p:tag name="KSO_WM_UNIT_LAYERLEVEL" val="1_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4258</Words>
  <Application>WPS 演示</Application>
  <PresentationFormat>宽屏</PresentationFormat>
  <Paragraphs>170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方正姚体</vt:lpstr>
      <vt:lpstr>创艺繁隶书</vt:lpstr>
      <vt:lpstr>微软雅黑</vt:lpstr>
      <vt:lpstr>Arial Unicode MS</vt:lpstr>
      <vt:lpstr>Calibri Light</vt:lpstr>
      <vt:lpstr>Calibri</vt:lpstr>
      <vt:lpstr>华文隶书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卡通教学教育学生课件</dc:title>
  <dc:creator/>
  <cp:lastModifiedBy>东周老禹</cp:lastModifiedBy>
  <cp:revision>27</cp:revision>
  <dcterms:created xsi:type="dcterms:W3CDTF">2015-05-05T08:02:00Z</dcterms:created>
  <dcterms:modified xsi:type="dcterms:W3CDTF">2019-03-08T03:52:01Z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