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0"/>
  </p:handoutMasterIdLst>
  <p:sldIdLst>
    <p:sldId id="257" r:id="rId3"/>
    <p:sldId id="258" r:id="rId5"/>
    <p:sldId id="259" r:id="rId6"/>
    <p:sldId id="260" r:id="rId7"/>
    <p:sldId id="261" r:id="rId8"/>
    <p:sldId id="262"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CDC"/>
    <a:srgbClr val="F0F0F0"/>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126"/>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555B25F-535F-4C5D-B1DA-56F763568BB0}"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36EE78B-84D8-412F-BC69-ACC7C447BAFC}" type="slidenum">
              <a:rPr lang="zh-CN" altLang="en-US" smtClean="0"/>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744F346-9435-41B1-AD1D-461963F20BEE}"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744F346-9435-41B1-AD1D-461963F20BEE}"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744F346-9435-41B1-AD1D-461963F20BEE}"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744F346-9435-41B1-AD1D-461963F20BE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62.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7.xml"/><Relationship Id="rId7" Type="http://schemas.openxmlformats.org/officeDocument/2006/relationships/image" Target="../media/image7.png"/><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image" Target="../media/image1.GI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7.xml"/><Relationship Id="rId2" Type="http://schemas.openxmlformats.org/officeDocument/2006/relationships/tags" Target="../tags/tag63.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4165353" y="2159939"/>
            <a:ext cx="5615324" cy="1323340"/>
          </a:xfrm>
          <a:prstGeom prst="rect">
            <a:avLst/>
          </a:prstGeom>
          <a:noFill/>
        </p:spPr>
        <p:txBody>
          <a:bodyPr wrap="square" rtlCol="0">
            <a:spAutoFit/>
          </a:bodyPr>
          <a:lstStyle/>
          <a:p>
            <a:pPr marL="257175" indent="-257175">
              <a:lnSpc>
                <a:spcPct val="150000"/>
              </a:lnSpc>
              <a:buFont typeface="Wingdings" panose="05000000000000000000" pitchFamily="2" charset="2"/>
              <a:buChar char="n"/>
            </a:pPr>
            <a:r>
              <a:rPr sz="5335" b="1" dirty="0">
                <a:latin typeface="微软雅黑" panose="020B0503020204020204" charset="-122"/>
                <a:ea typeface="微软雅黑" panose="020B0503020204020204" charset="-122"/>
              </a:rPr>
              <a:t>研学活动</a:t>
            </a:r>
            <a:r>
              <a:rPr lang="zh-CN" sz="5335" b="1" dirty="0">
                <a:latin typeface="微软雅黑" panose="020B0503020204020204" charset="-122"/>
                <a:ea typeface="微软雅黑" panose="020B0503020204020204" charset="-122"/>
              </a:rPr>
              <a:t>设计</a:t>
            </a:r>
            <a:r>
              <a:rPr lang="zh-CN" altLang="en-US" sz="5335" b="1" dirty="0">
                <a:latin typeface="微软雅黑" panose="020B0503020204020204" charset="-122"/>
                <a:ea typeface="微软雅黑" panose="020B0503020204020204" charset="-122"/>
              </a:rPr>
              <a:t> </a:t>
            </a:r>
            <a:endParaRPr lang="zh-CN" altLang="en-US" sz="5335" b="1" dirty="0">
              <a:latin typeface="微软雅黑" panose="020B0503020204020204" charset="-122"/>
              <a:ea typeface="微软雅黑" panose="020B0503020204020204" charset="-122"/>
            </a:endParaRPr>
          </a:p>
        </p:txBody>
      </p:sp>
      <p:sp>
        <p:nvSpPr>
          <p:cNvPr id="7" name="等腰三角形 6"/>
          <p:cNvSpPr/>
          <p:nvPr/>
        </p:nvSpPr>
        <p:spPr>
          <a:xfrm rot="5400000">
            <a:off x="3061835" y="2567363"/>
            <a:ext cx="1279475" cy="551499"/>
          </a:xfrm>
          <a:prstGeom prs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8" name="椭圆 7"/>
          <p:cNvSpPr/>
          <p:nvPr/>
        </p:nvSpPr>
        <p:spPr>
          <a:xfrm>
            <a:off x="-726356" y="-786745"/>
            <a:ext cx="3744416" cy="3744416"/>
          </a:xfrm>
          <a:prstGeom prst="ellipse">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FF0000"/>
              </a:solidFill>
            </a:endParaRPr>
          </a:p>
        </p:txBody>
      </p:sp>
      <p:sp>
        <p:nvSpPr>
          <p:cNvPr id="9" name="椭圆 8"/>
          <p:cNvSpPr/>
          <p:nvPr/>
        </p:nvSpPr>
        <p:spPr>
          <a:xfrm>
            <a:off x="661347" y="3676353"/>
            <a:ext cx="4292580" cy="4292580"/>
          </a:xfrm>
          <a:prstGeom prst="ellipse">
            <a:avLst/>
          </a:prstGeom>
          <a:solidFill>
            <a:srgbClr val="CC000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FF0000"/>
              </a:solidFill>
            </a:endParaRPr>
          </a:p>
        </p:txBody>
      </p:sp>
      <p:sp>
        <p:nvSpPr>
          <p:cNvPr id="10" name="椭圆 9"/>
          <p:cNvSpPr/>
          <p:nvPr/>
        </p:nvSpPr>
        <p:spPr>
          <a:xfrm>
            <a:off x="-1488843" y="4276332"/>
            <a:ext cx="2832992" cy="2832992"/>
          </a:xfrm>
          <a:prstGeom prst="ellipse">
            <a:avLst/>
          </a:prstGeom>
          <a:solidFill>
            <a:schemeClr val="accent4">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FF0000"/>
              </a:solidFill>
            </a:endParaRPr>
          </a:p>
        </p:txBody>
      </p:sp>
      <p:sp>
        <p:nvSpPr>
          <p:cNvPr id="11" name="椭圆 10"/>
          <p:cNvSpPr/>
          <p:nvPr/>
        </p:nvSpPr>
        <p:spPr>
          <a:xfrm>
            <a:off x="9552384" y="-3552395"/>
            <a:ext cx="7104789" cy="7104789"/>
          </a:xfrm>
          <a:prstGeom prst="ellipse">
            <a:avLst/>
          </a:prstGeom>
          <a:solidFill>
            <a:schemeClr val="accent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rgbClr val="FF0000"/>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200" advClick="0" advTm="0">
        <p14:prism/>
      </p:transition>
    </mc:Choice>
    <mc:Fallback>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250"/>
                                        <p:tgtEl>
                                          <p:spTgt spid="7"/>
                                        </p:tgtEl>
                                      </p:cBhvr>
                                    </p:animEffect>
                                  </p:childTnLst>
                                </p:cTn>
                              </p:par>
                            </p:childTnLst>
                          </p:cTn>
                        </p:par>
                        <p:par>
                          <p:cTn id="8" fill="hold">
                            <p:stCondLst>
                              <p:cond delay="5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34"/>
                                        </p:tgtEl>
                                        <p:attrNameLst>
                                          <p:attrName>style.visibility</p:attrName>
                                        </p:attrNameLst>
                                      </p:cBhvr>
                                      <p:to>
                                        <p:strVal val="visible"/>
                                      </p:to>
                                    </p:set>
                                    <p:anim calcmode="lin" valueType="num">
                                      <p:cBhvr>
                                        <p:cTn id="11" dur="250" fill="hold"/>
                                        <p:tgtEl>
                                          <p:spTgt spid="34"/>
                                        </p:tgtEl>
                                        <p:attrNameLst>
                                          <p:attrName>ppt_x</p:attrName>
                                        </p:attrNameLst>
                                      </p:cBhvr>
                                      <p:tavLst>
                                        <p:tav tm="0">
                                          <p:val>
                                            <p:strVal val="#ppt_x"/>
                                          </p:val>
                                        </p:tav>
                                        <p:tav tm="50000">
                                          <p:val>
                                            <p:strVal val="#ppt_x+.1"/>
                                          </p:val>
                                        </p:tav>
                                        <p:tav tm="100000">
                                          <p:val>
                                            <p:strVal val="#ppt_x"/>
                                          </p:val>
                                        </p:tav>
                                      </p:tavLst>
                                    </p:anim>
                                    <p:anim calcmode="lin" valueType="num">
                                      <p:cBhvr>
                                        <p:cTn id="12" dur="250" fill="hold"/>
                                        <p:tgtEl>
                                          <p:spTgt spid="34"/>
                                        </p:tgtEl>
                                        <p:attrNameLst>
                                          <p:attrName>ppt_y</p:attrName>
                                        </p:attrNameLst>
                                      </p:cBhvr>
                                      <p:tavLst>
                                        <p:tav tm="0">
                                          <p:val>
                                            <p:strVal val="#ppt_y"/>
                                          </p:val>
                                        </p:tav>
                                        <p:tav tm="100000">
                                          <p:val>
                                            <p:strVal val="#ppt_y"/>
                                          </p:val>
                                        </p:tav>
                                      </p:tavLst>
                                    </p:anim>
                                    <p:anim calcmode="lin" valueType="num">
                                      <p:cBhvr>
                                        <p:cTn id="13" dur="250" fill="hold"/>
                                        <p:tgtEl>
                                          <p:spTgt spid="34"/>
                                        </p:tgtEl>
                                        <p:attrNameLst>
                                          <p:attrName>ppt_h</p:attrName>
                                        </p:attrNameLst>
                                      </p:cBhvr>
                                      <p:tavLst>
                                        <p:tav tm="0">
                                          <p:val>
                                            <p:strVal val="#ppt_h/10"/>
                                          </p:val>
                                        </p:tav>
                                        <p:tav tm="50000">
                                          <p:val>
                                            <p:strVal val="#ppt_h+.01"/>
                                          </p:val>
                                        </p:tav>
                                        <p:tav tm="100000">
                                          <p:val>
                                            <p:strVal val="#ppt_h"/>
                                          </p:val>
                                        </p:tav>
                                      </p:tavLst>
                                    </p:anim>
                                    <p:anim calcmode="lin" valueType="num">
                                      <p:cBhvr>
                                        <p:cTn id="14" dur="250" fill="hold"/>
                                        <p:tgtEl>
                                          <p:spTgt spid="34"/>
                                        </p:tgtEl>
                                        <p:attrNameLst>
                                          <p:attrName>ppt_w</p:attrName>
                                        </p:attrNameLst>
                                      </p:cBhvr>
                                      <p:tavLst>
                                        <p:tav tm="0">
                                          <p:val>
                                            <p:strVal val="#ppt_w/10"/>
                                          </p:val>
                                        </p:tav>
                                        <p:tav tm="50000">
                                          <p:val>
                                            <p:strVal val="#ppt_w+.01"/>
                                          </p:val>
                                        </p:tav>
                                        <p:tav tm="100000">
                                          <p:val>
                                            <p:strVal val="#ppt_w"/>
                                          </p:val>
                                        </p:tav>
                                      </p:tavLst>
                                    </p:anim>
                                    <p:animEffect transition="in" filter="fade">
                                      <p:cBhvr>
                                        <p:cTn id="15" dur="250" tmFilter="0,0; .5, 1; 1, 1"/>
                                        <p:tgtEl>
                                          <p:spTgt spid="34"/>
                                        </p:tgtEl>
                                      </p:cBhvr>
                                    </p:animEffect>
                                  </p:childTnLst>
                                </p:cTn>
                              </p:par>
                            </p:childTnLst>
                          </p:cTn>
                        </p:par>
                        <p:par>
                          <p:cTn id="16" fill="hold">
                            <p:stCondLst>
                              <p:cond delay="649"/>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par>
                          <p:cTn id="20" fill="hold">
                            <p:stCondLst>
                              <p:cond delay="1149"/>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par>
                          <p:cTn id="24" fill="hold">
                            <p:stCondLst>
                              <p:cond delay="1649"/>
                            </p:stCondLst>
                            <p:childTnLst>
                              <p:par>
                                <p:cTn id="25" presetID="1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par>
                          <p:cTn id="28" fill="hold">
                            <p:stCondLst>
                              <p:cond delay="2149"/>
                            </p:stCondLst>
                            <p:childTnLst>
                              <p:par>
                                <p:cTn id="29" presetID="10" presetClass="entr" presetSubtype="0"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7" grpId="0" bldLvl="0" animBg="1"/>
      <p:bldP spid="8" grpId="0" bldLvl="0" animBg="1"/>
      <p:bldP spid="9" grpId="0" bldLvl="0" animBg="1"/>
      <p:bldP spid="10" grpId="0" bldLvl="0" animBg="1"/>
      <p:bldP spid="11"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文本框 10"/>
          <p:cNvSpPr txBox="1">
            <a:spLocks noChangeArrowheads="1"/>
          </p:cNvSpPr>
          <p:nvPr/>
        </p:nvSpPr>
        <p:spPr bwMode="auto">
          <a:xfrm>
            <a:off x="1295467" y="278219"/>
            <a:ext cx="4680076" cy="45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8" tIns="45713" rIns="91428" bIns="45713">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en-US" sz="2400" b="1" dirty="0" smtClean="0">
                <a:latin typeface="+mn-ea"/>
                <a:ea typeface="+mn-ea"/>
              </a:rPr>
              <a:t>研学活动设计</a:t>
            </a:r>
            <a:endParaRPr lang="zh-CN" altLang="en-US" sz="1600" b="1" dirty="0">
              <a:latin typeface="+mn-ea"/>
              <a:ea typeface="+mn-ea"/>
              <a:cs typeface="+mn-ea"/>
              <a:sym typeface="+mn-lt"/>
            </a:endParaRPr>
          </a:p>
        </p:txBody>
      </p:sp>
      <p:grpSp>
        <p:nvGrpSpPr>
          <p:cNvPr id="42" name="组合 41"/>
          <p:cNvGrpSpPr/>
          <p:nvPr/>
        </p:nvGrpSpPr>
        <p:grpSpPr>
          <a:xfrm>
            <a:off x="4620464" y="2113215"/>
            <a:ext cx="1716281" cy="2632740"/>
            <a:chOff x="4620464" y="2113215"/>
            <a:chExt cx="1716281" cy="2632740"/>
          </a:xfrm>
          <a:solidFill>
            <a:srgbClr val="FF0000"/>
          </a:solidFill>
        </p:grpSpPr>
        <p:sp>
          <p:nvSpPr>
            <p:cNvPr id="43" name="梯形 42"/>
            <p:cNvSpPr/>
            <p:nvPr/>
          </p:nvSpPr>
          <p:spPr>
            <a:xfrm rot="5400000">
              <a:off x="4072040" y="3142553"/>
              <a:ext cx="1669739" cy="572892"/>
            </a:xfrm>
            <a:prstGeom prst="trapezoid">
              <a:avLst>
                <a:gd name="adj" fmla="val 57643"/>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44" name="梯形 43"/>
            <p:cNvSpPr/>
            <p:nvPr/>
          </p:nvSpPr>
          <p:spPr>
            <a:xfrm rot="8993242">
              <a:off x="4664982" y="2113215"/>
              <a:ext cx="1669739" cy="572892"/>
            </a:xfrm>
            <a:prstGeom prst="trapezoid">
              <a:avLst>
                <a:gd name="adj" fmla="val 57643"/>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45" name="梯形 44"/>
            <p:cNvSpPr/>
            <p:nvPr/>
          </p:nvSpPr>
          <p:spPr>
            <a:xfrm rot="1800000">
              <a:off x="4667006" y="4173063"/>
              <a:ext cx="1669739" cy="572892"/>
            </a:xfrm>
            <a:prstGeom prst="trapezoid">
              <a:avLst>
                <a:gd name="adj" fmla="val 57643"/>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grpSp>
        <p:nvGrpSpPr>
          <p:cNvPr id="46" name="组合 45"/>
          <p:cNvGrpSpPr/>
          <p:nvPr/>
        </p:nvGrpSpPr>
        <p:grpSpPr>
          <a:xfrm>
            <a:off x="5856933" y="2112051"/>
            <a:ext cx="1716277" cy="2632728"/>
            <a:chOff x="5856933" y="2112051"/>
            <a:chExt cx="1716277" cy="2632728"/>
          </a:xfrm>
          <a:solidFill>
            <a:srgbClr val="FF0000"/>
          </a:solidFill>
        </p:grpSpPr>
        <p:sp>
          <p:nvSpPr>
            <p:cNvPr id="47" name="梯形 46"/>
            <p:cNvSpPr/>
            <p:nvPr/>
          </p:nvSpPr>
          <p:spPr>
            <a:xfrm rot="16200000" flipH="1">
              <a:off x="6451894" y="3142555"/>
              <a:ext cx="1669739" cy="572892"/>
            </a:xfrm>
            <a:prstGeom prst="trapezoid">
              <a:avLst>
                <a:gd name="adj" fmla="val 57643"/>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48" name="梯形 47"/>
            <p:cNvSpPr/>
            <p:nvPr/>
          </p:nvSpPr>
          <p:spPr>
            <a:xfrm rot="19793242" flipH="1">
              <a:off x="5858956" y="4171887"/>
              <a:ext cx="1669739" cy="572892"/>
            </a:xfrm>
            <a:prstGeom prst="trapezoid">
              <a:avLst>
                <a:gd name="adj" fmla="val 57643"/>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49" name="梯形 48"/>
            <p:cNvSpPr/>
            <p:nvPr/>
          </p:nvSpPr>
          <p:spPr>
            <a:xfrm rot="12600000" flipH="1">
              <a:off x="5856933" y="2112051"/>
              <a:ext cx="1669739" cy="572892"/>
            </a:xfrm>
            <a:prstGeom prst="trapezoid">
              <a:avLst>
                <a:gd name="adj" fmla="val 57643"/>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grpSp>
      <p:cxnSp>
        <p:nvCxnSpPr>
          <p:cNvPr id="50" name="直接连接符 49"/>
          <p:cNvCxnSpPr/>
          <p:nvPr/>
        </p:nvCxnSpPr>
        <p:spPr>
          <a:xfrm flipV="1">
            <a:off x="735707" y="3426080"/>
            <a:ext cx="3666516" cy="1"/>
          </a:xfrm>
          <a:prstGeom prst="line">
            <a:avLst/>
          </a:prstGeom>
          <a:ln w="12700">
            <a:solidFill>
              <a:srgbClr val="FF0000"/>
            </a:solidFill>
            <a:tailEnd type="oval"/>
          </a:ln>
        </p:spPr>
        <p:style>
          <a:lnRef idx="1">
            <a:schemeClr val="accent1"/>
          </a:lnRef>
          <a:fillRef idx="0">
            <a:schemeClr val="accent1"/>
          </a:fillRef>
          <a:effectRef idx="0">
            <a:schemeClr val="accent1"/>
          </a:effectRef>
          <a:fontRef idx="minor">
            <a:schemeClr val="tx1"/>
          </a:fontRef>
        </p:style>
      </p:cxnSp>
      <p:sp>
        <p:nvSpPr>
          <p:cNvPr id="51" name="任意多边形 50"/>
          <p:cNvSpPr/>
          <p:nvPr/>
        </p:nvSpPr>
        <p:spPr>
          <a:xfrm>
            <a:off x="735708" y="1689079"/>
            <a:ext cx="4299209" cy="432087"/>
          </a:xfrm>
          <a:custGeom>
            <a:avLst/>
            <a:gdLst>
              <a:gd name="connsiteX0" fmla="*/ 0 w 3611880"/>
              <a:gd name="connsiteY0" fmla="*/ 0 h 678180"/>
              <a:gd name="connsiteX1" fmla="*/ 2933700 w 3611880"/>
              <a:gd name="connsiteY1" fmla="*/ 0 h 678180"/>
              <a:gd name="connsiteX2" fmla="*/ 3611880 w 3611880"/>
              <a:gd name="connsiteY2" fmla="*/ 678180 h 678180"/>
            </a:gdLst>
            <a:ahLst/>
            <a:cxnLst>
              <a:cxn ang="0">
                <a:pos x="connsiteX0" y="connsiteY0"/>
              </a:cxn>
              <a:cxn ang="0">
                <a:pos x="connsiteX1" y="connsiteY1"/>
              </a:cxn>
              <a:cxn ang="0">
                <a:pos x="connsiteX2" y="connsiteY2"/>
              </a:cxn>
            </a:cxnLst>
            <a:rect l="l" t="t" r="r" b="b"/>
            <a:pathLst>
              <a:path w="3611880" h="678180">
                <a:moveTo>
                  <a:pt x="0" y="0"/>
                </a:moveTo>
                <a:lnTo>
                  <a:pt x="2933700" y="0"/>
                </a:lnTo>
                <a:lnTo>
                  <a:pt x="3611880" y="678180"/>
                </a:lnTo>
              </a:path>
            </a:pathLst>
          </a:custGeom>
          <a:ln w="12700">
            <a:solidFill>
              <a:srgbClr val="FF0000"/>
            </a:solidFill>
            <a:tailEnd type="oval"/>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endParaRPr lang="zh-CN" altLang="en-US" sz="2400"/>
          </a:p>
        </p:txBody>
      </p:sp>
      <p:sp>
        <p:nvSpPr>
          <p:cNvPr id="52" name="任意多边形 51"/>
          <p:cNvSpPr/>
          <p:nvPr/>
        </p:nvSpPr>
        <p:spPr>
          <a:xfrm flipV="1">
            <a:off x="731839" y="4730993"/>
            <a:ext cx="4299209" cy="432087"/>
          </a:xfrm>
          <a:custGeom>
            <a:avLst/>
            <a:gdLst>
              <a:gd name="connsiteX0" fmla="*/ 0 w 3611880"/>
              <a:gd name="connsiteY0" fmla="*/ 0 h 678180"/>
              <a:gd name="connsiteX1" fmla="*/ 2933700 w 3611880"/>
              <a:gd name="connsiteY1" fmla="*/ 0 h 678180"/>
              <a:gd name="connsiteX2" fmla="*/ 3611880 w 3611880"/>
              <a:gd name="connsiteY2" fmla="*/ 678180 h 678180"/>
            </a:gdLst>
            <a:ahLst/>
            <a:cxnLst>
              <a:cxn ang="0">
                <a:pos x="connsiteX0" y="connsiteY0"/>
              </a:cxn>
              <a:cxn ang="0">
                <a:pos x="connsiteX1" y="connsiteY1"/>
              </a:cxn>
              <a:cxn ang="0">
                <a:pos x="connsiteX2" y="connsiteY2"/>
              </a:cxn>
            </a:cxnLst>
            <a:rect l="l" t="t" r="r" b="b"/>
            <a:pathLst>
              <a:path w="3611880" h="678180">
                <a:moveTo>
                  <a:pt x="0" y="0"/>
                </a:moveTo>
                <a:lnTo>
                  <a:pt x="2933700" y="0"/>
                </a:lnTo>
                <a:lnTo>
                  <a:pt x="3611880" y="678180"/>
                </a:lnTo>
              </a:path>
            </a:pathLst>
          </a:custGeom>
          <a:ln w="12700">
            <a:solidFill>
              <a:srgbClr val="FF0000"/>
            </a:solidFill>
            <a:tailEnd type="oval"/>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endParaRPr lang="zh-CN" altLang="en-US" sz="2400"/>
          </a:p>
        </p:txBody>
      </p:sp>
      <p:cxnSp>
        <p:nvCxnSpPr>
          <p:cNvPr id="53" name="直接连接符 52"/>
          <p:cNvCxnSpPr/>
          <p:nvPr/>
        </p:nvCxnSpPr>
        <p:spPr>
          <a:xfrm flipH="1">
            <a:off x="7791451" y="3426080"/>
            <a:ext cx="3664845" cy="2921"/>
          </a:xfrm>
          <a:prstGeom prst="line">
            <a:avLst/>
          </a:prstGeom>
          <a:ln w="12700">
            <a:solidFill>
              <a:srgbClr val="FF0000"/>
            </a:solidFill>
            <a:tailEnd type="oval"/>
          </a:ln>
        </p:spPr>
        <p:style>
          <a:lnRef idx="1">
            <a:schemeClr val="accent1"/>
          </a:lnRef>
          <a:fillRef idx="0">
            <a:schemeClr val="accent1"/>
          </a:fillRef>
          <a:effectRef idx="0">
            <a:schemeClr val="accent1"/>
          </a:effectRef>
          <a:fontRef idx="minor">
            <a:schemeClr val="tx1"/>
          </a:fontRef>
        </p:style>
      </p:cxnSp>
      <p:sp>
        <p:nvSpPr>
          <p:cNvPr id="54" name="任意多边形 53"/>
          <p:cNvSpPr/>
          <p:nvPr/>
        </p:nvSpPr>
        <p:spPr>
          <a:xfrm flipH="1">
            <a:off x="7158765" y="1689079"/>
            <a:ext cx="4297531" cy="432087"/>
          </a:xfrm>
          <a:custGeom>
            <a:avLst/>
            <a:gdLst>
              <a:gd name="connsiteX0" fmla="*/ 0 w 3611880"/>
              <a:gd name="connsiteY0" fmla="*/ 0 h 678180"/>
              <a:gd name="connsiteX1" fmla="*/ 2933700 w 3611880"/>
              <a:gd name="connsiteY1" fmla="*/ 0 h 678180"/>
              <a:gd name="connsiteX2" fmla="*/ 3611880 w 3611880"/>
              <a:gd name="connsiteY2" fmla="*/ 678180 h 678180"/>
            </a:gdLst>
            <a:ahLst/>
            <a:cxnLst>
              <a:cxn ang="0">
                <a:pos x="connsiteX0" y="connsiteY0"/>
              </a:cxn>
              <a:cxn ang="0">
                <a:pos x="connsiteX1" y="connsiteY1"/>
              </a:cxn>
              <a:cxn ang="0">
                <a:pos x="connsiteX2" y="connsiteY2"/>
              </a:cxn>
            </a:cxnLst>
            <a:rect l="l" t="t" r="r" b="b"/>
            <a:pathLst>
              <a:path w="3611880" h="678180">
                <a:moveTo>
                  <a:pt x="0" y="0"/>
                </a:moveTo>
                <a:lnTo>
                  <a:pt x="2933700" y="0"/>
                </a:lnTo>
                <a:lnTo>
                  <a:pt x="3611880" y="678180"/>
                </a:lnTo>
              </a:path>
            </a:pathLst>
          </a:custGeom>
          <a:ln w="12700">
            <a:solidFill>
              <a:srgbClr val="FF0000"/>
            </a:solidFill>
            <a:tailEnd type="oval"/>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endParaRPr lang="zh-CN" altLang="en-US" sz="2400"/>
          </a:p>
        </p:txBody>
      </p:sp>
      <p:sp>
        <p:nvSpPr>
          <p:cNvPr id="55" name="任意多边形 54"/>
          <p:cNvSpPr/>
          <p:nvPr/>
        </p:nvSpPr>
        <p:spPr>
          <a:xfrm flipH="1" flipV="1">
            <a:off x="7162632" y="4730993"/>
            <a:ext cx="4297531" cy="432087"/>
          </a:xfrm>
          <a:custGeom>
            <a:avLst/>
            <a:gdLst>
              <a:gd name="connsiteX0" fmla="*/ 0 w 3611880"/>
              <a:gd name="connsiteY0" fmla="*/ 0 h 678180"/>
              <a:gd name="connsiteX1" fmla="*/ 2933700 w 3611880"/>
              <a:gd name="connsiteY1" fmla="*/ 0 h 678180"/>
              <a:gd name="connsiteX2" fmla="*/ 3611880 w 3611880"/>
              <a:gd name="connsiteY2" fmla="*/ 678180 h 678180"/>
            </a:gdLst>
            <a:ahLst/>
            <a:cxnLst>
              <a:cxn ang="0">
                <a:pos x="connsiteX0" y="connsiteY0"/>
              </a:cxn>
              <a:cxn ang="0">
                <a:pos x="connsiteX1" y="connsiteY1"/>
              </a:cxn>
              <a:cxn ang="0">
                <a:pos x="connsiteX2" y="connsiteY2"/>
              </a:cxn>
            </a:cxnLst>
            <a:rect l="l" t="t" r="r" b="b"/>
            <a:pathLst>
              <a:path w="3611880" h="678180">
                <a:moveTo>
                  <a:pt x="0" y="0"/>
                </a:moveTo>
                <a:lnTo>
                  <a:pt x="2933700" y="0"/>
                </a:lnTo>
                <a:lnTo>
                  <a:pt x="3611880" y="678180"/>
                </a:lnTo>
              </a:path>
            </a:pathLst>
          </a:custGeom>
          <a:ln w="12700">
            <a:solidFill>
              <a:srgbClr val="FF0000"/>
            </a:solidFill>
            <a:tailEnd type="oval"/>
          </a:ln>
        </p:spPr>
        <p:style>
          <a:lnRef idx="1">
            <a:schemeClr val="accent1"/>
          </a:lnRef>
          <a:fillRef idx="0">
            <a:schemeClr val="accent1"/>
          </a:fillRef>
          <a:effectRef idx="0">
            <a:schemeClr val="accent1"/>
          </a:effectRef>
          <a:fontRef idx="minor">
            <a:schemeClr val="tx1"/>
          </a:fontRef>
        </p:style>
        <p:txBody>
          <a:bodyPr lIns="91440" tIns="45720" rIns="91440" bIns="45720" rtlCol="0" anchor="ctr"/>
          <a:lstStyle/>
          <a:p>
            <a:pPr algn="ctr"/>
            <a:endParaRPr lang="zh-CN" altLang="en-US" sz="2400"/>
          </a:p>
        </p:txBody>
      </p:sp>
      <p:pic>
        <p:nvPicPr>
          <p:cNvPr id="56" name="图片 55"/>
          <p:cNvPicPr>
            <a:picLocks noChangeAspect="1"/>
          </p:cNvPicPr>
          <p:nvPr/>
        </p:nvPicPr>
        <p:blipFill>
          <a:blip r:embed="rId1" cstate="screen"/>
          <a:stretch>
            <a:fillRect/>
          </a:stretch>
        </p:blipFill>
        <p:spPr>
          <a:xfrm>
            <a:off x="8095252" y="4835440"/>
            <a:ext cx="255827" cy="255827"/>
          </a:xfrm>
          <a:prstGeom prst="rect">
            <a:avLst/>
          </a:prstGeom>
        </p:spPr>
      </p:pic>
      <p:pic>
        <p:nvPicPr>
          <p:cNvPr id="57" name="图片 56"/>
          <p:cNvPicPr>
            <a:picLocks noChangeAspect="1"/>
          </p:cNvPicPr>
          <p:nvPr/>
        </p:nvPicPr>
        <p:blipFill>
          <a:blip r:embed="rId2" cstate="screen"/>
          <a:stretch>
            <a:fillRect/>
          </a:stretch>
        </p:blipFill>
        <p:spPr>
          <a:xfrm>
            <a:off x="8106497" y="1391473"/>
            <a:ext cx="233339" cy="233339"/>
          </a:xfrm>
          <a:prstGeom prst="rect">
            <a:avLst/>
          </a:prstGeom>
        </p:spPr>
      </p:pic>
      <p:pic>
        <p:nvPicPr>
          <p:cNvPr id="58" name="图片 57"/>
          <p:cNvPicPr>
            <a:picLocks noChangeAspect="1"/>
          </p:cNvPicPr>
          <p:nvPr/>
        </p:nvPicPr>
        <p:blipFill>
          <a:blip r:embed="rId3" cstate="screen"/>
          <a:stretch>
            <a:fillRect/>
          </a:stretch>
        </p:blipFill>
        <p:spPr>
          <a:xfrm>
            <a:off x="3876923" y="4874564"/>
            <a:ext cx="203116" cy="203116"/>
          </a:xfrm>
          <a:prstGeom prst="rect">
            <a:avLst/>
          </a:prstGeom>
        </p:spPr>
      </p:pic>
      <p:pic>
        <p:nvPicPr>
          <p:cNvPr id="59" name="图片 58"/>
          <p:cNvPicPr>
            <a:picLocks noChangeAspect="1"/>
          </p:cNvPicPr>
          <p:nvPr/>
        </p:nvPicPr>
        <p:blipFill>
          <a:blip r:embed="rId4" cstate="screen"/>
          <a:stretch>
            <a:fillRect/>
          </a:stretch>
        </p:blipFill>
        <p:spPr>
          <a:xfrm>
            <a:off x="3874996" y="3158768"/>
            <a:ext cx="206968" cy="185257"/>
          </a:xfrm>
          <a:prstGeom prst="rect">
            <a:avLst/>
          </a:prstGeom>
        </p:spPr>
      </p:pic>
      <p:pic>
        <p:nvPicPr>
          <p:cNvPr id="60" name="图片 59"/>
          <p:cNvPicPr>
            <a:picLocks noChangeAspect="1"/>
          </p:cNvPicPr>
          <p:nvPr/>
        </p:nvPicPr>
        <p:blipFill>
          <a:blip r:embed="rId5" cstate="screen"/>
          <a:stretch>
            <a:fillRect/>
          </a:stretch>
        </p:blipFill>
        <p:spPr>
          <a:xfrm>
            <a:off x="3836483" y="1320864"/>
            <a:ext cx="283995" cy="283995"/>
          </a:xfrm>
          <a:prstGeom prst="rect">
            <a:avLst/>
          </a:prstGeom>
        </p:spPr>
      </p:pic>
      <p:pic>
        <p:nvPicPr>
          <p:cNvPr id="61" name="图片 60"/>
          <p:cNvPicPr>
            <a:picLocks noChangeAspect="1"/>
          </p:cNvPicPr>
          <p:nvPr/>
        </p:nvPicPr>
        <p:blipFill>
          <a:blip r:embed="rId6" cstate="screen"/>
          <a:stretch>
            <a:fillRect/>
          </a:stretch>
        </p:blipFill>
        <p:spPr>
          <a:xfrm>
            <a:off x="8112917" y="3139316"/>
            <a:ext cx="220499" cy="220499"/>
          </a:xfrm>
          <a:prstGeom prst="rect">
            <a:avLst/>
          </a:prstGeom>
        </p:spPr>
      </p:pic>
      <p:grpSp>
        <p:nvGrpSpPr>
          <p:cNvPr id="62" name="组合 61"/>
          <p:cNvGrpSpPr/>
          <p:nvPr/>
        </p:nvGrpSpPr>
        <p:grpSpPr>
          <a:xfrm>
            <a:off x="774833" y="1286448"/>
            <a:ext cx="3401031" cy="841541"/>
            <a:chOff x="774833" y="1286447"/>
            <a:chExt cx="3401031" cy="841541"/>
          </a:xfrm>
        </p:grpSpPr>
        <p:sp>
          <p:nvSpPr>
            <p:cNvPr id="63" name="文本框 45"/>
            <p:cNvSpPr txBox="1"/>
            <p:nvPr/>
          </p:nvSpPr>
          <p:spPr>
            <a:xfrm>
              <a:off x="774833" y="1286447"/>
              <a:ext cx="3063474" cy="423545"/>
            </a:xfrm>
            <a:prstGeom prst="rect">
              <a:avLst/>
            </a:prstGeom>
            <a:noFill/>
          </p:spPr>
          <p:txBody>
            <a:bodyPr wrap="square" rtlCol="0">
              <a:spAutoFit/>
            </a:bodyPr>
            <a:lstStyle/>
            <a:p>
              <a:pPr algn="r">
                <a:lnSpc>
                  <a:spcPct val="90000"/>
                </a:lnSpc>
                <a:spcBef>
                  <a:spcPts val="750"/>
                </a:spcBef>
              </a:pPr>
              <a:r>
                <a:rPr lang="zh-CN" altLang="en-US" sz="2400" b="1" dirty="0">
                  <a:solidFill>
                    <a:schemeClr val="tx1">
                      <a:lumMod val="75000"/>
                      <a:lumOff val="25000"/>
                    </a:schemeClr>
                  </a:solidFill>
                  <a:latin typeface="微软雅黑" panose="020B0503020204020204" charset="-122"/>
                  <a:ea typeface="微软雅黑" panose="020B0503020204020204" charset="-122"/>
                </a:rPr>
                <a:t>活动主题</a:t>
              </a:r>
              <a:endParaRPr lang="zh-CN" altLang="en-US" sz="2400" b="1" dirty="0">
                <a:solidFill>
                  <a:schemeClr val="tx1">
                    <a:lumMod val="75000"/>
                    <a:lumOff val="25000"/>
                  </a:schemeClr>
                </a:solidFill>
                <a:latin typeface="微软雅黑" panose="020B0503020204020204" charset="-122"/>
                <a:ea typeface="微软雅黑" panose="020B0503020204020204" charset="-122"/>
              </a:endParaRPr>
            </a:p>
          </p:txBody>
        </p:sp>
        <p:sp>
          <p:nvSpPr>
            <p:cNvPr id="64" name="文本框 48"/>
            <p:cNvSpPr txBox="1"/>
            <p:nvPr/>
          </p:nvSpPr>
          <p:spPr>
            <a:xfrm>
              <a:off x="812802" y="1743178"/>
              <a:ext cx="3363062" cy="384810"/>
            </a:xfrm>
            <a:prstGeom prst="rect">
              <a:avLst/>
            </a:prstGeom>
            <a:noFill/>
          </p:spPr>
          <p:txBody>
            <a:bodyPr wrap="square" rtlCol="0">
              <a:spAutoFit/>
            </a:bodyPr>
            <a:lstStyle/>
            <a:p>
              <a:pPr algn="r">
                <a:lnSpc>
                  <a:spcPct val="130000"/>
                </a:lnSpc>
              </a:pPr>
              <a:r>
                <a:rPr lang="zh-CN" altLang="en-US" sz="1465" dirty="0">
                  <a:solidFill>
                    <a:schemeClr val="tx1">
                      <a:lumMod val="75000"/>
                      <a:lumOff val="25000"/>
                    </a:schemeClr>
                  </a:solidFill>
                  <a:latin typeface="微软雅黑" panose="020B0503020204020204" charset="-122"/>
                  <a:ea typeface="微软雅黑" panose="020B0503020204020204" charset="-122"/>
                </a:rPr>
                <a:t>铭记历史，让红色基因薪火相传</a:t>
              </a:r>
              <a:endParaRPr lang="zh-CN" altLang="en-US" sz="1465" dirty="0">
                <a:solidFill>
                  <a:schemeClr val="tx1">
                    <a:lumMod val="75000"/>
                    <a:lumOff val="25000"/>
                  </a:schemeClr>
                </a:solidFill>
                <a:latin typeface="微软雅黑" panose="020B0503020204020204" charset="-122"/>
                <a:ea typeface="微软雅黑" panose="020B0503020204020204" charset="-122"/>
              </a:endParaRPr>
            </a:p>
          </p:txBody>
        </p:sp>
      </p:grpSp>
      <p:grpSp>
        <p:nvGrpSpPr>
          <p:cNvPr id="65" name="组合 64"/>
          <p:cNvGrpSpPr/>
          <p:nvPr/>
        </p:nvGrpSpPr>
        <p:grpSpPr>
          <a:xfrm>
            <a:off x="519985" y="3017164"/>
            <a:ext cx="3655907" cy="1737995"/>
            <a:chOff x="519986" y="3017162"/>
            <a:chExt cx="3655906" cy="1737995"/>
          </a:xfrm>
        </p:grpSpPr>
        <p:sp>
          <p:nvSpPr>
            <p:cNvPr id="66" name="文本框 46"/>
            <p:cNvSpPr txBox="1"/>
            <p:nvPr/>
          </p:nvSpPr>
          <p:spPr>
            <a:xfrm>
              <a:off x="774833" y="3017162"/>
              <a:ext cx="3063473" cy="423545"/>
            </a:xfrm>
            <a:prstGeom prst="rect">
              <a:avLst/>
            </a:prstGeom>
            <a:noFill/>
          </p:spPr>
          <p:txBody>
            <a:bodyPr wrap="square" rtlCol="0">
              <a:spAutoFit/>
            </a:bodyPr>
            <a:lstStyle/>
            <a:p>
              <a:pPr algn="r">
                <a:lnSpc>
                  <a:spcPct val="90000"/>
                </a:lnSpc>
                <a:spcBef>
                  <a:spcPts val="750"/>
                </a:spcBef>
              </a:pPr>
              <a:r>
                <a:rPr lang="zh-CN" altLang="en-US" sz="2400" b="1" dirty="0">
                  <a:solidFill>
                    <a:schemeClr val="tx1">
                      <a:lumMod val="75000"/>
                      <a:lumOff val="25000"/>
                    </a:schemeClr>
                  </a:solidFill>
                  <a:latin typeface="微软雅黑" panose="020B0503020204020204" charset="-122"/>
                  <a:ea typeface="微软雅黑" panose="020B0503020204020204" charset="-122"/>
                </a:rPr>
                <a:t>活动宗旨</a:t>
              </a:r>
              <a:endParaRPr lang="zh-CN" altLang="en-US" sz="2400" b="1" dirty="0">
                <a:solidFill>
                  <a:schemeClr val="tx1">
                    <a:lumMod val="75000"/>
                    <a:lumOff val="25000"/>
                  </a:schemeClr>
                </a:solidFill>
                <a:latin typeface="微软雅黑" panose="020B0503020204020204" charset="-122"/>
                <a:ea typeface="微软雅黑" panose="020B0503020204020204" charset="-122"/>
              </a:endParaRPr>
            </a:p>
          </p:txBody>
        </p:sp>
        <p:sp>
          <p:nvSpPr>
            <p:cNvPr id="67" name="文本框 49"/>
            <p:cNvSpPr txBox="1"/>
            <p:nvPr/>
          </p:nvSpPr>
          <p:spPr>
            <a:xfrm>
              <a:off x="519986" y="3489602"/>
              <a:ext cx="3655906" cy="1265555"/>
            </a:xfrm>
            <a:prstGeom prst="rect">
              <a:avLst/>
            </a:prstGeom>
            <a:noFill/>
          </p:spPr>
          <p:txBody>
            <a:bodyPr wrap="square" rtlCol="0">
              <a:spAutoFit/>
            </a:bodyPr>
            <a:lstStyle/>
            <a:p>
              <a:pPr algn="r">
                <a:lnSpc>
                  <a:spcPct val="130000"/>
                </a:lnSpc>
              </a:pPr>
              <a:r>
                <a:rPr lang="zh-CN" altLang="en-US" sz="1465" dirty="0">
                  <a:solidFill>
                    <a:schemeClr val="tx1">
                      <a:lumMod val="75000"/>
                      <a:lumOff val="25000"/>
                    </a:schemeClr>
                  </a:solidFill>
                  <a:latin typeface="微软雅黑" panose="020B0503020204020204" charset="-122"/>
                  <a:ea typeface="微软雅黑" panose="020B0503020204020204" charset="-122"/>
                </a:rPr>
                <a:t>推开历史的厚重大门，倾听战争的警示启迪，博览近现代历史前进的历程，厚植青少年学生的爱国主义情怀，培育责任担当意识，树立远大理想，将来报效祖国。</a:t>
              </a:r>
              <a:endParaRPr lang="zh-CN" altLang="en-US" sz="1465" dirty="0">
                <a:solidFill>
                  <a:schemeClr val="tx1">
                    <a:lumMod val="75000"/>
                    <a:lumOff val="25000"/>
                  </a:schemeClr>
                </a:solidFill>
                <a:latin typeface="微软雅黑" panose="020B0503020204020204" charset="-122"/>
                <a:ea typeface="微软雅黑" panose="020B0503020204020204" charset="-122"/>
              </a:endParaRPr>
            </a:p>
          </p:txBody>
        </p:sp>
      </p:grpSp>
      <p:grpSp>
        <p:nvGrpSpPr>
          <p:cNvPr id="68" name="组合 67"/>
          <p:cNvGrpSpPr/>
          <p:nvPr/>
        </p:nvGrpSpPr>
        <p:grpSpPr>
          <a:xfrm>
            <a:off x="774833" y="4740547"/>
            <a:ext cx="3405791" cy="865515"/>
            <a:chOff x="774833" y="4740545"/>
            <a:chExt cx="3405791" cy="865515"/>
          </a:xfrm>
        </p:grpSpPr>
        <p:sp>
          <p:nvSpPr>
            <p:cNvPr id="69" name="文本框 47"/>
            <p:cNvSpPr txBox="1"/>
            <p:nvPr/>
          </p:nvSpPr>
          <p:spPr>
            <a:xfrm>
              <a:off x="774833" y="4740545"/>
              <a:ext cx="3063474" cy="423545"/>
            </a:xfrm>
            <a:prstGeom prst="rect">
              <a:avLst/>
            </a:prstGeom>
            <a:noFill/>
          </p:spPr>
          <p:txBody>
            <a:bodyPr wrap="square" rtlCol="0">
              <a:spAutoFit/>
            </a:bodyPr>
            <a:lstStyle/>
            <a:p>
              <a:pPr algn="r">
                <a:lnSpc>
                  <a:spcPct val="90000"/>
                </a:lnSpc>
                <a:spcBef>
                  <a:spcPts val="750"/>
                </a:spcBef>
              </a:pPr>
              <a:r>
                <a:rPr lang="zh-CN" altLang="en-US" sz="2400" b="1" dirty="0">
                  <a:solidFill>
                    <a:schemeClr val="tx1">
                      <a:lumMod val="75000"/>
                      <a:lumOff val="25000"/>
                    </a:schemeClr>
                  </a:solidFill>
                  <a:latin typeface="微软雅黑" panose="020B0503020204020204" charset="-122"/>
                  <a:ea typeface="微软雅黑" panose="020B0503020204020204" charset="-122"/>
                </a:rPr>
                <a:t>活动地点</a:t>
              </a:r>
              <a:endParaRPr lang="zh-CN" altLang="en-US" sz="2400" b="1" dirty="0">
                <a:solidFill>
                  <a:schemeClr val="tx1">
                    <a:lumMod val="75000"/>
                    <a:lumOff val="25000"/>
                  </a:schemeClr>
                </a:solidFill>
                <a:latin typeface="微软雅黑" panose="020B0503020204020204" charset="-122"/>
                <a:ea typeface="微软雅黑" panose="020B0503020204020204" charset="-122"/>
              </a:endParaRPr>
            </a:p>
          </p:txBody>
        </p:sp>
        <p:sp>
          <p:nvSpPr>
            <p:cNvPr id="70" name="文本框 50"/>
            <p:cNvSpPr txBox="1"/>
            <p:nvPr/>
          </p:nvSpPr>
          <p:spPr>
            <a:xfrm>
              <a:off x="817562" y="5221250"/>
              <a:ext cx="3363062" cy="384810"/>
            </a:xfrm>
            <a:prstGeom prst="rect">
              <a:avLst/>
            </a:prstGeom>
            <a:noFill/>
          </p:spPr>
          <p:txBody>
            <a:bodyPr wrap="square" rtlCol="0">
              <a:spAutoFit/>
            </a:bodyPr>
            <a:lstStyle/>
            <a:p>
              <a:pPr algn="r">
                <a:lnSpc>
                  <a:spcPct val="130000"/>
                </a:lnSpc>
              </a:pPr>
              <a:r>
                <a:rPr lang="zh-CN" altLang="en-US" sz="1465" dirty="0">
                  <a:solidFill>
                    <a:schemeClr val="tx1">
                      <a:lumMod val="75000"/>
                      <a:lumOff val="25000"/>
                    </a:schemeClr>
                  </a:solidFill>
                  <a:latin typeface="微软雅黑" panose="020B0503020204020204" charset="-122"/>
                  <a:ea typeface="微软雅黑" panose="020B0503020204020204" charset="-122"/>
                </a:rPr>
                <a:t>刘公岛</a:t>
              </a:r>
              <a:endParaRPr lang="zh-CN" altLang="en-US" sz="1465" dirty="0">
                <a:solidFill>
                  <a:schemeClr val="tx1">
                    <a:lumMod val="75000"/>
                    <a:lumOff val="25000"/>
                  </a:schemeClr>
                </a:solidFill>
                <a:latin typeface="微软雅黑" panose="020B0503020204020204" charset="-122"/>
                <a:ea typeface="微软雅黑" panose="020B0503020204020204" charset="-122"/>
              </a:endParaRPr>
            </a:p>
          </p:txBody>
        </p:sp>
      </p:grpSp>
      <p:grpSp>
        <p:nvGrpSpPr>
          <p:cNvPr id="71" name="组合 70"/>
          <p:cNvGrpSpPr/>
          <p:nvPr/>
        </p:nvGrpSpPr>
        <p:grpSpPr>
          <a:xfrm>
            <a:off x="8018255" y="1271833"/>
            <a:ext cx="3363063" cy="1149524"/>
            <a:chOff x="7985918" y="1271833"/>
            <a:chExt cx="3363062" cy="1149524"/>
          </a:xfrm>
        </p:grpSpPr>
        <p:sp>
          <p:nvSpPr>
            <p:cNvPr id="72" name="文本框 51"/>
            <p:cNvSpPr txBox="1"/>
            <p:nvPr/>
          </p:nvSpPr>
          <p:spPr>
            <a:xfrm>
              <a:off x="8266457" y="1271833"/>
              <a:ext cx="3063473" cy="423545"/>
            </a:xfrm>
            <a:prstGeom prst="rect">
              <a:avLst/>
            </a:prstGeom>
            <a:noFill/>
          </p:spPr>
          <p:txBody>
            <a:bodyPr wrap="square" rtlCol="0">
              <a:spAutoFit/>
            </a:bodyPr>
            <a:lstStyle/>
            <a:p>
              <a:pPr>
                <a:lnSpc>
                  <a:spcPct val="90000"/>
                </a:lnSpc>
                <a:spcBef>
                  <a:spcPts val="750"/>
                </a:spcBef>
              </a:pPr>
              <a:r>
                <a:rPr lang="zh-CN" altLang="en-US" sz="2400" b="1" dirty="0">
                  <a:solidFill>
                    <a:schemeClr val="tx1">
                      <a:lumMod val="75000"/>
                      <a:lumOff val="25000"/>
                    </a:schemeClr>
                  </a:solidFill>
                  <a:latin typeface="微软雅黑" panose="020B0503020204020204" charset="-122"/>
                  <a:ea typeface="微软雅黑" panose="020B0503020204020204" charset="-122"/>
                </a:rPr>
                <a:t>活动时间</a:t>
              </a:r>
              <a:endParaRPr lang="zh-CN" altLang="en-US" sz="2400" b="1" dirty="0">
                <a:solidFill>
                  <a:schemeClr val="tx1">
                    <a:lumMod val="75000"/>
                    <a:lumOff val="25000"/>
                  </a:schemeClr>
                </a:solidFill>
                <a:latin typeface="微软雅黑" panose="020B0503020204020204" charset="-122"/>
                <a:ea typeface="微软雅黑" panose="020B0503020204020204" charset="-122"/>
              </a:endParaRPr>
            </a:p>
          </p:txBody>
        </p:sp>
        <p:sp>
          <p:nvSpPr>
            <p:cNvPr id="73" name="文本框 54"/>
            <p:cNvSpPr txBox="1"/>
            <p:nvPr/>
          </p:nvSpPr>
          <p:spPr>
            <a:xfrm>
              <a:off x="7985918" y="1743177"/>
              <a:ext cx="3363062" cy="678180"/>
            </a:xfrm>
            <a:prstGeom prst="rect">
              <a:avLst/>
            </a:prstGeom>
            <a:noFill/>
          </p:spPr>
          <p:txBody>
            <a:bodyPr wrap="square" rtlCol="0">
              <a:spAutoFit/>
            </a:bodyPr>
            <a:lstStyle/>
            <a:p>
              <a:pPr algn="just">
                <a:lnSpc>
                  <a:spcPct val="130000"/>
                </a:lnSpc>
              </a:pPr>
              <a:r>
                <a:rPr lang="zh-CN" altLang="en-US" sz="1465" dirty="0">
                  <a:solidFill>
                    <a:schemeClr val="tx1">
                      <a:lumMod val="75000"/>
                      <a:lumOff val="25000"/>
                    </a:schemeClr>
                  </a:solidFill>
                  <a:latin typeface="微软雅黑" panose="020B0503020204020204" charset="-122"/>
                  <a:ea typeface="微软雅黑" panose="020B0503020204020204" charset="-122"/>
                </a:rPr>
                <a:t>每年6月12日（2018年的这一天习近平总书记视察刘公岛）</a:t>
              </a:r>
              <a:endParaRPr lang="zh-CN" altLang="en-US" sz="1465" dirty="0">
                <a:solidFill>
                  <a:schemeClr val="tx1">
                    <a:lumMod val="75000"/>
                    <a:lumOff val="25000"/>
                  </a:schemeClr>
                </a:solidFill>
                <a:latin typeface="微软雅黑" panose="020B0503020204020204" charset="-122"/>
                <a:ea typeface="微软雅黑" panose="020B0503020204020204" charset="-122"/>
              </a:endParaRPr>
            </a:p>
          </p:txBody>
        </p:sp>
      </p:grpSp>
      <p:grpSp>
        <p:nvGrpSpPr>
          <p:cNvPr id="74" name="组合 73"/>
          <p:cNvGrpSpPr/>
          <p:nvPr/>
        </p:nvGrpSpPr>
        <p:grpSpPr>
          <a:xfrm>
            <a:off x="8015080" y="3002547"/>
            <a:ext cx="3363063" cy="871900"/>
            <a:chOff x="7982743" y="3002548"/>
            <a:chExt cx="3363062" cy="871900"/>
          </a:xfrm>
        </p:grpSpPr>
        <p:sp>
          <p:nvSpPr>
            <p:cNvPr id="75" name="文本框 52"/>
            <p:cNvSpPr txBox="1"/>
            <p:nvPr/>
          </p:nvSpPr>
          <p:spPr>
            <a:xfrm>
              <a:off x="8266458" y="3002548"/>
              <a:ext cx="3063473" cy="423545"/>
            </a:xfrm>
            <a:prstGeom prst="rect">
              <a:avLst/>
            </a:prstGeom>
            <a:noFill/>
          </p:spPr>
          <p:txBody>
            <a:bodyPr wrap="square" rtlCol="0">
              <a:spAutoFit/>
            </a:bodyPr>
            <a:lstStyle/>
            <a:p>
              <a:pPr>
                <a:lnSpc>
                  <a:spcPct val="90000"/>
                </a:lnSpc>
                <a:spcBef>
                  <a:spcPts val="750"/>
                </a:spcBef>
              </a:pPr>
              <a:r>
                <a:rPr lang="zh-CN" altLang="en-US" sz="2400" b="1" dirty="0">
                  <a:solidFill>
                    <a:schemeClr val="tx1">
                      <a:lumMod val="75000"/>
                      <a:lumOff val="25000"/>
                    </a:schemeClr>
                  </a:solidFill>
                  <a:latin typeface="微软雅黑" panose="020B0503020204020204" charset="-122"/>
                  <a:ea typeface="微软雅黑" panose="020B0503020204020204" charset="-122"/>
                </a:rPr>
                <a:t>活动对象</a:t>
              </a:r>
              <a:endParaRPr lang="zh-CN" altLang="en-US" sz="2400" b="1" dirty="0">
                <a:solidFill>
                  <a:schemeClr val="tx1">
                    <a:lumMod val="75000"/>
                    <a:lumOff val="25000"/>
                  </a:schemeClr>
                </a:solidFill>
                <a:latin typeface="微软雅黑" panose="020B0503020204020204" charset="-122"/>
                <a:ea typeface="微软雅黑" panose="020B0503020204020204" charset="-122"/>
              </a:endParaRPr>
            </a:p>
          </p:txBody>
        </p:sp>
        <p:sp>
          <p:nvSpPr>
            <p:cNvPr id="76" name="文本框 55"/>
            <p:cNvSpPr txBox="1"/>
            <p:nvPr/>
          </p:nvSpPr>
          <p:spPr>
            <a:xfrm>
              <a:off x="7982743" y="3489638"/>
              <a:ext cx="3363062" cy="384810"/>
            </a:xfrm>
            <a:prstGeom prst="rect">
              <a:avLst/>
            </a:prstGeom>
            <a:noFill/>
          </p:spPr>
          <p:txBody>
            <a:bodyPr wrap="square" rtlCol="0">
              <a:spAutoFit/>
            </a:bodyPr>
            <a:lstStyle/>
            <a:p>
              <a:pPr algn="just">
                <a:lnSpc>
                  <a:spcPct val="130000"/>
                </a:lnSpc>
              </a:pPr>
              <a:r>
                <a:rPr lang="zh-CN" altLang="en-US" sz="1465" dirty="0">
                  <a:solidFill>
                    <a:schemeClr val="tx1">
                      <a:lumMod val="75000"/>
                      <a:lumOff val="25000"/>
                    </a:schemeClr>
                  </a:solidFill>
                  <a:latin typeface="微软雅黑" panose="020B0503020204020204" charset="-122"/>
                  <a:ea typeface="微软雅黑" panose="020B0503020204020204" charset="-122"/>
                </a:rPr>
                <a:t>小学四、五年级学生。</a:t>
              </a:r>
              <a:endParaRPr lang="zh-CN" altLang="en-US" sz="1465" dirty="0">
                <a:solidFill>
                  <a:schemeClr val="tx1">
                    <a:lumMod val="75000"/>
                    <a:lumOff val="25000"/>
                  </a:schemeClr>
                </a:solidFill>
                <a:latin typeface="微软雅黑" panose="020B0503020204020204" charset="-122"/>
                <a:ea typeface="微软雅黑" panose="020B0503020204020204" charset="-122"/>
              </a:endParaRPr>
            </a:p>
          </p:txBody>
        </p:sp>
      </p:grpSp>
      <p:grpSp>
        <p:nvGrpSpPr>
          <p:cNvPr id="77" name="组合 76"/>
          <p:cNvGrpSpPr/>
          <p:nvPr/>
        </p:nvGrpSpPr>
        <p:grpSpPr>
          <a:xfrm>
            <a:off x="8018255" y="4751332"/>
            <a:ext cx="3363063" cy="854728"/>
            <a:chOff x="7985918" y="4751331"/>
            <a:chExt cx="3363062" cy="854729"/>
          </a:xfrm>
        </p:grpSpPr>
        <p:sp>
          <p:nvSpPr>
            <p:cNvPr id="78" name="文本框 53"/>
            <p:cNvSpPr txBox="1"/>
            <p:nvPr/>
          </p:nvSpPr>
          <p:spPr>
            <a:xfrm>
              <a:off x="8266457" y="4751331"/>
              <a:ext cx="3063473" cy="423545"/>
            </a:xfrm>
            <a:prstGeom prst="rect">
              <a:avLst/>
            </a:prstGeom>
            <a:noFill/>
          </p:spPr>
          <p:txBody>
            <a:bodyPr wrap="square" rtlCol="0">
              <a:spAutoFit/>
            </a:bodyPr>
            <a:lstStyle/>
            <a:p>
              <a:pPr>
                <a:lnSpc>
                  <a:spcPct val="90000"/>
                </a:lnSpc>
                <a:spcBef>
                  <a:spcPts val="750"/>
                </a:spcBef>
              </a:pPr>
              <a:r>
                <a:rPr lang="zh-CN" altLang="en-US" sz="2400" b="1" dirty="0">
                  <a:solidFill>
                    <a:schemeClr val="tx1">
                      <a:lumMod val="75000"/>
                      <a:lumOff val="25000"/>
                    </a:schemeClr>
                  </a:solidFill>
                  <a:latin typeface="微软雅黑" panose="020B0503020204020204" charset="-122"/>
                  <a:ea typeface="微软雅黑" panose="020B0503020204020204" charset="-122"/>
                </a:rPr>
                <a:t>活动过程</a:t>
              </a:r>
              <a:endParaRPr lang="zh-CN" altLang="en-US" sz="2400" b="1" dirty="0">
                <a:solidFill>
                  <a:schemeClr val="tx1">
                    <a:lumMod val="75000"/>
                    <a:lumOff val="25000"/>
                  </a:schemeClr>
                </a:solidFill>
                <a:latin typeface="微软雅黑" panose="020B0503020204020204" charset="-122"/>
                <a:ea typeface="微软雅黑" panose="020B0503020204020204" charset="-122"/>
              </a:endParaRPr>
            </a:p>
          </p:txBody>
        </p:sp>
        <p:sp>
          <p:nvSpPr>
            <p:cNvPr id="79" name="文本框 56"/>
            <p:cNvSpPr txBox="1"/>
            <p:nvPr/>
          </p:nvSpPr>
          <p:spPr>
            <a:xfrm>
              <a:off x="7985918" y="5221250"/>
              <a:ext cx="3363062" cy="384810"/>
            </a:xfrm>
            <a:prstGeom prst="rect">
              <a:avLst/>
            </a:prstGeom>
            <a:noFill/>
          </p:spPr>
          <p:txBody>
            <a:bodyPr wrap="square" rtlCol="0">
              <a:spAutoFit/>
            </a:bodyPr>
            <a:lstStyle/>
            <a:p>
              <a:pPr algn="just">
                <a:lnSpc>
                  <a:spcPct val="130000"/>
                </a:lnSpc>
              </a:pPr>
              <a:r>
                <a:rPr lang="zh-CN" altLang="en-US" sz="1465" dirty="0">
                  <a:solidFill>
                    <a:schemeClr val="tx1">
                      <a:lumMod val="75000"/>
                      <a:lumOff val="25000"/>
                    </a:schemeClr>
                  </a:solidFill>
                  <a:latin typeface="微软雅黑" panose="020B0503020204020204" charset="-122"/>
                  <a:ea typeface="微软雅黑" panose="020B0503020204020204" charset="-122"/>
                </a:rPr>
                <a:t>研学前、研学中、研学后</a:t>
              </a:r>
              <a:endParaRPr lang="en-US" altLang="zh-CN" sz="1465" dirty="0">
                <a:solidFill>
                  <a:schemeClr val="tx1">
                    <a:lumMod val="75000"/>
                    <a:lumOff val="25000"/>
                  </a:schemeClr>
                </a:solidFill>
                <a:latin typeface="微软雅黑" panose="020B0503020204020204" charset="-122"/>
                <a:ea typeface="微软雅黑" panose="020B0503020204020204" charset="-122"/>
              </a:endParaRPr>
            </a:p>
          </p:txBody>
        </p:sp>
      </p:grpSp>
      <p:sp>
        <p:nvSpPr>
          <p:cNvPr id="80" name="文本框 57"/>
          <p:cNvSpPr txBox="1"/>
          <p:nvPr/>
        </p:nvSpPr>
        <p:spPr>
          <a:xfrm>
            <a:off x="5197433" y="3176951"/>
            <a:ext cx="1797135" cy="516255"/>
          </a:xfrm>
          <a:prstGeom prst="rect">
            <a:avLst/>
          </a:prstGeom>
          <a:noFill/>
        </p:spPr>
        <p:txBody>
          <a:bodyPr wrap="square" lIns="91440" tIns="45720" rIns="91440" bIns="45720" rtlCol="0">
            <a:spAutoFit/>
          </a:bodyPr>
          <a:lstStyle/>
          <a:p>
            <a:pPr algn="ctr">
              <a:lnSpc>
                <a:spcPct val="90000"/>
              </a:lnSpc>
              <a:spcBef>
                <a:spcPts val="750"/>
              </a:spcBef>
            </a:pPr>
            <a:r>
              <a:rPr lang="zh-CN" altLang="en-US" sz="3065" b="1" dirty="0">
                <a:solidFill>
                  <a:schemeClr val="tx1">
                    <a:lumMod val="75000"/>
                    <a:lumOff val="25000"/>
                  </a:schemeClr>
                </a:solidFill>
                <a:latin typeface="微软雅黑" panose="020B0503020204020204" charset="-122"/>
                <a:ea typeface="微软雅黑" panose="020B0503020204020204" charset="-122"/>
              </a:rPr>
              <a:t>活动设计</a:t>
            </a:r>
            <a:endParaRPr lang="zh-CN" altLang="en-US" sz="3065" b="1" dirty="0">
              <a:solidFill>
                <a:schemeClr val="tx1">
                  <a:lumMod val="75000"/>
                  <a:lumOff val="25000"/>
                </a:schemeClr>
              </a:solidFill>
              <a:latin typeface="微软雅黑" panose="020B0503020204020204" charset="-122"/>
              <a:ea typeface="微软雅黑" panose="020B0503020204020204" charset="-122"/>
            </a:endParaRPr>
          </a:p>
        </p:txBody>
      </p:sp>
      <p:pic>
        <p:nvPicPr>
          <p:cNvPr id="2" name="图片 1"/>
          <p:cNvPicPr>
            <a:picLocks noChangeAspect="1"/>
          </p:cNvPicPr>
          <p:nvPr/>
        </p:nvPicPr>
        <p:blipFill>
          <a:blip r:embed="rId7"/>
          <a:stretch>
            <a:fillRect/>
          </a:stretch>
        </p:blipFill>
        <p:spPr>
          <a:xfrm>
            <a:off x="10373360" y="5927"/>
            <a:ext cx="1818640" cy="1118447"/>
          </a:xfrm>
          <a:prstGeom prst="ellipse">
            <a:avLst/>
          </a:prstGeom>
          <a:ln w="22225" cmpd="sng">
            <a:solidFill>
              <a:srgbClr val="FF0000"/>
            </a:solidFill>
            <a:prstDash val="solid"/>
          </a:ln>
        </p:spPr>
      </p:pic>
    </p:spTree>
  </p:cSld>
  <p:clrMapOvr>
    <a:masterClrMapping/>
  </p:clrMapOvr>
  <p:transition spd="slow"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wipe(left)">
                                      <p:cBhvr>
                                        <p:cTn id="7" dur="500"/>
                                        <p:tgtEl>
                                          <p:spTgt spid="81"/>
                                        </p:tgtEl>
                                      </p:cBhvr>
                                    </p:animEffect>
                                  </p:childTnLst>
                                </p:cTn>
                              </p:par>
                            </p:childTnLst>
                          </p:cTn>
                        </p:par>
                        <p:par>
                          <p:cTn id="8" fill="hold">
                            <p:stCondLst>
                              <p:cond delay="500"/>
                            </p:stCondLst>
                            <p:childTnLst>
                              <p:par>
                                <p:cTn id="9" presetID="2" presetClass="entr" presetSubtype="2" fill="hold" nodeType="afterEffect">
                                  <p:stCondLst>
                                    <p:cond delay="0"/>
                                  </p:stCondLst>
                                  <p:childTnLst>
                                    <p:set>
                                      <p:cBhvr>
                                        <p:cTn id="10" dur="1" fill="hold">
                                          <p:stCondLst>
                                            <p:cond delay="0"/>
                                          </p:stCondLst>
                                        </p:cTn>
                                        <p:tgtEl>
                                          <p:spTgt spid="42"/>
                                        </p:tgtEl>
                                        <p:attrNameLst>
                                          <p:attrName>style.visibility</p:attrName>
                                        </p:attrNameLst>
                                      </p:cBhvr>
                                      <p:to>
                                        <p:strVal val="visible"/>
                                      </p:to>
                                    </p:set>
                                    <p:anim calcmode="lin" valueType="num">
                                      <p:cBhvr additive="base">
                                        <p:cTn id="11" dur="250" fill="hold"/>
                                        <p:tgtEl>
                                          <p:spTgt spid="42"/>
                                        </p:tgtEl>
                                        <p:attrNameLst>
                                          <p:attrName>ppt_x</p:attrName>
                                        </p:attrNameLst>
                                      </p:cBhvr>
                                      <p:tavLst>
                                        <p:tav tm="0">
                                          <p:val>
                                            <p:strVal val="1+#ppt_w/2"/>
                                          </p:val>
                                        </p:tav>
                                        <p:tav tm="100000">
                                          <p:val>
                                            <p:strVal val="#ppt_x"/>
                                          </p:val>
                                        </p:tav>
                                      </p:tavLst>
                                    </p:anim>
                                    <p:anim calcmode="lin" valueType="num">
                                      <p:cBhvr additive="base">
                                        <p:cTn id="12" dur="250" fill="hold"/>
                                        <p:tgtEl>
                                          <p:spTgt spid="42"/>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46"/>
                                        </p:tgtEl>
                                        <p:attrNameLst>
                                          <p:attrName>style.visibility</p:attrName>
                                        </p:attrNameLst>
                                      </p:cBhvr>
                                      <p:to>
                                        <p:strVal val="visible"/>
                                      </p:to>
                                    </p:set>
                                    <p:anim calcmode="lin" valueType="num">
                                      <p:cBhvr additive="base">
                                        <p:cTn id="15" dur="250" fill="hold"/>
                                        <p:tgtEl>
                                          <p:spTgt spid="46"/>
                                        </p:tgtEl>
                                        <p:attrNameLst>
                                          <p:attrName>ppt_x</p:attrName>
                                        </p:attrNameLst>
                                      </p:cBhvr>
                                      <p:tavLst>
                                        <p:tav tm="0">
                                          <p:val>
                                            <p:strVal val="0-#ppt_w/2"/>
                                          </p:val>
                                        </p:tav>
                                        <p:tav tm="100000">
                                          <p:val>
                                            <p:strVal val="#ppt_x"/>
                                          </p:val>
                                        </p:tav>
                                      </p:tavLst>
                                    </p:anim>
                                    <p:anim calcmode="lin" valueType="num">
                                      <p:cBhvr additive="base">
                                        <p:cTn id="16" dur="250" fill="hold"/>
                                        <p:tgtEl>
                                          <p:spTgt spid="46"/>
                                        </p:tgtEl>
                                        <p:attrNameLst>
                                          <p:attrName>ppt_y</p:attrName>
                                        </p:attrNameLst>
                                      </p:cBhvr>
                                      <p:tavLst>
                                        <p:tav tm="0">
                                          <p:val>
                                            <p:strVal val="#ppt_y"/>
                                          </p:val>
                                        </p:tav>
                                        <p:tav tm="100000">
                                          <p:val>
                                            <p:strVal val="#ppt_y"/>
                                          </p:val>
                                        </p:tav>
                                      </p:tavLst>
                                    </p:anim>
                                  </p:childTnLst>
                                </p:cTn>
                              </p:par>
                            </p:childTnLst>
                          </p:cTn>
                        </p:par>
                        <p:par>
                          <p:cTn id="17" fill="hold">
                            <p:stCondLst>
                              <p:cond delay="1000"/>
                            </p:stCondLst>
                            <p:childTnLst>
                              <p:par>
                                <p:cTn id="18" presetID="53" presetClass="entr" presetSubtype="16" fill="hold" grpId="0" nodeType="afterEffect">
                                  <p:stCondLst>
                                    <p:cond delay="0"/>
                                  </p:stCondLst>
                                  <p:childTnLst>
                                    <p:set>
                                      <p:cBhvr>
                                        <p:cTn id="19" dur="1" fill="hold">
                                          <p:stCondLst>
                                            <p:cond delay="0"/>
                                          </p:stCondLst>
                                        </p:cTn>
                                        <p:tgtEl>
                                          <p:spTgt spid="80"/>
                                        </p:tgtEl>
                                        <p:attrNameLst>
                                          <p:attrName>style.visibility</p:attrName>
                                        </p:attrNameLst>
                                      </p:cBhvr>
                                      <p:to>
                                        <p:strVal val="visible"/>
                                      </p:to>
                                    </p:set>
                                    <p:anim calcmode="lin" valueType="num">
                                      <p:cBhvr>
                                        <p:cTn id="20" dur="500" fill="hold"/>
                                        <p:tgtEl>
                                          <p:spTgt spid="80"/>
                                        </p:tgtEl>
                                        <p:attrNameLst>
                                          <p:attrName>ppt_w</p:attrName>
                                        </p:attrNameLst>
                                      </p:cBhvr>
                                      <p:tavLst>
                                        <p:tav tm="0">
                                          <p:val>
                                            <p:fltVal val="0"/>
                                          </p:val>
                                        </p:tav>
                                        <p:tav tm="100000">
                                          <p:val>
                                            <p:strVal val="#ppt_w"/>
                                          </p:val>
                                        </p:tav>
                                      </p:tavLst>
                                    </p:anim>
                                    <p:anim calcmode="lin" valueType="num">
                                      <p:cBhvr>
                                        <p:cTn id="21" dur="500" fill="hold"/>
                                        <p:tgtEl>
                                          <p:spTgt spid="80"/>
                                        </p:tgtEl>
                                        <p:attrNameLst>
                                          <p:attrName>ppt_h</p:attrName>
                                        </p:attrNameLst>
                                      </p:cBhvr>
                                      <p:tavLst>
                                        <p:tav tm="0">
                                          <p:val>
                                            <p:fltVal val="0"/>
                                          </p:val>
                                        </p:tav>
                                        <p:tav tm="100000">
                                          <p:val>
                                            <p:strVal val="#ppt_h"/>
                                          </p:val>
                                        </p:tav>
                                      </p:tavLst>
                                    </p:anim>
                                    <p:animEffect transition="in" filter="fade">
                                      <p:cBhvr>
                                        <p:cTn id="22" dur="500"/>
                                        <p:tgtEl>
                                          <p:spTgt spid="80"/>
                                        </p:tgtEl>
                                      </p:cBhvr>
                                    </p:animEffect>
                                  </p:childTnLst>
                                </p:cTn>
                              </p:par>
                            </p:childTnLst>
                          </p:cTn>
                        </p:par>
                        <p:par>
                          <p:cTn id="23" fill="hold">
                            <p:stCondLst>
                              <p:cond delay="1500"/>
                            </p:stCondLst>
                            <p:childTnLst>
                              <p:par>
                                <p:cTn id="24" presetID="22" presetClass="entr" presetSubtype="2" fill="hold" grpId="0" nodeType="afterEffect">
                                  <p:stCondLst>
                                    <p:cond delay="0"/>
                                  </p:stCondLst>
                                  <p:childTnLst>
                                    <p:set>
                                      <p:cBhvr>
                                        <p:cTn id="25" dur="1" fill="hold">
                                          <p:stCondLst>
                                            <p:cond delay="0"/>
                                          </p:stCondLst>
                                        </p:cTn>
                                        <p:tgtEl>
                                          <p:spTgt spid="51"/>
                                        </p:tgtEl>
                                        <p:attrNameLst>
                                          <p:attrName>style.visibility</p:attrName>
                                        </p:attrNameLst>
                                      </p:cBhvr>
                                      <p:to>
                                        <p:strVal val="visible"/>
                                      </p:to>
                                    </p:set>
                                    <p:animEffect transition="in" filter="wipe(right)">
                                      <p:cBhvr>
                                        <p:cTn id="26" dur="500"/>
                                        <p:tgtEl>
                                          <p:spTgt spid="51"/>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54"/>
                                        </p:tgtEl>
                                        <p:attrNameLst>
                                          <p:attrName>style.visibility</p:attrName>
                                        </p:attrNameLst>
                                      </p:cBhvr>
                                      <p:to>
                                        <p:strVal val="visible"/>
                                      </p:to>
                                    </p:set>
                                    <p:animEffect transition="in" filter="wipe(left)">
                                      <p:cBhvr>
                                        <p:cTn id="29" dur="500"/>
                                        <p:tgtEl>
                                          <p:spTgt spid="54"/>
                                        </p:tgtEl>
                                      </p:cBhvr>
                                    </p:animEffect>
                                  </p:childTnLst>
                                </p:cTn>
                              </p:par>
                              <p:par>
                                <p:cTn id="30" presetID="10" presetClass="entr" presetSubtype="0" fill="hold" nodeType="withEffect">
                                  <p:stCondLst>
                                    <p:cond delay="0"/>
                                  </p:stCondLst>
                                  <p:childTnLst>
                                    <p:set>
                                      <p:cBhvr>
                                        <p:cTn id="31" dur="1" fill="hold">
                                          <p:stCondLst>
                                            <p:cond delay="0"/>
                                          </p:stCondLst>
                                        </p:cTn>
                                        <p:tgtEl>
                                          <p:spTgt spid="60"/>
                                        </p:tgtEl>
                                        <p:attrNameLst>
                                          <p:attrName>style.visibility</p:attrName>
                                        </p:attrNameLst>
                                      </p:cBhvr>
                                      <p:to>
                                        <p:strVal val="visible"/>
                                      </p:to>
                                    </p:set>
                                    <p:animEffect transition="in" filter="fade">
                                      <p:cBhvr>
                                        <p:cTn id="32" dur="500"/>
                                        <p:tgtEl>
                                          <p:spTgt spid="60"/>
                                        </p:tgtEl>
                                      </p:cBhvr>
                                    </p:animEffect>
                                  </p:childTnLst>
                                </p:cTn>
                              </p:par>
                              <p:par>
                                <p:cTn id="33" presetID="10" presetClass="entr" presetSubtype="0" fill="hold" nodeType="withEffect">
                                  <p:stCondLst>
                                    <p:cond delay="0"/>
                                  </p:stCondLst>
                                  <p:childTnLst>
                                    <p:set>
                                      <p:cBhvr>
                                        <p:cTn id="34" dur="1" fill="hold">
                                          <p:stCondLst>
                                            <p:cond delay="0"/>
                                          </p:stCondLst>
                                        </p:cTn>
                                        <p:tgtEl>
                                          <p:spTgt spid="57"/>
                                        </p:tgtEl>
                                        <p:attrNameLst>
                                          <p:attrName>style.visibility</p:attrName>
                                        </p:attrNameLst>
                                      </p:cBhvr>
                                      <p:to>
                                        <p:strVal val="visible"/>
                                      </p:to>
                                    </p:set>
                                    <p:animEffect transition="in" filter="fade">
                                      <p:cBhvr>
                                        <p:cTn id="35" dur="500"/>
                                        <p:tgtEl>
                                          <p:spTgt spid="57"/>
                                        </p:tgtEl>
                                      </p:cBhvr>
                                    </p:animEffect>
                                  </p:childTnLst>
                                </p:cTn>
                              </p:par>
                              <p:par>
                                <p:cTn id="36" presetID="1" presetClass="entr" presetSubtype="0" fill="hold" nodeType="withEffect">
                                  <p:stCondLst>
                                    <p:cond delay="250"/>
                                  </p:stCondLst>
                                  <p:childTnLst>
                                    <p:set>
                                      <p:cBhvr>
                                        <p:cTn id="37" dur="1" fill="hold">
                                          <p:stCondLst>
                                            <p:cond delay="0"/>
                                          </p:stCondLst>
                                        </p:cTn>
                                        <p:tgtEl>
                                          <p:spTgt spid="62"/>
                                        </p:tgtEl>
                                        <p:attrNameLst>
                                          <p:attrName>style.visibility</p:attrName>
                                        </p:attrNameLst>
                                      </p:cBhvr>
                                      <p:to>
                                        <p:strVal val="visible"/>
                                      </p:to>
                                    </p:set>
                                  </p:childTnLst>
                                </p:cTn>
                              </p:par>
                              <p:par>
                                <p:cTn id="38" presetID="26" presetClass="emph" presetSubtype="0" fill="hold" nodeType="withEffect">
                                  <p:stCondLst>
                                    <p:cond delay="250"/>
                                  </p:stCondLst>
                                  <p:childTnLst>
                                    <p:animEffect transition="out" filter="fade">
                                      <p:cBhvr>
                                        <p:cTn id="39" dur="500" tmFilter="0, 0; .2, .5; .8, .5; 1, 0"/>
                                        <p:tgtEl>
                                          <p:spTgt spid="62"/>
                                        </p:tgtEl>
                                      </p:cBhvr>
                                    </p:animEffect>
                                    <p:animScale>
                                      <p:cBhvr>
                                        <p:cTn id="40" dur="250" autoRev="1" fill="hold"/>
                                        <p:tgtEl>
                                          <p:spTgt spid="62"/>
                                        </p:tgtEl>
                                      </p:cBhvr>
                                      <p:by x="105000" y="105000"/>
                                    </p:animScale>
                                  </p:childTnLst>
                                </p:cTn>
                              </p:par>
                              <p:par>
                                <p:cTn id="41" presetID="1" presetClass="entr" presetSubtype="0" fill="hold" nodeType="withEffect">
                                  <p:stCondLst>
                                    <p:cond delay="250"/>
                                  </p:stCondLst>
                                  <p:childTnLst>
                                    <p:set>
                                      <p:cBhvr>
                                        <p:cTn id="42" dur="1" fill="hold">
                                          <p:stCondLst>
                                            <p:cond delay="0"/>
                                          </p:stCondLst>
                                        </p:cTn>
                                        <p:tgtEl>
                                          <p:spTgt spid="71"/>
                                        </p:tgtEl>
                                        <p:attrNameLst>
                                          <p:attrName>style.visibility</p:attrName>
                                        </p:attrNameLst>
                                      </p:cBhvr>
                                      <p:to>
                                        <p:strVal val="visible"/>
                                      </p:to>
                                    </p:set>
                                  </p:childTnLst>
                                </p:cTn>
                              </p:par>
                              <p:par>
                                <p:cTn id="43" presetID="26" presetClass="emph" presetSubtype="0" fill="hold" nodeType="withEffect">
                                  <p:stCondLst>
                                    <p:cond delay="250"/>
                                  </p:stCondLst>
                                  <p:childTnLst>
                                    <p:animEffect transition="out" filter="fade">
                                      <p:cBhvr>
                                        <p:cTn id="44" dur="500" tmFilter="0, 0; .2, .5; .8, .5; 1, 0"/>
                                        <p:tgtEl>
                                          <p:spTgt spid="71"/>
                                        </p:tgtEl>
                                      </p:cBhvr>
                                    </p:animEffect>
                                    <p:animScale>
                                      <p:cBhvr>
                                        <p:cTn id="45" dur="250" autoRev="1" fill="hold"/>
                                        <p:tgtEl>
                                          <p:spTgt spid="71"/>
                                        </p:tgtEl>
                                      </p:cBhvr>
                                      <p:by x="105000" y="105000"/>
                                    </p:animScale>
                                  </p:childTnLst>
                                </p:cTn>
                              </p:par>
                            </p:childTnLst>
                          </p:cTn>
                        </p:par>
                        <p:par>
                          <p:cTn id="46" fill="hold">
                            <p:stCondLst>
                              <p:cond delay="2000"/>
                            </p:stCondLst>
                            <p:childTnLst>
                              <p:par>
                                <p:cTn id="47" presetID="22" presetClass="entr" presetSubtype="2" fill="hold" nodeType="after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wipe(right)">
                                      <p:cBhvr>
                                        <p:cTn id="49" dur="500"/>
                                        <p:tgtEl>
                                          <p:spTgt spid="50"/>
                                        </p:tgtEl>
                                      </p:cBhvr>
                                    </p:animEffect>
                                  </p:childTnLst>
                                </p:cTn>
                              </p:par>
                              <p:par>
                                <p:cTn id="50" presetID="22" presetClass="entr" presetSubtype="8" fill="hold" nodeType="withEffect">
                                  <p:stCondLst>
                                    <p:cond delay="0"/>
                                  </p:stCondLst>
                                  <p:childTnLst>
                                    <p:set>
                                      <p:cBhvr>
                                        <p:cTn id="51" dur="1" fill="hold">
                                          <p:stCondLst>
                                            <p:cond delay="0"/>
                                          </p:stCondLst>
                                        </p:cTn>
                                        <p:tgtEl>
                                          <p:spTgt spid="53"/>
                                        </p:tgtEl>
                                        <p:attrNameLst>
                                          <p:attrName>style.visibility</p:attrName>
                                        </p:attrNameLst>
                                      </p:cBhvr>
                                      <p:to>
                                        <p:strVal val="visible"/>
                                      </p:to>
                                    </p:set>
                                    <p:animEffect transition="in" filter="wipe(left)">
                                      <p:cBhvr>
                                        <p:cTn id="52" dur="500"/>
                                        <p:tgtEl>
                                          <p:spTgt spid="53"/>
                                        </p:tgtEl>
                                      </p:cBhvr>
                                    </p:animEffect>
                                  </p:childTnLst>
                                </p:cTn>
                              </p:par>
                              <p:par>
                                <p:cTn id="53" presetID="10" presetClass="entr" presetSubtype="0" fill="hold" nodeType="withEffect">
                                  <p:stCondLst>
                                    <p:cond delay="0"/>
                                  </p:stCondLst>
                                  <p:childTnLst>
                                    <p:set>
                                      <p:cBhvr>
                                        <p:cTn id="54" dur="1" fill="hold">
                                          <p:stCondLst>
                                            <p:cond delay="0"/>
                                          </p:stCondLst>
                                        </p:cTn>
                                        <p:tgtEl>
                                          <p:spTgt spid="59"/>
                                        </p:tgtEl>
                                        <p:attrNameLst>
                                          <p:attrName>style.visibility</p:attrName>
                                        </p:attrNameLst>
                                      </p:cBhvr>
                                      <p:to>
                                        <p:strVal val="visible"/>
                                      </p:to>
                                    </p:set>
                                    <p:animEffect transition="in" filter="fade">
                                      <p:cBhvr>
                                        <p:cTn id="55" dur="500"/>
                                        <p:tgtEl>
                                          <p:spTgt spid="59"/>
                                        </p:tgtEl>
                                      </p:cBhvr>
                                    </p:animEffect>
                                  </p:childTnLst>
                                </p:cTn>
                              </p:par>
                              <p:par>
                                <p:cTn id="56" presetID="10" presetClass="entr" presetSubtype="0" fill="hold" nodeType="withEffect">
                                  <p:stCondLst>
                                    <p:cond delay="0"/>
                                  </p:stCondLst>
                                  <p:childTnLst>
                                    <p:set>
                                      <p:cBhvr>
                                        <p:cTn id="57" dur="1" fill="hold">
                                          <p:stCondLst>
                                            <p:cond delay="0"/>
                                          </p:stCondLst>
                                        </p:cTn>
                                        <p:tgtEl>
                                          <p:spTgt spid="61"/>
                                        </p:tgtEl>
                                        <p:attrNameLst>
                                          <p:attrName>style.visibility</p:attrName>
                                        </p:attrNameLst>
                                      </p:cBhvr>
                                      <p:to>
                                        <p:strVal val="visible"/>
                                      </p:to>
                                    </p:set>
                                    <p:animEffect transition="in" filter="fade">
                                      <p:cBhvr>
                                        <p:cTn id="58" dur="500"/>
                                        <p:tgtEl>
                                          <p:spTgt spid="61"/>
                                        </p:tgtEl>
                                      </p:cBhvr>
                                    </p:animEffect>
                                  </p:childTnLst>
                                </p:cTn>
                              </p:par>
                              <p:par>
                                <p:cTn id="59" presetID="1" presetClass="entr" presetSubtype="0" fill="hold" nodeType="withEffect">
                                  <p:stCondLst>
                                    <p:cond delay="250"/>
                                  </p:stCondLst>
                                  <p:childTnLst>
                                    <p:set>
                                      <p:cBhvr>
                                        <p:cTn id="60" dur="1" fill="hold">
                                          <p:stCondLst>
                                            <p:cond delay="0"/>
                                          </p:stCondLst>
                                        </p:cTn>
                                        <p:tgtEl>
                                          <p:spTgt spid="65"/>
                                        </p:tgtEl>
                                        <p:attrNameLst>
                                          <p:attrName>style.visibility</p:attrName>
                                        </p:attrNameLst>
                                      </p:cBhvr>
                                      <p:to>
                                        <p:strVal val="visible"/>
                                      </p:to>
                                    </p:set>
                                  </p:childTnLst>
                                </p:cTn>
                              </p:par>
                              <p:par>
                                <p:cTn id="61" presetID="26" presetClass="emph" presetSubtype="0" fill="hold" nodeType="withEffect">
                                  <p:stCondLst>
                                    <p:cond delay="250"/>
                                  </p:stCondLst>
                                  <p:childTnLst>
                                    <p:animEffect transition="out" filter="fade">
                                      <p:cBhvr>
                                        <p:cTn id="62" dur="500" tmFilter="0, 0; .2, .5; .8, .5; 1, 0"/>
                                        <p:tgtEl>
                                          <p:spTgt spid="65"/>
                                        </p:tgtEl>
                                      </p:cBhvr>
                                    </p:animEffect>
                                    <p:animScale>
                                      <p:cBhvr>
                                        <p:cTn id="63" dur="250" autoRev="1" fill="hold"/>
                                        <p:tgtEl>
                                          <p:spTgt spid="65"/>
                                        </p:tgtEl>
                                      </p:cBhvr>
                                      <p:by x="105000" y="105000"/>
                                    </p:animScale>
                                  </p:childTnLst>
                                </p:cTn>
                              </p:par>
                              <p:par>
                                <p:cTn id="64" presetID="1" presetClass="entr" presetSubtype="0" fill="hold" nodeType="withEffect">
                                  <p:stCondLst>
                                    <p:cond delay="250"/>
                                  </p:stCondLst>
                                  <p:childTnLst>
                                    <p:set>
                                      <p:cBhvr>
                                        <p:cTn id="65" dur="1" fill="hold">
                                          <p:stCondLst>
                                            <p:cond delay="0"/>
                                          </p:stCondLst>
                                        </p:cTn>
                                        <p:tgtEl>
                                          <p:spTgt spid="74"/>
                                        </p:tgtEl>
                                        <p:attrNameLst>
                                          <p:attrName>style.visibility</p:attrName>
                                        </p:attrNameLst>
                                      </p:cBhvr>
                                      <p:to>
                                        <p:strVal val="visible"/>
                                      </p:to>
                                    </p:set>
                                  </p:childTnLst>
                                </p:cTn>
                              </p:par>
                              <p:par>
                                <p:cTn id="66" presetID="26" presetClass="emph" presetSubtype="0" fill="hold" nodeType="withEffect">
                                  <p:stCondLst>
                                    <p:cond delay="250"/>
                                  </p:stCondLst>
                                  <p:childTnLst>
                                    <p:animEffect transition="out" filter="fade">
                                      <p:cBhvr>
                                        <p:cTn id="67" dur="500" tmFilter="0, 0; .2, .5; .8, .5; 1, 0"/>
                                        <p:tgtEl>
                                          <p:spTgt spid="74"/>
                                        </p:tgtEl>
                                      </p:cBhvr>
                                    </p:animEffect>
                                    <p:animScale>
                                      <p:cBhvr>
                                        <p:cTn id="68" dur="250" autoRev="1" fill="hold"/>
                                        <p:tgtEl>
                                          <p:spTgt spid="74"/>
                                        </p:tgtEl>
                                      </p:cBhvr>
                                      <p:by x="105000" y="105000"/>
                                    </p:animScale>
                                  </p:childTnLst>
                                </p:cTn>
                              </p:par>
                            </p:childTnLst>
                          </p:cTn>
                        </p:par>
                        <p:par>
                          <p:cTn id="69" fill="hold">
                            <p:stCondLst>
                              <p:cond delay="2500"/>
                            </p:stCondLst>
                            <p:childTnLst>
                              <p:par>
                                <p:cTn id="70" presetID="22" presetClass="entr" presetSubtype="2" fill="hold" grpId="0" nodeType="afterEffect">
                                  <p:stCondLst>
                                    <p:cond delay="0"/>
                                  </p:stCondLst>
                                  <p:childTnLst>
                                    <p:set>
                                      <p:cBhvr>
                                        <p:cTn id="71" dur="1" fill="hold">
                                          <p:stCondLst>
                                            <p:cond delay="0"/>
                                          </p:stCondLst>
                                        </p:cTn>
                                        <p:tgtEl>
                                          <p:spTgt spid="52"/>
                                        </p:tgtEl>
                                        <p:attrNameLst>
                                          <p:attrName>style.visibility</p:attrName>
                                        </p:attrNameLst>
                                      </p:cBhvr>
                                      <p:to>
                                        <p:strVal val="visible"/>
                                      </p:to>
                                    </p:set>
                                    <p:animEffect transition="in" filter="wipe(right)">
                                      <p:cBhvr>
                                        <p:cTn id="72" dur="500"/>
                                        <p:tgtEl>
                                          <p:spTgt spid="52"/>
                                        </p:tgtEl>
                                      </p:cBhvr>
                                    </p:animEffect>
                                  </p:childTnLst>
                                </p:cTn>
                              </p:par>
                              <p:par>
                                <p:cTn id="73" presetID="22" presetClass="entr" presetSubtype="8" fill="hold" grpId="0" nodeType="withEffect">
                                  <p:stCondLst>
                                    <p:cond delay="0"/>
                                  </p:stCondLst>
                                  <p:childTnLst>
                                    <p:set>
                                      <p:cBhvr>
                                        <p:cTn id="74" dur="1" fill="hold">
                                          <p:stCondLst>
                                            <p:cond delay="0"/>
                                          </p:stCondLst>
                                        </p:cTn>
                                        <p:tgtEl>
                                          <p:spTgt spid="55"/>
                                        </p:tgtEl>
                                        <p:attrNameLst>
                                          <p:attrName>style.visibility</p:attrName>
                                        </p:attrNameLst>
                                      </p:cBhvr>
                                      <p:to>
                                        <p:strVal val="visible"/>
                                      </p:to>
                                    </p:set>
                                    <p:animEffect transition="in" filter="wipe(left)">
                                      <p:cBhvr>
                                        <p:cTn id="75" dur="500"/>
                                        <p:tgtEl>
                                          <p:spTgt spid="55"/>
                                        </p:tgtEl>
                                      </p:cBhvr>
                                    </p:animEffect>
                                  </p:childTnLst>
                                </p:cTn>
                              </p:par>
                              <p:par>
                                <p:cTn id="76" presetID="10" presetClass="entr" presetSubtype="0" fill="hold" nodeType="withEffect">
                                  <p:stCondLst>
                                    <p:cond delay="0"/>
                                  </p:stCondLst>
                                  <p:childTnLst>
                                    <p:set>
                                      <p:cBhvr>
                                        <p:cTn id="77" dur="1" fill="hold">
                                          <p:stCondLst>
                                            <p:cond delay="0"/>
                                          </p:stCondLst>
                                        </p:cTn>
                                        <p:tgtEl>
                                          <p:spTgt spid="58"/>
                                        </p:tgtEl>
                                        <p:attrNameLst>
                                          <p:attrName>style.visibility</p:attrName>
                                        </p:attrNameLst>
                                      </p:cBhvr>
                                      <p:to>
                                        <p:strVal val="visible"/>
                                      </p:to>
                                    </p:set>
                                    <p:animEffect transition="in" filter="fade">
                                      <p:cBhvr>
                                        <p:cTn id="78" dur="500"/>
                                        <p:tgtEl>
                                          <p:spTgt spid="58"/>
                                        </p:tgtEl>
                                      </p:cBhvr>
                                    </p:animEffect>
                                  </p:childTnLst>
                                </p:cTn>
                              </p:par>
                              <p:par>
                                <p:cTn id="79" presetID="10" presetClass="entr" presetSubtype="0" fill="hold" nodeType="withEffect">
                                  <p:stCondLst>
                                    <p:cond delay="0"/>
                                  </p:stCondLst>
                                  <p:childTnLst>
                                    <p:set>
                                      <p:cBhvr>
                                        <p:cTn id="80" dur="1" fill="hold">
                                          <p:stCondLst>
                                            <p:cond delay="0"/>
                                          </p:stCondLst>
                                        </p:cTn>
                                        <p:tgtEl>
                                          <p:spTgt spid="56"/>
                                        </p:tgtEl>
                                        <p:attrNameLst>
                                          <p:attrName>style.visibility</p:attrName>
                                        </p:attrNameLst>
                                      </p:cBhvr>
                                      <p:to>
                                        <p:strVal val="visible"/>
                                      </p:to>
                                    </p:set>
                                    <p:animEffect transition="in" filter="fade">
                                      <p:cBhvr>
                                        <p:cTn id="81" dur="500"/>
                                        <p:tgtEl>
                                          <p:spTgt spid="56"/>
                                        </p:tgtEl>
                                      </p:cBhvr>
                                    </p:animEffect>
                                  </p:childTnLst>
                                </p:cTn>
                              </p:par>
                              <p:par>
                                <p:cTn id="82" presetID="1" presetClass="entr" presetSubtype="0" fill="hold" nodeType="withEffect">
                                  <p:stCondLst>
                                    <p:cond delay="250"/>
                                  </p:stCondLst>
                                  <p:childTnLst>
                                    <p:set>
                                      <p:cBhvr>
                                        <p:cTn id="83" dur="1" fill="hold">
                                          <p:stCondLst>
                                            <p:cond delay="0"/>
                                          </p:stCondLst>
                                        </p:cTn>
                                        <p:tgtEl>
                                          <p:spTgt spid="68"/>
                                        </p:tgtEl>
                                        <p:attrNameLst>
                                          <p:attrName>style.visibility</p:attrName>
                                        </p:attrNameLst>
                                      </p:cBhvr>
                                      <p:to>
                                        <p:strVal val="visible"/>
                                      </p:to>
                                    </p:set>
                                  </p:childTnLst>
                                </p:cTn>
                              </p:par>
                              <p:par>
                                <p:cTn id="84" presetID="26" presetClass="emph" presetSubtype="0" fill="hold" nodeType="withEffect">
                                  <p:stCondLst>
                                    <p:cond delay="250"/>
                                  </p:stCondLst>
                                  <p:childTnLst>
                                    <p:animEffect transition="out" filter="fade">
                                      <p:cBhvr>
                                        <p:cTn id="85" dur="500" tmFilter="0, 0; .2, .5; .8, .5; 1, 0"/>
                                        <p:tgtEl>
                                          <p:spTgt spid="68"/>
                                        </p:tgtEl>
                                      </p:cBhvr>
                                    </p:animEffect>
                                    <p:animScale>
                                      <p:cBhvr>
                                        <p:cTn id="86" dur="250" autoRev="1" fill="hold"/>
                                        <p:tgtEl>
                                          <p:spTgt spid="68"/>
                                        </p:tgtEl>
                                      </p:cBhvr>
                                      <p:by x="105000" y="105000"/>
                                    </p:animScale>
                                  </p:childTnLst>
                                </p:cTn>
                              </p:par>
                              <p:par>
                                <p:cTn id="87" presetID="1" presetClass="entr" presetSubtype="0" fill="hold" nodeType="withEffect">
                                  <p:stCondLst>
                                    <p:cond delay="250"/>
                                  </p:stCondLst>
                                  <p:childTnLst>
                                    <p:set>
                                      <p:cBhvr>
                                        <p:cTn id="88" dur="1" fill="hold">
                                          <p:stCondLst>
                                            <p:cond delay="0"/>
                                          </p:stCondLst>
                                        </p:cTn>
                                        <p:tgtEl>
                                          <p:spTgt spid="77"/>
                                        </p:tgtEl>
                                        <p:attrNameLst>
                                          <p:attrName>style.visibility</p:attrName>
                                        </p:attrNameLst>
                                      </p:cBhvr>
                                      <p:to>
                                        <p:strVal val="visible"/>
                                      </p:to>
                                    </p:set>
                                  </p:childTnLst>
                                </p:cTn>
                              </p:par>
                              <p:par>
                                <p:cTn id="89" presetID="26" presetClass="emph" presetSubtype="0" fill="hold" nodeType="withEffect">
                                  <p:stCondLst>
                                    <p:cond delay="250"/>
                                  </p:stCondLst>
                                  <p:childTnLst>
                                    <p:animEffect transition="out" filter="fade">
                                      <p:cBhvr>
                                        <p:cTn id="90" dur="500" tmFilter="0, 0; .2, .5; .8, .5; 1, 0"/>
                                        <p:tgtEl>
                                          <p:spTgt spid="77"/>
                                        </p:tgtEl>
                                      </p:cBhvr>
                                    </p:animEffect>
                                    <p:animScale>
                                      <p:cBhvr>
                                        <p:cTn id="91" dur="250" autoRev="1" fill="hold"/>
                                        <p:tgtEl>
                                          <p:spTgt spid="7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P spid="51" grpId="0" bldLvl="0" animBg="1"/>
      <p:bldP spid="52" grpId="0" bldLvl="0" animBg="1"/>
      <p:bldP spid="54" grpId="0" bldLvl="0" animBg="1"/>
      <p:bldP spid="55" grpId="0" bldLvl="0" animBg="1"/>
      <p:bldP spid="8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文本框 10"/>
          <p:cNvSpPr txBox="1">
            <a:spLocks noChangeArrowheads="1"/>
          </p:cNvSpPr>
          <p:nvPr/>
        </p:nvSpPr>
        <p:spPr bwMode="auto">
          <a:xfrm>
            <a:off x="1295467" y="278219"/>
            <a:ext cx="4680076" cy="45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8" tIns="45713" rIns="91428" bIns="45713">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l">
              <a:buClrTx/>
              <a:buSzTx/>
            </a:pPr>
            <a:r>
              <a:rPr lang="zh-CN" altLang="en-US" sz="2400" b="1" dirty="0" smtClean="0">
                <a:latin typeface="+mn-ea"/>
                <a:ea typeface="+mn-ea"/>
              </a:rPr>
              <a:t>研学活动设计</a:t>
            </a:r>
            <a:r>
              <a:rPr lang="en-US" altLang="zh-CN" sz="2400" b="1" dirty="0" smtClean="0">
                <a:latin typeface="+mn-ea"/>
                <a:ea typeface="+mn-ea"/>
              </a:rPr>
              <a:t>—</a:t>
            </a:r>
            <a:r>
              <a:rPr lang="zh-CN" altLang="en-US" sz="2400" b="1" dirty="0" smtClean="0">
                <a:latin typeface="+mn-ea"/>
                <a:ea typeface="+mn-ea"/>
              </a:rPr>
              <a:t>—</a:t>
            </a:r>
            <a:r>
              <a:rPr lang="zh-CN" altLang="en-US" sz="2400" b="1" dirty="0" smtClean="0">
                <a:latin typeface="+mn-ea"/>
                <a:ea typeface="+mn-ea"/>
                <a:sym typeface="+mn-ea"/>
              </a:rPr>
              <a:t>研学前</a:t>
            </a:r>
            <a:endParaRPr lang="zh-CN" altLang="en-US" sz="2400" b="1" dirty="0" smtClean="0">
              <a:latin typeface="+mn-ea"/>
              <a:ea typeface="+mn-ea"/>
              <a:sym typeface="+mn-ea"/>
            </a:endParaRPr>
          </a:p>
        </p:txBody>
      </p:sp>
      <p:sp>
        <p:nvSpPr>
          <p:cNvPr id="43" name="矩形 42"/>
          <p:cNvSpPr/>
          <p:nvPr/>
        </p:nvSpPr>
        <p:spPr>
          <a:xfrm>
            <a:off x="0" y="3375025"/>
            <a:ext cx="6738939" cy="36671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44" name="文本框 3"/>
          <p:cNvSpPr txBox="1"/>
          <p:nvPr/>
        </p:nvSpPr>
        <p:spPr>
          <a:xfrm>
            <a:off x="6202893" y="1874308"/>
            <a:ext cx="1148080" cy="1788160"/>
          </a:xfrm>
          <a:prstGeom prst="rect">
            <a:avLst/>
          </a:prstGeom>
          <a:noFill/>
        </p:spPr>
        <p:txBody>
          <a:bodyPr wrap="none" lIns="91430" tIns="45716" rIns="91430" bIns="45716">
            <a:spAutoFit/>
          </a:bodyPr>
          <a:lstStyle/>
          <a:p>
            <a:pPr algn="ctr" defTabSz="685800" fontAlgn="auto">
              <a:lnSpc>
                <a:spcPct val="90000"/>
              </a:lnSpc>
              <a:spcBef>
                <a:spcPts val="0"/>
              </a:spcBef>
              <a:spcAft>
                <a:spcPts val="0"/>
              </a:spcAft>
              <a:defRPr/>
            </a:pPr>
            <a:r>
              <a:rPr lang="en-US" altLang="zh-CN" sz="3600" dirty="0">
                <a:solidFill>
                  <a:schemeClr val="bg1">
                    <a:lumMod val="75000"/>
                  </a:schemeClr>
                </a:solidFill>
                <a:latin typeface="微软雅黑" panose="020B0503020204020204" charset="-122"/>
                <a:ea typeface="微软雅黑" panose="020B0503020204020204" charset="-122"/>
                <a:sym typeface="+mn-ea"/>
              </a:rPr>
              <a:t>Step</a:t>
            </a:r>
            <a:endParaRPr lang="en-US" altLang="zh-CN" sz="3600" dirty="0">
              <a:solidFill>
                <a:schemeClr val="bg1">
                  <a:lumMod val="75000"/>
                </a:schemeClr>
              </a:solidFill>
              <a:latin typeface="微软雅黑" panose="020B0503020204020204" charset="-122"/>
              <a:ea typeface="微软雅黑" panose="020B0503020204020204" charset="-122"/>
            </a:endParaRPr>
          </a:p>
          <a:p>
            <a:pPr algn="ctr" defTabSz="685800" fontAlgn="auto">
              <a:lnSpc>
                <a:spcPct val="90000"/>
              </a:lnSpc>
              <a:spcBef>
                <a:spcPts val="0"/>
              </a:spcBef>
              <a:spcAft>
                <a:spcPts val="0"/>
              </a:spcAft>
              <a:defRPr/>
            </a:pPr>
            <a:r>
              <a:rPr lang="en-US" altLang="zh-CN" sz="6000" dirty="0">
                <a:latin typeface="微软雅黑" panose="020B0503020204020204" charset="-122"/>
                <a:ea typeface="微软雅黑" panose="020B0503020204020204" charset="-122"/>
              </a:rPr>
              <a:t>01</a:t>
            </a:r>
            <a:endParaRPr lang="en-US" altLang="zh-CN" sz="6000" dirty="0">
              <a:latin typeface="微软雅黑" panose="020B0503020204020204" charset="-122"/>
              <a:ea typeface="微软雅黑" panose="020B0503020204020204" charset="-122"/>
            </a:endParaRPr>
          </a:p>
          <a:p>
            <a:pPr algn="ctr" defTabSz="685800" fontAlgn="auto">
              <a:lnSpc>
                <a:spcPct val="90000"/>
              </a:lnSpc>
              <a:spcBef>
                <a:spcPts val="0"/>
              </a:spcBef>
              <a:spcAft>
                <a:spcPts val="0"/>
              </a:spcAft>
              <a:defRPr/>
            </a:pPr>
            <a:endParaRPr lang="zh-CN" altLang="en-US" sz="2665" dirty="0">
              <a:latin typeface="微软雅黑" panose="020B0503020204020204" charset="-122"/>
              <a:ea typeface="微软雅黑" panose="020B0503020204020204" charset="-122"/>
            </a:endParaRPr>
          </a:p>
        </p:txBody>
      </p:sp>
      <p:grpSp>
        <p:nvGrpSpPr>
          <p:cNvPr id="45" name="组合 44"/>
          <p:cNvGrpSpPr/>
          <p:nvPr/>
        </p:nvGrpSpPr>
        <p:grpSpPr>
          <a:xfrm>
            <a:off x="5619844" y="1429323"/>
            <a:ext cx="2313111" cy="2313111"/>
            <a:chOff x="6864437" y="1751529"/>
            <a:chExt cx="1970470" cy="1970470"/>
          </a:xfrm>
          <a:effectLst>
            <a:outerShdw blurRad="50800" dist="38100" dir="2700000" algn="tl" rotWithShape="0">
              <a:prstClr val="black">
                <a:alpha val="40000"/>
              </a:prstClr>
            </a:outerShdw>
          </a:effectLst>
        </p:grpSpPr>
        <p:sp>
          <p:nvSpPr>
            <p:cNvPr id="46" name="任意多边形 45"/>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47" name="任意多边形 46"/>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48" name="矩形 47"/>
          <p:cNvSpPr/>
          <p:nvPr/>
        </p:nvSpPr>
        <p:spPr>
          <a:xfrm flipV="1">
            <a:off x="0" y="4078289"/>
            <a:ext cx="4595813" cy="36988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0" name="文本框 16"/>
          <p:cNvSpPr txBox="1"/>
          <p:nvPr/>
        </p:nvSpPr>
        <p:spPr>
          <a:xfrm>
            <a:off x="4032887" y="4629151"/>
            <a:ext cx="1148080" cy="1419225"/>
          </a:xfrm>
          <a:prstGeom prst="rect">
            <a:avLst/>
          </a:prstGeom>
          <a:noFill/>
        </p:spPr>
        <p:txBody>
          <a:bodyPr wrap="none" lIns="91430" tIns="45716" rIns="91430" bIns="45716">
            <a:spAutoFit/>
          </a:bodyPr>
          <a:lstStyle/>
          <a:p>
            <a:pPr algn="ctr" defTabSz="685800" fontAlgn="auto">
              <a:lnSpc>
                <a:spcPct val="90000"/>
              </a:lnSpc>
              <a:spcBef>
                <a:spcPts val="0"/>
              </a:spcBef>
              <a:spcAft>
                <a:spcPts val="0"/>
              </a:spcAft>
              <a:defRPr/>
            </a:pPr>
            <a:r>
              <a:rPr lang="en-US" altLang="zh-CN" sz="3600" dirty="0">
                <a:solidFill>
                  <a:schemeClr val="bg1">
                    <a:lumMod val="75000"/>
                  </a:schemeClr>
                </a:solidFill>
                <a:latin typeface="微软雅黑" panose="020B0503020204020204" charset="-122"/>
                <a:ea typeface="微软雅黑" panose="020B0503020204020204" charset="-122"/>
              </a:rPr>
              <a:t>Step</a:t>
            </a:r>
            <a:endParaRPr lang="en-US" altLang="zh-CN" sz="3600" dirty="0">
              <a:solidFill>
                <a:schemeClr val="bg1">
                  <a:lumMod val="75000"/>
                </a:schemeClr>
              </a:solidFill>
              <a:latin typeface="微软雅黑" panose="020B0503020204020204" charset="-122"/>
              <a:ea typeface="微软雅黑" panose="020B0503020204020204" charset="-122"/>
            </a:endParaRPr>
          </a:p>
          <a:p>
            <a:pPr algn="ctr" defTabSz="685800" fontAlgn="auto">
              <a:lnSpc>
                <a:spcPct val="90000"/>
              </a:lnSpc>
              <a:spcBef>
                <a:spcPts val="0"/>
              </a:spcBef>
              <a:spcAft>
                <a:spcPts val="0"/>
              </a:spcAft>
              <a:defRPr/>
            </a:pPr>
            <a:r>
              <a:rPr lang="en-US" altLang="zh-CN" sz="6000" dirty="0">
                <a:latin typeface="微软雅黑" panose="020B0503020204020204" charset="-122"/>
                <a:ea typeface="微软雅黑" panose="020B0503020204020204" charset="-122"/>
              </a:rPr>
              <a:t>02</a:t>
            </a:r>
            <a:endParaRPr lang="zh-CN" altLang="en-US" sz="6000" dirty="0">
              <a:latin typeface="微软雅黑" panose="020B0503020204020204" charset="-122"/>
              <a:ea typeface="微软雅黑" panose="020B0503020204020204" charset="-122"/>
            </a:endParaRPr>
          </a:p>
        </p:txBody>
      </p:sp>
      <p:grpSp>
        <p:nvGrpSpPr>
          <p:cNvPr id="51" name="组合 50"/>
          <p:cNvGrpSpPr/>
          <p:nvPr/>
        </p:nvGrpSpPr>
        <p:grpSpPr>
          <a:xfrm flipV="1">
            <a:off x="3454765" y="4078420"/>
            <a:ext cx="2313111" cy="2313111"/>
            <a:chOff x="6864437" y="1751529"/>
            <a:chExt cx="1970470" cy="1970470"/>
          </a:xfrm>
          <a:effectLst>
            <a:outerShdw blurRad="50800" dist="38100" dir="2700000" algn="tl" rotWithShape="0">
              <a:prstClr val="black">
                <a:alpha val="40000"/>
              </a:prstClr>
            </a:outerShdw>
          </a:effectLst>
        </p:grpSpPr>
        <p:sp>
          <p:nvSpPr>
            <p:cNvPr id="52" name="任意多边形 51"/>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3" name="任意多边形 52"/>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54" name="矩形 53"/>
          <p:cNvSpPr/>
          <p:nvPr/>
        </p:nvSpPr>
        <p:spPr>
          <a:xfrm flipV="1">
            <a:off x="6989764" y="4078289"/>
            <a:ext cx="5202237" cy="36988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5" name="文本框 24"/>
          <p:cNvSpPr txBox="1"/>
          <p:nvPr/>
        </p:nvSpPr>
        <p:spPr>
          <a:xfrm>
            <a:off x="6525261" y="4645025"/>
            <a:ext cx="1148080" cy="1419225"/>
          </a:xfrm>
          <a:prstGeom prst="rect">
            <a:avLst/>
          </a:prstGeom>
          <a:noFill/>
        </p:spPr>
        <p:txBody>
          <a:bodyPr wrap="none" lIns="91430" tIns="45716" rIns="91430" bIns="45716">
            <a:spAutoFit/>
          </a:bodyPr>
          <a:lstStyle/>
          <a:p>
            <a:pPr algn="ctr" defTabSz="685800" fontAlgn="auto">
              <a:lnSpc>
                <a:spcPct val="90000"/>
              </a:lnSpc>
              <a:spcBef>
                <a:spcPts val="0"/>
              </a:spcBef>
              <a:spcAft>
                <a:spcPts val="0"/>
              </a:spcAft>
              <a:defRPr/>
            </a:pPr>
            <a:r>
              <a:rPr lang="en-US" altLang="zh-CN" sz="3600" dirty="0">
                <a:solidFill>
                  <a:schemeClr val="bg1">
                    <a:lumMod val="75000"/>
                  </a:schemeClr>
                </a:solidFill>
                <a:latin typeface="微软雅黑" panose="020B0503020204020204" charset="-122"/>
                <a:ea typeface="微软雅黑" panose="020B0503020204020204" charset="-122"/>
              </a:rPr>
              <a:t>Step</a:t>
            </a:r>
            <a:endParaRPr lang="en-US" altLang="zh-CN" sz="3600" dirty="0">
              <a:solidFill>
                <a:schemeClr val="bg1">
                  <a:lumMod val="75000"/>
                </a:schemeClr>
              </a:solidFill>
              <a:latin typeface="微软雅黑" panose="020B0503020204020204" charset="-122"/>
              <a:ea typeface="微软雅黑" panose="020B0503020204020204" charset="-122"/>
            </a:endParaRPr>
          </a:p>
          <a:p>
            <a:pPr algn="ctr" defTabSz="685800" fontAlgn="auto">
              <a:lnSpc>
                <a:spcPct val="90000"/>
              </a:lnSpc>
              <a:spcBef>
                <a:spcPts val="0"/>
              </a:spcBef>
              <a:spcAft>
                <a:spcPts val="0"/>
              </a:spcAft>
              <a:defRPr/>
            </a:pPr>
            <a:r>
              <a:rPr lang="en-US" altLang="zh-CN" sz="6000" dirty="0">
                <a:latin typeface="微软雅黑" panose="020B0503020204020204" charset="-122"/>
                <a:ea typeface="微软雅黑" panose="020B0503020204020204" charset="-122"/>
              </a:rPr>
              <a:t>03</a:t>
            </a:r>
            <a:endParaRPr lang="zh-CN" altLang="en-US" sz="6000" dirty="0">
              <a:latin typeface="微软雅黑" panose="020B0503020204020204" charset="-122"/>
              <a:ea typeface="微软雅黑" panose="020B0503020204020204" charset="-122"/>
            </a:endParaRPr>
          </a:p>
        </p:txBody>
      </p:sp>
      <p:grpSp>
        <p:nvGrpSpPr>
          <p:cNvPr id="56" name="组合 55"/>
          <p:cNvGrpSpPr/>
          <p:nvPr/>
        </p:nvGrpSpPr>
        <p:grpSpPr>
          <a:xfrm flipV="1">
            <a:off x="5899061" y="4078420"/>
            <a:ext cx="2313111" cy="2313111"/>
            <a:chOff x="6864437" y="1751529"/>
            <a:chExt cx="1970470" cy="1970470"/>
          </a:xfrm>
          <a:effectLst>
            <a:outerShdw blurRad="50800" dist="38100" dir="2700000" algn="tl" rotWithShape="0">
              <a:prstClr val="black">
                <a:alpha val="40000"/>
              </a:prstClr>
            </a:outerShdw>
          </a:effectLst>
        </p:grpSpPr>
        <p:sp>
          <p:nvSpPr>
            <p:cNvPr id="57" name="任意多边形 56"/>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8" name="任意多边形 57"/>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59" name="TextBox 59"/>
          <p:cNvSpPr txBox="1">
            <a:spLocks noChangeArrowheads="1"/>
          </p:cNvSpPr>
          <p:nvPr/>
        </p:nvSpPr>
        <p:spPr bwMode="auto">
          <a:xfrm flipH="1">
            <a:off x="2640013" y="1605597"/>
            <a:ext cx="2589212" cy="397510"/>
          </a:xfrm>
          <a:prstGeom prst="rect">
            <a:avLst/>
          </a:prstGeom>
          <a:noFill/>
          <a:ln>
            <a:noFill/>
          </a:ln>
        </p:spPr>
        <p:txBody>
          <a:bodyPr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defTabSz="685800" fontAlgn="auto">
              <a:spcBef>
                <a:spcPts val="0"/>
              </a:spcBef>
              <a:spcAft>
                <a:spcPts val="0"/>
              </a:spcAft>
              <a:defRPr/>
            </a:pPr>
            <a:r>
              <a:rPr lang="zh-CN" altLang="en-US" sz="2000" b="1" dirty="0">
                <a:solidFill>
                  <a:schemeClr val="tx1">
                    <a:lumMod val="50000"/>
                    <a:lumOff val="50000"/>
                  </a:schemeClr>
                </a:solidFill>
                <a:latin typeface="微软雅黑" panose="020B0503020204020204" charset="-122"/>
                <a:ea typeface="微软雅黑" panose="020B0503020204020204" charset="-122"/>
              </a:rPr>
              <a:t>制定方案</a:t>
            </a:r>
            <a:endParaRPr lang="zh-CN" altLang="en-US" sz="2000" b="1" dirty="0">
              <a:solidFill>
                <a:schemeClr val="tx1">
                  <a:lumMod val="50000"/>
                  <a:lumOff val="50000"/>
                </a:schemeClr>
              </a:solidFill>
              <a:latin typeface="微软雅黑" panose="020B0503020204020204" charset="-122"/>
              <a:ea typeface="微软雅黑" panose="020B0503020204020204" charset="-122"/>
            </a:endParaRPr>
          </a:p>
        </p:txBody>
      </p:sp>
      <p:sp>
        <p:nvSpPr>
          <p:cNvPr id="60" name="矩形 59"/>
          <p:cNvSpPr>
            <a:spLocks noChangeArrowheads="1"/>
          </p:cNvSpPr>
          <p:nvPr/>
        </p:nvSpPr>
        <p:spPr bwMode="auto">
          <a:xfrm>
            <a:off x="719667" y="2002367"/>
            <a:ext cx="4608407" cy="1120775"/>
          </a:xfrm>
          <a:prstGeom prst="rect">
            <a:avLst/>
          </a:prstGeom>
          <a:noFill/>
          <a:ln>
            <a:noFill/>
          </a:ln>
        </p:spPr>
        <p:txBody>
          <a:bodyPr wrap="square" lIns="91430" tIns="45716" rIns="91430" bIns="45716">
            <a:spAutoFit/>
          </a:bodyPr>
          <a:lstStyle/>
          <a:p>
            <a:pPr defTabSz="685800" fontAlgn="auto">
              <a:lnSpc>
                <a:spcPct val="114000"/>
              </a:lnSpc>
              <a:spcBef>
                <a:spcPts val="0"/>
              </a:spcBef>
              <a:spcAft>
                <a:spcPts val="0"/>
              </a:spcAft>
              <a:defRPr/>
            </a:pPr>
            <a:r>
              <a:rPr lang="zh-CN" altLang="en-US" sz="1465" dirty="0">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rPr>
              <a:t>研学前，学校成立由学校分管领导、教师、校医组成的主题研学小组，召开专题研讨会议，商定具体的研学旅行方案，拟定致家长一封信，制定研学旅行安全应急预案，明确每位老师的分工职责。</a:t>
            </a:r>
            <a:endParaRPr lang="zh-CN" altLang="en-US" sz="1465" dirty="0">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endParaRPr>
          </a:p>
        </p:txBody>
      </p:sp>
      <p:sp>
        <p:nvSpPr>
          <p:cNvPr id="61" name="TextBox 59"/>
          <p:cNvSpPr txBox="1">
            <a:spLocks noChangeArrowheads="1"/>
          </p:cNvSpPr>
          <p:nvPr/>
        </p:nvSpPr>
        <p:spPr bwMode="auto">
          <a:xfrm flipH="1">
            <a:off x="8592185" y="4580996"/>
            <a:ext cx="2587625" cy="397510"/>
          </a:xfrm>
          <a:prstGeom prst="rect">
            <a:avLst/>
          </a:prstGeom>
          <a:noFill/>
          <a:ln>
            <a:noFill/>
          </a:ln>
        </p:spPr>
        <p:txBody>
          <a:bodyPr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l" defTabSz="685800" fontAlgn="auto">
              <a:spcBef>
                <a:spcPts val="0"/>
              </a:spcBef>
              <a:spcAft>
                <a:spcPts val="0"/>
              </a:spcAft>
              <a:defRPr/>
            </a:pPr>
            <a:r>
              <a:rPr lang="zh-CN" altLang="en-US" sz="2000" b="1" dirty="0">
                <a:solidFill>
                  <a:schemeClr val="tx1">
                    <a:lumMod val="50000"/>
                    <a:lumOff val="50000"/>
                  </a:schemeClr>
                </a:solidFill>
                <a:latin typeface="微软雅黑" panose="020B0503020204020204" charset="-122"/>
                <a:ea typeface="微软雅黑" panose="020B0503020204020204" charset="-122"/>
              </a:rPr>
              <a:t>上课</a:t>
            </a:r>
            <a:endParaRPr lang="en-US" altLang="ko-KR" sz="2000" kern="0" dirty="0">
              <a:solidFill>
                <a:schemeClr val="tx1">
                  <a:lumMod val="50000"/>
                  <a:lumOff val="50000"/>
                </a:schemeClr>
              </a:solidFill>
              <a:latin typeface="微软雅黑" panose="020B0503020204020204" charset="-122"/>
              <a:ea typeface="微软雅黑" panose="020B0503020204020204" charset="-122"/>
            </a:endParaRPr>
          </a:p>
        </p:txBody>
      </p:sp>
      <p:sp>
        <p:nvSpPr>
          <p:cNvPr id="62" name="矩形 17"/>
          <p:cNvSpPr>
            <a:spLocks noChangeArrowheads="1"/>
          </p:cNvSpPr>
          <p:nvPr/>
        </p:nvSpPr>
        <p:spPr bwMode="auto">
          <a:xfrm>
            <a:off x="8238913" y="4989407"/>
            <a:ext cx="3691467" cy="1378585"/>
          </a:xfrm>
          <a:prstGeom prst="rect">
            <a:avLst/>
          </a:prstGeom>
          <a:noFill/>
          <a:ln>
            <a:noFill/>
          </a:ln>
        </p:spPr>
        <p:txBody>
          <a:bodyPr wrap="square" lIns="91430" tIns="45716" rIns="91430" bIns="45716">
            <a:spAutoFit/>
          </a:bodyPr>
          <a:lstStyle/>
          <a:p>
            <a:pPr defTabSz="685800" fontAlgn="auto">
              <a:lnSpc>
                <a:spcPct val="114000"/>
              </a:lnSpc>
              <a:spcBef>
                <a:spcPts val="0"/>
              </a:spcBef>
              <a:spcAft>
                <a:spcPts val="0"/>
              </a:spcAft>
              <a:defRPr/>
            </a:pPr>
            <a:r>
              <a:rPr lang="zh-CN" altLang="en-US" sz="1465" dirty="0">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rPr>
              <a:t>研前指导课，以课堂讲授形式给同学们进行本次研学基地的宣讲及安全须知的讲解，以视频、图片、诗歌等形式带领学生初步了解研学基地的参观内容，以小租合作、互动交流等形式确定研学小课题。</a:t>
            </a:r>
            <a:endParaRPr lang="zh-CN" altLang="en-US" sz="1465" dirty="0">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endParaRPr>
          </a:p>
        </p:txBody>
      </p:sp>
      <p:sp>
        <p:nvSpPr>
          <p:cNvPr id="63" name="TextBox 59"/>
          <p:cNvSpPr txBox="1">
            <a:spLocks noChangeArrowheads="1"/>
          </p:cNvSpPr>
          <p:nvPr/>
        </p:nvSpPr>
        <p:spPr bwMode="auto">
          <a:xfrm flipH="1">
            <a:off x="1295400" y="4560993"/>
            <a:ext cx="2589213" cy="397510"/>
          </a:xfrm>
          <a:prstGeom prst="rect">
            <a:avLst/>
          </a:prstGeom>
          <a:noFill/>
          <a:ln>
            <a:noFill/>
          </a:ln>
        </p:spPr>
        <p:txBody>
          <a:bodyPr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defTabSz="685800" fontAlgn="auto">
              <a:spcBef>
                <a:spcPts val="0"/>
              </a:spcBef>
              <a:spcAft>
                <a:spcPts val="0"/>
              </a:spcAft>
              <a:defRPr/>
            </a:pPr>
            <a:r>
              <a:rPr lang="zh-CN" altLang="en-US" sz="2000" b="1" dirty="0">
                <a:solidFill>
                  <a:schemeClr val="tx1">
                    <a:lumMod val="50000"/>
                    <a:lumOff val="50000"/>
                  </a:schemeClr>
                </a:solidFill>
                <a:latin typeface="微软雅黑" panose="020B0503020204020204" charset="-122"/>
                <a:ea typeface="微软雅黑" panose="020B0503020204020204" charset="-122"/>
              </a:rPr>
              <a:t>备课</a:t>
            </a:r>
            <a:endParaRPr lang="en-US" altLang="ko-KR" sz="2000" kern="0" dirty="0">
              <a:solidFill>
                <a:schemeClr val="tx1">
                  <a:lumMod val="50000"/>
                  <a:lumOff val="50000"/>
                </a:schemeClr>
              </a:solidFill>
              <a:latin typeface="微软雅黑" panose="020B0503020204020204" charset="-122"/>
              <a:ea typeface="微软雅黑" panose="020B0503020204020204" charset="-122"/>
            </a:endParaRPr>
          </a:p>
        </p:txBody>
      </p:sp>
      <p:sp>
        <p:nvSpPr>
          <p:cNvPr id="64" name="矩形 17"/>
          <p:cNvSpPr>
            <a:spLocks noChangeArrowheads="1"/>
          </p:cNvSpPr>
          <p:nvPr/>
        </p:nvSpPr>
        <p:spPr bwMode="auto">
          <a:xfrm>
            <a:off x="2159847" y="4987713"/>
            <a:ext cx="1604433" cy="347345"/>
          </a:xfrm>
          <a:prstGeom prst="rect">
            <a:avLst/>
          </a:prstGeom>
          <a:noFill/>
          <a:ln>
            <a:noFill/>
          </a:ln>
        </p:spPr>
        <p:txBody>
          <a:bodyPr wrap="square" lIns="91430" tIns="45716" rIns="91430" bIns="45716">
            <a:spAutoFit/>
          </a:bodyPr>
          <a:lstStyle/>
          <a:p>
            <a:pPr defTabSz="685800" fontAlgn="auto">
              <a:lnSpc>
                <a:spcPct val="114000"/>
              </a:lnSpc>
              <a:spcBef>
                <a:spcPts val="0"/>
              </a:spcBef>
              <a:spcAft>
                <a:spcPts val="0"/>
              </a:spcAft>
              <a:defRPr/>
            </a:pPr>
            <a:r>
              <a:rPr lang="zh-CN" altLang="en-US" sz="1465" dirty="0">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rPr>
              <a:t>分三步走。</a:t>
            </a:r>
            <a:endParaRPr lang="zh-CN" altLang="en-US" sz="1465" dirty="0">
              <a:solidFill>
                <a:schemeClr val="tx1">
                  <a:lumMod val="65000"/>
                  <a:lumOff val="35000"/>
                </a:schemeClr>
              </a:solidFill>
              <a:latin typeface="微软雅黑" panose="020B0503020204020204" charset="-122"/>
              <a:ea typeface="微软雅黑" panose="020B0503020204020204" charset="-122"/>
              <a:sym typeface="微软雅黑" panose="020B0503020204020204" charset="-122"/>
            </a:endParaRPr>
          </a:p>
        </p:txBody>
      </p:sp>
      <p:pic>
        <p:nvPicPr>
          <p:cNvPr id="2" name="图片 1"/>
          <p:cNvPicPr>
            <a:picLocks noChangeAspect="1"/>
          </p:cNvPicPr>
          <p:nvPr/>
        </p:nvPicPr>
        <p:blipFill>
          <a:blip r:embed="rId1"/>
          <a:stretch>
            <a:fillRect/>
          </a:stretch>
        </p:blipFill>
        <p:spPr>
          <a:xfrm>
            <a:off x="10373360" y="5927"/>
            <a:ext cx="1818640" cy="1118447"/>
          </a:xfrm>
          <a:prstGeom prst="ellipse">
            <a:avLst/>
          </a:prstGeom>
          <a:ln w="22225" cmpd="sng">
            <a:solidFill>
              <a:srgbClr val="FF0000"/>
            </a:solidFill>
            <a:prstDash val="solid"/>
          </a:ln>
        </p:spPr>
      </p:pic>
    </p:spTree>
  </p:cSld>
  <p:clrMapOvr>
    <a:masterClrMapping/>
  </p:clrMapOvr>
  <mc:AlternateContent xmlns:mc="http://schemas.openxmlformats.org/markup-compatibility/2006">
    <mc:Choice xmlns:p14="http://schemas.microsoft.com/office/powerpoint/2010/main" Requires="p14">
      <p:transition spd="slow" p14:dur="1200" advTm="0">
        <p14:flip dir="r"/>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left)">
                                      <p:cBhvr>
                                        <p:cTn id="7" dur="500"/>
                                        <p:tgtEl>
                                          <p:spTgt spid="4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3"/>
                                        </p:tgtEl>
                                        <p:attrNameLst>
                                          <p:attrName>style.visibility</p:attrName>
                                        </p:attrNameLst>
                                      </p:cBhvr>
                                      <p:to>
                                        <p:strVal val="visible"/>
                                      </p:to>
                                    </p:set>
                                    <p:animEffect transition="in" filter="wipe(left)">
                                      <p:cBhvr>
                                        <p:cTn id="11" dur="500"/>
                                        <p:tgtEl>
                                          <p:spTgt spid="43"/>
                                        </p:tgtEl>
                                      </p:cBhvr>
                                    </p:animEffect>
                                  </p:childTnLst>
                                </p:cTn>
                              </p:par>
                              <p:par>
                                <p:cTn id="12" presetID="22" presetClass="entr" presetSubtype="4" fill="hold" nodeType="withEffect">
                                  <p:stCondLst>
                                    <p:cond delay="450"/>
                                  </p:stCondLst>
                                  <p:childTnLst>
                                    <p:set>
                                      <p:cBhvr>
                                        <p:cTn id="13" dur="1" fill="hold">
                                          <p:stCondLst>
                                            <p:cond delay="0"/>
                                          </p:stCondLst>
                                        </p:cTn>
                                        <p:tgtEl>
                                          <p:spTgt spid="45"/>
                                        </p:tgtEl>
                                        <p:attrNameLst>
                                          <p:attrName>style.visibility</p:attrName>
                                        </p:attrNameLst>
                                      </p:cBhvr>
                                      <p:to>
                                        <p:strVal val="visible"/>
                                      </p:to>
                                    </p:set>
                                    <p:animEffect transition="in" filter="wipe(down)">
                                      <p:cBhvr>
                                        <p:cTn id="14" dur="500"/>
                                        <p:tgtEl>
                                          <p:spTgt spid="45"/>
                                        </p:tgtEl>
                                      </p:cBhvr>
                                    </p:animEffect>
                                  </p:childTnLst>
                                </p:cTn>
                              </p:par>
                              <p:par>
                                <p:cTn id="15" presetID="22" presetClass="entr" presetSubtype="8" fill="hold" grpId="0" nodeType="withEffect">
                                  <p:stCondLst>
                                    <p:cond delay="250"/>
                                  </p:stCondLst>
                                  <p:childTnLst>
                                    <p:set>
                                      <p:cBhvr>
                                        <p:cTn id="16" dur="1" fill="hold">
                                          <p:stCondLst>
                                            <p:cond delay="0"/>
                                          </p:stCondLst>
                                        </p:cTn>
                                        <p:tgtEl>
                                          <p:spTgt spid="48"/>
                                        </p:tgtEl>
                                        <p:attrNameLst>
                                          <p:attrName>style.visibility</p:attrName>
                                        </p:attrNameLst>
                                      </p:cBhvr>
                                      <p:to>
                                        <p:strVal val="visible"/>
                                      </p:to>
                                    </p:set>
                                    <p:animEffect transition="in" filter="wipe(left)">
                                      <p:cBhvr>
                                        <p:cTn id="17" dur="500"/>
                                        <p:tgtEl>
                                          <p:spTgt spid="48"/>
                                        </p:tgtEl>
                                      </p:cBhvr>
                                    </p:animEffect>
                                  </p:childTnLst>
                                </p:cTn>
                              </p:par>
                              <p:par>
                                <p:cTn id="18" presetID="22" presetClass="entr" presetSubtype="1" fill="hold" nodeType="withEffect">
                                  <p:stCondLst>
                                    <p:cond delay="700"/>
                                  </p:stCondLst>
                                  <p:childTnLst>
                                    <p:set>
                                      <p:cBhvr>
                                        <p:cTn id="19" dur="1" fill="hold">
                                          <p:stCondLst>
                                            <p:cond delay="0"/>
                                          </p:stCondLst>
                                        </p:cTn>
                                        <p:tgtEl>
                                          <p:spTgt spid="51"/>
                                        </p:tgtEl>
                                        <p:attrNameLst>
                                          <p:attrName>style.visibility</p:attrName>
                                        </p:attrNameLst>
                                      </p:cBhvr>
                                      <p:to>
                                        <p:strVal val="visible"/>
                                      </p:to>
                                    </p:set>
                                    <p:animEffect transition="in" filter="wipe(up)">
                                      <p:cBhvr>
                                        <p:cTn id="20" dur="500"/>
                                        <p:tgtEl>
                                          <p:spTgt spid="51"/>
                                        </p:tgtEl>
                                      </p:cBhvr>
                                    </p:animEffect>
                                  </p:childTnLst>
                                </p:cTn>
                              </p:par>
                              <p:par>
                                <p:cTn id="21" presetID="22" presetClass="entr" presetSubtype="2" fill="hold" grpId="0" nodeType="withEffect">
                                  <p:stCondLst>
                                    <p:cond delay="250"/>
                                  </p:stCondLst>
                                  <p:childTnLst>
                                    <p:set>
                                      <p:cBhvr>
                                        <p:cTn id="22" dur="1" fill="hold">
                                          <p:stCondLst>
                                            <p:cond delay="0"/>
                                          </p:stCondLst>
                                        </p:cTn>
                                        <p:tgtEl>
                                          <p:spTgt spid="54"/>
                                        </p:tgtEl>
                                        <p:attrNameLst>
                                          <p:attrName>style.visibility</p:attrName>
                                        </p:attrNameLst>
                                      </p:cBhvr>
                                      <p:to>
                                        <p:strVal val="visible"/>
                                      </p:to>
                                    </p:set>
                                    <p:animEffect transition="in" filter="wipe(right)">
                                      <p:cBhvr>
                                        <p:cTn id="23" dur="500"/>
                                        <p:tgtEl>
                                          <p:spTgt spid="54"/>
                                        </p:tgtEl>
                                      </p:cBhvr>
                                    </p:animEffect>
                                  </p:childTnLst>
                                </p:cTn>
                              </p:par>
                              <p:par>
                                <p:cTn id="24" presetID="22" presetClass="entr" presetSubtype="1" fill="hold" nodeType="withEffect">
                                  <p:stCondLst>
                                    <p:cond delay="700"/>
                                  </p:stCondLst>
                                  <p:childTnLst>
                                    <p:set>
                                      <p:cBhvr>
                                        <p:cTn id="25" dur="1" fill="hold">
                                          <p:stCondLst>
                                            <p:cond delay="0"/>
                                          </p:stCondLst>
                                        </p:cTn>
                                        <p:tgtEl>
                                          <p:spTgt spid="56"/>
                                        </p:tgtEl>
                                        <p:attrNameLst>
                                          <p:attrName>style.visibility</p:attrName>
                                        </p:attrNameLst>
                                      </p:cBhvr>
                                      <p:to>
                                        <p:strVal val="visible"/>
                                      </p:to>
                                    </p:set>
                                    <p:animEffect transition="in" filter="wipe(up)">
                                      <p:cBhvr>
                                        <p:cTn id="26" dur="500"/>
                                        <p:tgtEl>
                                          <p:spTgt spid="56"/>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44"/>
                                        </p:tgtEl>
                                        <p:attrNameLst>
                                          <p:attrName>style.visibility</p:attrName>
                                        </p:attrNameLst>
                                      </p:cBhvr>
                                      <p:to>
                                        <p:strVal val="visible"/>
                                      </p:to>
                                    </p:set>
                                    <p:animEffect transition="in" filter="fade">
                                      <p:cBhvr>
                                        <p:cTn id="30" dur="500"/>
                                        <p:tgtEl>
                                          <p:spTgt spid="44"/>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0"/>
                                        </p:tgtEl>
                                        <p:attrNameLst>
                                          <p:attrName>style.visibility</p:attrName>
                                        </p:attrNameLst>
                                      </p:cBhvr>
                                      <p:to>
                                        <p:strVal val="visible"/>
                                      </p:to>
                                    </p:set>
                                    <p:animEffect transition="in" filter="fade">
                                      <p:cBhvr>
                                        <p:cTn id="33" dur="500"/>
                                        <p:tgtEl>
                                          <p:spTgt spid="5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5"/>
                                        </p:tgtEl>
                                        <p:attrNameLst>
                                          <p:attrName>style.visibility</p:attrName>
                                        </p:attrNameLst>
                                      </p:cBhvr>
                                      <p:to>
                                        <p:strVal val="visible"/>
                                      </p:to>
                                    </p:set>
                                    <p:animEffect transition="in" filter="fade">
                                      <p:cBhvr>
                                        <p:cTn id="36" dur="500"/>
                                        <p:tgtEl>
                                          <p:spTgt spid="55"/>
                                        </p:tgtEl>
                                      </p:cBhvr>
                                    </p:animEffect>
                                  </p:childTnLst>
                                </p:cTn>
                              </p:par>
                            </p:childTnLst>
                          </p:cTn>
                        </p:par>
                        <p:par>
                          <p:cTn id="37" fill="hold">
                            <p:stCondLst>
                              <p:cond delay="1500"/>
                            </p:stCondLst>
                            <p:childTnLst>
                              <p:par>
                                <p:cTn id="38" presetID="22" presetClass="entr" presetSubtype="2" fill="hold" grpId="0" nodeType="afterEffect">
                                  <p:stCondLst>
                                    <p:cond delay="0"/>
                                  </p:stCondLst>
                                  <p:childTnLst>
                                    <p:set>
                                      <p:cBhvr>
                                        <p:cTn id="39" dur="1" fill="hold">
                                          <p:stCondLst>
                                            <p:cond delay="0"/>
                                          </p:stCondLst>
                                        </p:cTn>
                                        <p:tgtEl>
                                          <p:spTgt spid="59"/>
                                        </p:tgtEl>
                                        <p:attrNameLst>
                                          <p:attrName>style.visibility</p:attrName>
                                        </p:attrNameLst>
                                      </p:cBhvr>
                                      <p:to>
                                        <p:strVal val="visible"/>
                                      </p:to>
                                    </p:set>
                                    <p:animEffect transition="in" filter="wipe(right)">
                                      <p:cBhvr>
                                        <p:cTn id="40" dur="500"/>
                                        <p:tgtEl>
                                          <p:spTgt spid="59"/>
                                        </p:tgtEl>
                                      </p:cBhvr>
                                    </p:animEffect>
                                  </p:childTnLst>
                                </p:cTn>
                              </p:par>
                              <p:par>
                                <p:cTn id="41" presetID="22" presetClass="entr" presetSubtype="2"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animEffect transition="in" filter="wipe(right)">
                                      <p:cBhvr>
                                        <p:cTn id="43" dur="500"/>
                                        <p:tgtEl>
                                          <p:spTgt spid="60"/>
                                        </p:tgtEl>
                                      </p:cBhvr>
                                    </p:animEffect>
                                  </p:childTnLst>
                                </p:cTn>
                              </p:par>
                              <p:par>
                                <p:cTn id="44" presetID="22" presetClass="entr" presetSubtype="2" fill="hold" grpId="0" nodeType="withEffect">
                                  <p:stCondLst>
                                    <p:cond delay="0"/>
                                  </p:stCondLst>
                                  <p:childTnLst>
                                    <p:set>
                                      <p:cBhvr>
                                        <p:cTn id="45" dur="1" fill="hold">
                                          <p:stCondLst>
                                            <p:cond delay="0"/>
                                          </p:stCondLst>
                                        </p:cTn>
                                        <p:tgtEl>
                                          <p:spTgt spid="63"/>
                                        </p:tgtEl>
                                        <p:attrNameLst>
                                          <p:attrName>style.visibility</p:attrName>
                                        </p:attrNameLst>
                                      </p:cBhvr>
                                      <p:to>
                                        <p:strVal val="visible"/>
                                      </p:to>
                                    </p:set>
                                    <p:animEffect transition="in" filter="wipe(right)">
                                      <p:cBhvr>
                                        <p:cTn id="46" dur="500"/>
                                        <p:tgtEl>
                                          <p:spTgt spid="63"/>
                                        </p:tgtEl>
                                      </p:cBhvr>
                                    </p:animEffect>
                                  </p:childTnLst>
                                </p:cTn>
                              </p:par>
                              <p:par>
                                <p:cTn id="47" presetID="22" presetClass="entr" presetSubtype="2"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animEffect transition="in" filter="wipe(right)">
                                      <p:cBhvr>
                                        <p:cTn id="49" dur="500"/>
                                        <p:tgtEl>
                                          <p:spTgt spid="64"/>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61"/>
                                        </p:tgtEl>
                                        <p:attrNameLst>
                                          <p:attrName>style.visibility</p:attrName>
                                        </p:attrNameLst>
                                      </p:cBhvr>
                                      <p:to>
                                        <p:strVal val="visible"/>
                                      </p:to>
                                    </p:set>
                                    <p:animEffect transition="in" filter="wipe(left)">
                                      <p:cBhvr>
                                        <p:cTn id="52" dur="500"/>
                                        <p:tgtEl>
                                          <p:spTgt spid="61"/>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
                                        </p:tgtEl>
                                        <p:attrNameLst>
                                          <p:attrName>style.visibility</p:attrName>
                                        </p:attrNameLst>
                                      </p:cBhvr>
                                      <p:to>
                                        <p:strVal val="visible"/>
                                      </p:to>
                                    </p:set>
                                    <p:animEffect transition="in" filter="wipe(left)">
                                      <p:cBhvr>
                                        <p:cTn id="55"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43" grpId="0" bldLvl="0" animBg="1"/>
      <p:bldP spid="44" grpId="0"/>
      <p:bldP spid="48" grpId="0" bldLvl="0" animBg="1"/>
      <p:bldP spid="50" grpId="0"/>
      <p:bldP spid="54" grpId="0" bldLvl="0" animBg="1"/>
      <p:bldP spid="55" grpId="0"/>
      <p:bldP spid="59" grpId="0"/>
      <p:bldP spid="60" grpId="0"/>
      <p:bldP spid="61" grpId="0"/>
      <p:bldP spid="62" grpId="0"/>
      <p:bldP spid="63" grpId="0"/>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文本框 10"/>
          <p:cNvSpPr txBox="1">
            <a:spLocks noChangeArrowheads="1"/>
          </p:cNvSpPr>
          <p:nvPr/>
        </p:nvSpPr>
        <p:spPr bwMode="auto">
          <a:xfrm>
            <a:off x="1295467" y="278219"/>
            <a:ext cx="4680076" cy="45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8" tIns="45713" rIns="91428" bIns="45713">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l">
              <a:buClrTx/>
              <a:buSzTx/>
            </a:pPr>
            <a:r>
              <a:rPr lang="zh-CN" altLang="en-US" sz="2400" b="1" dirty="0" smtClean="0">
                <a:latin typeface="+mn-ea"/>
                <a:ea typeface="+mn-ea"/>
              </a:rPr>
              <a:t>研学活动设计</a:t>
            </a:r>
            <a:r>
              <a:rPr lang="en-US" altLang="zh-CN" sz="2400" b="1" dirty="0" smtClean="0">
                <a:latin typeface="+mn-ea"/>
                <a:ea typeface="+mn-ea"/>
              </a:rPr>
              <a:t>—</a:t>
            </a:r>
            <a:r>
              <a:rPr lang="zh-CN" altLang="en-US" sz="2400" b="1" dirty="0" smtClean="0">
                <a:latin typeface="+mn-ea"/>
                <a:ea typeface="+mn-ea"/>
              </a:rPr>
              <a:t>—</a:t>
            </a:r>
            <a:r>
              <a:rPr lang="zh-CN" altLang="en-US" sz="2400" b="1" dirty="0" smtClean="0">
                <a:latin typeface="+mn-ea"/>
                <a:ea typeface="+mn-ea"/>
                <a:sym typeface="+mn-ea"/>
              </a:rPr>
              <a:t>研学前：备课</a:t>
            </a:r>
            <a:endParaRPr lang="zh-CN" altLang="en-US" sz="2400" b="1" dirty="0" smtClean="0">
              <a:latin typeface="+mn-ea"/>
              <a:ea typeface="+mn-ea"/>
              <a:sym typeface="+mn-ea"/>
            </a:endParaRPr>
          </a:p>
        </p:txBody>
      </p:sp>
      <p:sp>
        <p:nvSpPr>
          <p:cNvPr id="43" name="矩形 42"/>
          <p:cNvSpPr/>
          <p:nvPr/>
        </p:nvSpPr>
        <p:spPr>
          <a:xfrm>
            <a:off x="0" y="3375025"/>
            <a:ext cx="6738939" cy="36671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44" name="文本框 3"/>
          <p:cNvSpPr txBox="1"/>
          <p:nvPr/>
        </p:nvSpPr>
        <p:spPr>
          <a:xfrm>
            <a:off x="5975773" y="2085340"/>
            <a:ext cx="1571413" cy="1197610"/>
          </a:xfrm>
          <a:prstGeom prst="rect">
            <a:avLst/>
          </a:prstGeom>
          <a:noFill/>
        </p:spPr>
        <p:txBody>
          <a:bodyPr wrap="square" lIns="91430" tIns="45716" rIns="91430" bIns="45716">
            <a:spAutoFit/>
          </a:bodyPr>
          <a:lstStyle/>
          <a:p>
            <a:pPr algn="ctr" defTabSz="685800" fontAlgn="auto">
              <a:lnSpc>
                <a:spcPct val="90000"/>
              </a:lnSpc>
              <a:spcBef>
                <a:spcPts val="0"/>
              </a:spcBef>
              <a:spcAft>
                <a:spcPts val="0"/>
              </a:spcAft>
              <a:defRPr/>
            </a:pPr>
            <a:r>
              <a:rPr lang="en-US" altLang="zh-CN" sz="2665" dirty="0">
                <a:solidFill>
                  <a:schemeClr val="tx1"/>
                </a:solidFill>
                <a:latin typeface="微软雅黑" panose="020B0503020204020204" charset="-122"/>
                <a:ea typeface="微软雅黑" panose="020B0503020204020204" charset="-122"/>
                <a:sym typeface="+mn-ea"/>
              </a:rPr>
              <a:t>01设计研学手册</a:t>
            </a:r>
            <a:endParaRPr lang="en-US" altLang="zh-CN" sz="2665" dirty="0">
              <a:solidFill>
                <a:schemeClr val="tx1"/>
              </a:solidFill>
              <a:latin typeface="微软雅黑" panose="020B0503020204020204" charset="-122"/>
              <a:ea typeface="微软雅黑" panose="020B0503020204020204" charset="-122"/>
              <a:sym typeface="+mn-ea"/>
            </a:endParaRPr>
          </a:p>
          <a:p>
            <a:pPr algn="ctr" defTabSz="685800" fontAlgn="auto">
              <a:lnSpc>
                <a:spcPct val="90000"/>
              </a:lnSpc>
              <a:spcBef>
                <a:spcPts val="0"/>
              </a:spcBef>
              <a:spcAft>
                <a:spcPts val="0"/>
              </a:spcAft>
              <a:defRPr/>
            </a:pPr>
            <a:endParaRPr lang="en-US" altLang="zh-CN" sz="2665" dirty="0">
              <a:solidFill>
                <a:schemeClr val="tx1"/>
              </a:solidFill>
              <a:latin typeface="微软雅黑" panose="020B0503020204020204" charset="-122"/>
              <a:ea typeface="微软雅黑" panose="020B0503020204020204" charset="-122"/>
              <a:sym typeface="+mn-ea"/>
            </a:endParaRPr>
          </a:p>
        </p:txBody>
      </p:sp>
      <p:grpSp>
        <p:nvGrpSpPr>
          <p:cNvPr id="45" name="组合 44"/>
          <p:cNvGrpSpPr/>
          <p:nvPr/>
        </p:nvGrpSpPr>
        <p:grpSpPr>
          <a:xfrm>
            <a:off x="5619844" y="1429323"/>
            <a:ext cx="2313111" cy="2313111"/>
            <a:chOff x="6864437" y="1751529"/>
            <a:chExt cx="1970470" cy="1970470"/>
          </a:xfrm>
          <a:effectLst>
            <a:outerShdw blurRad="50800" dist="38100" dir="2700000" algn="tl" rotWithShape="0">
              <a:prstClr val="black">
                <a:alpha val="40000"/>
              </a:prstClr>
            </a:outerShdw>
          </a:effectLst>
        </p:grpSpPr>
        <p:sp>
          <p:nvSpPr>
            <p:cNvPr id="46" name="任意多边形 45"/>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47" name="任意多边形 46"/>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48" name="矩形 47"/>
          <p:cNvSpPr/>
          <p:nvPr/>
        </p:nvSpPr>
        <p:spPr>
          <a:xfrm flipV="1">
            <a:off x="0" y="4078289"/>
            <a:ext cx="4595813" cy="36988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0" name="文本框 16"/>
          <p:cNvSpPr txBox="1"/>
          <p:nvPr/>
        </p:nvSpPr>
        <p:spPr>
          <a:xfrm>
            <a:off x="3743960" y="4869180"/>
            <a:ext cx="1754293" cy="828675"/>
          </a:xfrm>
          <a:prstGeom prst="rect">
            <a:avLst/>
          </a:prstGeom>
          <a:noFill/>
        </p:spPr>
        <p:txBody>
          <a:bodyPr wrap="square" lIns="91430" tIns="45716" rIns="91430" bIns="45716">
            <a:spAutoFit/>
          </a:bodyPr>
          <a:lstStyle/>
          <a:p>
            <a:pPr algn="ctr" defTabSz="685800" fontAlgn="auto">
              <a:lnSpc>
                <a:spcPct val="90000"/>
              </a:lnSpc>
              <a:spcBef>
                <a:spcPts val="0"/>
              </a:spcBef>
              <a:spcAft>
                <a:spcPts val="0"/>
              </a:spcAft>
              <a:defRPr/>
            </a:pPr>
            <a:r>
              <a:rPr lang="en-US" altLang="zh-CN" sz="2665" dirty="0">
                <a:solidFill>
                  <a:schemeClr val="tx1"/>
                </a:solidFill>
                <a:latin typeface="微软雅黑" panose="020B0503020204020204" charset="-122"/>
                <a:ea typeface="微软雅黑" panose="020B0503020204020204" charset="-122"/>
              </a:rPr>
              <a:t>02设计小组方案表</a:t>
            </a:r>
            <a:endParaRPr lang="en-US" altLang="zh-CN" sz="2665" dirty="0">
              <a:solidFill>
                <a:schemeClr val="tx1"/>
              </a:solidFill>
              <a:latin typeface="微软雅黑" panose="020B0503020204020204" charset="-122"/>
              <a:ea typeface="微软雅黑" panose="020B0503020204020204" charset="-122"/>
            </a:endParaRPr>
          </a:p>
        </p:txBody>
      </p:sp>
      <p:grpSp>
        <p:nvGrpSpPr>
          <p:cNvPr id="51" name="组合 50"/>
          <p:cNvGrpSpPr/>
          <p:nvPr/>
        </p:nvGrpSpPr>
        <p:grpSpPr>
          <a:xfrm flipV="1">
            <a:off x="3454765" y="4078420"/>
            <a:ext cx="2313111" cy="2313111"/>
            <a:chOff x="6864437" y="1751529"/>
            <a:chExt cx="1970470" cy="1970470"/>
          </a:xfrm>
          <a:effectLst>
            <a:outerShdw blurRad="50800" dist="38100" dir="2700000" algn="tl" rotWithShape="0">
              <a:prstClr val="black">
                <a:alpha val="40000"/>
              </a:prstClr>
            </a:outerShdw>
          </a:effectLst>
        </p:grpSpPr>
        <p:sp>
          <p:nvSpPr>
            <p:cNvPr id="52" name="任意多边形 51"/>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3" name="任意多边形 52"/>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54" name="矩形 53"/>
          <p:cNvSpPr/>
          <p:nvPr/>
        </p:nvSpPr>
        <p:spPr>
          <a:xfrm flipV="1">
            <a:off x="6989764" y="4078289"/>
            <a:ext cx="5202237" cy="36988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30" tIns="45716" rIns="91430" bIns="45716"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5" name="文本框 24"/>
          <p:cNvSpPr txBox="1"/>
          <p:nvPr/>
        </p:nvSpPr>
        <p:spPr>
          <a:xfrm>
            <a:off x="6114627" y="4902200"/>
            <a:ext cx="1899073" cy="754380"/>
          </a:xfrm>
          <a:prstGeom prst="rect">
            <a:avLst/>
          </a:prstGeom>
          <a:noFill/>
        </p:spPr>
        <p:txBody>
          <a:bodyPr wrap="square" lIns="91430" tIns="45716" rIns="91430" bIns="45716">
            <a:spAutoFit/>
          </a:bodyPr>
          <a:lstStyle/>
          <a:p>
            <a:pPr algn="ctr" defTabSz="685800" fontAlgn="auto">
              <a:lnSpc>
                <a:spcPct val="90000"/>
              </a:lnSpc>
              <a:spcBef>
                <a:spcPts val="0"/>
              </a:spcBef>
              <a:spcAft>
                <a:spcPts val="0"/>
              </a:spcAft>
              <a:defRPr/>
            </a:pPr>
            <a:r>
              <a:rPr lang="en-US" altLang="zh-CN" sz="2400" dirty="0">
                <a:solidFill>
                  <a:schemeClr val="tx1"/>
                </a:solidFill>
                <a:latin typeface="微软雅黑" panose="020B0503020204020204" charset="-122"/>
                <a:ea typeface="微软雅黑" panose="020B0503020204020204" charset="-122"/>
              </a:rPr>
              <a:t>03学生课前自主学习</a:t>
            </a:r>
            <a:endParaRPr lang="en-US" altLang="zh-CN" sz="2400" dirty="0">
              <a:solidFill>
                <a:schemeClr val="tx1"/>
              </a:solidFill>
              <a:latin typeface="微软雅黑" panose="020B0503020204020204" charset="-122"/>
              <a:ea typeface="微软雅黑" panose="020B0503020204020204" charset="-122"/>
            </a:endParaRPr>
          </a:p>
        </p:txBody>
      </p:sp>
      <p:grpSp>
        <p:nvGrpSpPr>
          <p:cNvPr id="56" name="组合 55"/>
          <p:cNvGrpSpPr/>
          <p:nvPr/>
        </p:nvGrpSpPr>
        <p:grpSpPr>
          <a:xfrm flipV="1">
            <a:off x="5899061" y="4078420"/>
            <a:ext cx="2313111" cy="2313111"/>
            <a:chOff x="6864437" y="1751529"/>
            <a:chExt cx="1970470" cy="1970470"/>
          </a:xfrm>
          <a:effectLst>
            <a:outerShdw blurRad="50800" dist="38100" dir="2700000" algn="tl" rotWithShape="0">
              <a:prstClr val="black">
                <a:alpha val="40000"/>
              </a:prstClr>
            </a:outerShdw>
          </a:effectLst>
        </p:grpSpPr>
        <p:sp>
          <p:nvSpPr>
            <p:cNvPr id="57" name="任意多边形 56"/>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58" name="任意多边形 57"/>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59" name="TextBox 59"/>
          <p:cNvSpPr txBox="1">
            <a:spLocks noChangeArrowheads="1"/>
          </p:cNvSpPr>
          <p:nvPr/>
        </p:nvSpPr>
        <p:spPr bwMode="auto">
          <a:xfrm flipH="1">
            <a:off x="1262380" y="1605280"/>
            <a:ext cx="3966633" cy="1628775"/>
          </a:xfrm>
          <a:prstGeom prst="rect">
            <a:avLst/>
          </a:prstGeom>
          <a:noFill/>
          <a:ln>
            <a:noFill/>
          </a:ln>
        </p:spPr>
        <p:txBody>
          <a:bodyPr wrap="square"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l" defTabSz="685800" fontAlgn="auto">
              <a:spcBef>
                <a:spcPts val="0"/>
              </a:spcBef>
              <a:spcAft>
                <a:spcPts val="0"/>
              </a:spcAft>
              <a:defRPr/>
            </a:pPr>
            <a:r>
              <a:rPr lang="en-US" altLang="zh-CN" sz="2000" b="1" dirty="0">
                <a:solidFill>
                  <a:schemeClr val="tx1">
                    <a:lumMod val="50000"/>
                    <a:lumOff val="50000"/>
                  </a:schemeClr>
                </a:solidFill>
                <a:latin typeface="微软雅黑" panose="020B0503020204020204" charset="-122"/>
                <a:ea typeface="微软雅黑" panose="020B0503020204020204" charset="-122"/>
              </a:rPr>
              <a:t>       </a:t>
            </a:r>
            <a:r>
              <a:rPr lang="zh-CN" altLang="en-US" sz="2000" b="1" dirty="0">
                <a:solidFill>
                  <a:schemeClr val="tx1">
                    <a:lumMod val="50000"/>
                    <a:lumOff val="50000"/>
                  </a:schemeClr>
                </a:solidFill>
                <a:latin typeface="微软雅黑" panose="020B0503020204020204" charset="-122"/>
                <a:ea typeface="微软雅黑" panose="020B0503020204020204" charset="-122"/>
              </a:rPr>
              <a:t>围绕研学手册展开备课。研学手册主要包括以下内容：研学前的思考、认识研学地、研学问题助学单、安全知识、延学单、研学评价。</a:t>
            </a:r>
            <a:endParaRPr lang="zh-CN" altLang="en-US" sz="2000" b="1" dirty="0">
              <a:solidFill>
                <a:schemeClr val="tx1">
                  <a:lumMod val="50000"/>
                  <a:lumOff val="50000"/>
                </a:schemeClr>
              </a:solidFill>
              <a:latin typeface="微软雅黑" panose="020B0503020204020204" charset="-122"/>
              <a:ea typeface="微软雅黑" panose="020B0503020204020204" charset="-122"/>
            </a:endParaRPr>
          </a:p>
        </p:txBody>
      </p:sp>
      <p:sp>
        <p:nvSpPr>
          <p:cNvPr id="61" name="TextBox 59"/>
          <p:cNvSpPr txBox="1">
            <a:spLocks noChangeArrowheads="1"/>
          </p:cNvSpPr>
          <p:nvPr/>
        </p:nvSpPr>
        <p:spPr bwMode="auto">
          <a:xfrm flipH="1">
            <a:off x="8343900" y="4581313"/>
            <a:ext cx="3306233" cy="1320800"/>
          </a:xfrm>
          <a:prstGeom prst="rect">
            <a:avLst/>
          </a:prstGeom>
          <a:noFill/>
          <a:ln>
            <a:noFill/>
          </a:ln>
        </p:spPr>
        <p:txBody>
          <a:bodyPr wrap="square"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l" defTabSz="685800" fontAlgn="auto">
              <a:spcBef>
                <a:spcPts val="0"/>
              </a:spcBef>
              <a:spcAft>
                <a:spcPts val="0"/>
              </a:spcAft>
              <a:defRPr/>
            </a:pPr>
            <a:r>
              <a:rPr lang="zh-CN" altLang="en-US" sz="2000" b="1" dirty="0">
                <a:solidFill>
                  <a:schemeClr val="tx1">
                    <a:lumMod val="50000"/>
                    <a:lumOff val="50000"/>
                  </a:schemeClr>
                </a:solidFill>
                <a:latin typeface="微软雅黑" panose="020B0503020204020204" charset="-122"/>
                <a:ea typeface="微软雅黑" panose="020B0503020204020204" charset="-122"/>
              </a:rPr>
              <a:t>学生课前自主通过上网查询、翻阅书籍、访问等方式了解甲午战争，带着初步的认知和疑问走进课堂。</a:t>
            </a:r>
            <a:endParaRPr lang="zh-CN" altLang="en-US" sz="2000" b="1" dirty="0">
              <a:solidFill>
                <a:schemeClr val="tx1">
                  <a:lumMod val="50000"/>
                  <a:lumOff val="50000"/>
                </a:schemeClr>
              </a:solidFill>
              <a:latin typeface="微软雅黑" panose="020B0503020204020204" charset="-122"/>
              <a:ea typeface="微软雅黑" panose="020B0503020204020204" charset="-122"/>
            </a:endParaRPr>
          </a:p>
        </p:txBody>
      </p:sp>
      <p:sp>
        <p:nvSpPr>
          <p:cNvPr id="63" name="TextBox 59"/>
          <p:cNvSpPr txBox="1">
            <a:spLocks noChangeArrowheads="1"/>
          </p:cNvSpPr>
          <p:nvPr/>
        </p:nvSpPr>
        <p:spPr bwMode="auto">
          <a:xfrm flipH="1">
            <a:off x="623147" y="4676987"/>
            <a:ext cx="2948093" cy="705485"/>
          </a:xfrm>
          <a:prstGeom prst="rect">
            <a:avLst/>
          </a:prstGeom>
          <a:noFill/>
          <a:ln>
            <a:noFill/>
          </a:ln>
        </p:spPr>
        <p:txBody>
          <a:bodyPr wrap="square"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l" defTabSz="685800" fontAlgn="auto">
              <a:spcBef>
                <a:spcPts val="0"/>
              </a:spcBef>
              <a:spcAft>
                <a:spcPts val="0"/>
              </a:spcAft>
              <a:defRPr/>
            </a:pPr>
            <a:r>
              <a:rPr lang="zh-CN" altLang="en-US" sz="2000" b="1" dirty="0">
                <a:solidFill>
                  <a:schemeClr val="tx1">
                    <a:lumMod val="50000"/>
                    <a:lumOff val="50000"/>
                  </a:schemeClr>
                </a:solidFill>
                <a:latin typeface="微软雅黑" panose="020B0503020204020204" charset="-122"/>
                <a:ea typeface="微软雅黑" panose="020B0503020204020204" charset="-122"/>
              </a:rPr>
              <a:t>围绕制定小组方案，进行小课题的研究指导。</a:t>
            </a:r>
            <a:endParaRPr lang="zh-CN" altLang="en-US" sz="2000" b="1" dirty="0">
              <a:solidFill>
                <a:schemeClr val="tx1">
                  <a:lumMod val="50000"/>
                  <a:lumOff val="50000"/>
                </a:schemeClr>
              </a:solidFill>
              <a:latin typeface="微软雅黑" panose="020B0503020204020204" charset="-122"/>
              <a:ea typeface="微软雅黑" panose="020B0503020204020204" charset="-122"/>
            </a:endParaRPr>
          </a:p>
        </p:txBody>
      </p:sp>
      <p:pic>
        <p:nvPicPr>
          <p:cNvPr id="2" name="图片 1"/>
          <p:cNvPicPr>
            <a:picLocks noChangeAspect="1"/>
          </p:cNvPicPr>
          <p:nvPr/>
        </p:nvPicPr>
        <p:blipFill>
          <a:blip r:embed="rId1"/>
          <a:stretch>
            <a:fillRect/>
          </a:stretch>
        </p:blipFill>
        <p:spPr>
          <a:xfrm>
            <a:off x="10373360" y="5927"/>
            <a:ext cx="1818640" cy="1118447"/>
          </a:xfrm>
          <a:prstGeom prst="ellipse">
            <a:avLst/>
          </a:prstGeom>
          <a:ln w="22225" cmpd="sng">
            <a:solidFill>
              <a:srgbClr val="FF0000"/>
            </a:solidFill>
            <a:prstDash val="solid"/>
          </a:ln>
        </p:spPr>
      </p:pic>
    </p:spTree>
  </p:cSld>
  <p:clrMapOvr>
    <a:masterClrMapping/>
  </p:clrMapOvr>
  <mc:AlternateContent xmlns:mc="http://schemas.openxmlformats.org/markup-compatibility/2006">
    <mc:Choice xmlns:p14="http://schemas.microsoft.com/office/powerpoint/2010/main" Requires="p14">
      <p:transition spd="slow" p14:dur="1200" advTm="0">
        <p14:flip dir="r"/>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left)">
                                      <p:cBhvr>
                                        <p:cTn id="7" dur="500"/>
                                        <p:tgtEl>
                                          <p:spTgt spid="4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3"/>
                                        </p:tgtEl>
                                        <p:attrNameLst>
                                          <p:attrName>style.visibility</p:attrName>
                                        </p:attrNameLst>
                                      </p:cBhvr>
                                      <p:to>
                                        <p:strVal val="visible"/>
                                      </p:to>
                                    </p:set>
                                    <p:animEffect transition="in" filter="wipe(left)">
                                      <p:cBhvr>
                                        <p:cTn id="11" dur="500"/>
                                        <p:tgtEl>
                                          <p:spTgt spid="43"/>
                                        </p:tgtEl>
                                      </p:cBhvr>
                                    </p:animEffect>
                                  </p:childTnLst>
                                </p:cTn>
                              </p:par>
                              <p:par>
                                <p:cTn id="12" presetID="22" presetClass="entr" presetSubtype="4" fill="hold" nodeType="withEffect">
                                  <p:stCondLst>
                                    <p:cond delay="450"/>
                                  </p:stCondLst>
                                  <p:childTnLst>
                                    <p:set>
                                      <p:cBhvr>
                                        <p:cTn id="13" dur="1" fill="hold">
                                          <p:stCondLst>
                                            <p:cond delay="0"/>
                                          </p:stCondLst>
                                        </p:cTn>
                                        <p:tgtEl>
                                          <p:spTgt spid="45"/>
                                        </p:tgtEl>
                                        <p:attrNameLst>
                                          <p:attrName>style.visibility</p:attrName>
                                        </p:attrNameLst>
                                      </p:cBhvr>
                                      <p:to>
                                        <p:strVal val="visible"/>
                                      </p:to>
                                    </p:set>
                                    <p:animEffect transition="in" filter="wipe(down)">
                                      <p:cBhvr>
                                        <p:cTn id="14" dur="500"/>
                                        <p:tgtEl>
                                          <p:spTgt spid="45"/>
                                        </p:tgtEl>
                                      </p:cBhvr>
                                    </p:animEffect>
                                  </p:childTnLst>
                                </p:cTn>
                              </p:par>
                              <p:par>
                                <p:cTn id="15" presetID="22" presetClass="entr" presetSubtype="8" fill="hold" grpId="0" nodeType="withEffect">
                                  <p:stCondLst>
                                    <p:cond delay="250"/>
                                  </p:stCondLst>
                                  <p:childTnLst>
                                    <p:set>
                                      <p:cBhvr>
                                        <p:cTn id="16" dur="1" fill="hold">
                                          <p:stCondLst>
                                            <p:cond delay="0"/>
                                          </p:stCondLst>
                                        </p:cTn>
                                        <p:tgtEl>
                                          <p:spTgt spid="48"/>
                                        </p:tgtEl>
                                        <p:attrNameLst>
                                          <p:attrName>style.visibility</p:attrName>
                                        </p:attrNameLst>
                                      </p:cBhvr>
                                      <p:to>
                                        <p:strVal val="visible"/>
                                      </p:to>
                                    </p:set>
                                    <p:animEffect transition="in" filter="wipe(left)">
                                      <p:cBhvr>
                                        <p:cTn id="17" dur="500"/>
                                        <p:tgtEl>
                                          <p:spTgt spid="48"/>
                                        </p:tgtEl>
                                      </p:cBhvr>
                                    </p:animEffect>
                                  </p:childTnLst>
                                </p:cTn>
                              </p:par>
                              <p:par>
                                <p:cTn id="18" presetID="22" presetClass="entr" presetSubtype="1" fill="hold" nodeType="withEffect">
                                  <p:stCondLst>
                                    <p:cond delay="700"/>
                                  </p:stCondLst>
                                  <p:childTnLst>
                                    <p:set>
                                      <p:cBhvr>
                                        <p:cTn id="19" dur="1" fill="hold">
                                          <p:stCondLst>
                                            <p:cond delay="0"/>
                                          </p:stCondLst>
                                        </p:cTn>
                                        <p:tgtEl>
                                          <p:spTgt spid="51"/>
                                        </p:tgtEl>
                                        <p:attrNameLst>
                                          <p:attrName>style.visibility</p:attrName>
                                        </p:attrNameLst>
                                      </p:cBhvr>
                                      <p:to>
                                        <p:strVal val="visible"/>
                                      </p:to>
                                    </p:set>
                                    <p:animEffect transition="in" filter="wipe(up)">
                                      <p:cBhvr>
                                        <p:cTn id="20" dur="500"/>
                                        <p:tgtEl>
                                          <p:spTgt spid="51"/>
                                        </p:tgtEl>
                                      </p:cBhvr>
                                    </p:animEffect>
                                  </p:childTnLst>
                                </p:cTn>
                              </p:par>
                              <p:par>
                                <p:cTn id="21" presetID="22" presetClass="entr" presetSubtype="2" fill="hold" grpId="0" nodeType="withEffect">
                                  <p:stCondLst>
                                    <p:cond delay="250"/>
                                  </p:stCondLst>
                                  <p:childTnLst>
                                    <p:set>
                                      <p:cBhvr>
                                        <p:cTn id="22" dur="1" fill="hold">
                                          <p:stCondLst>
                                            <p:cond delay="0"/>
                                          </p:stCondLst>
                                        </p:cTn>
                                        <p:tgtEl>
                                          <p:spTgt spid="54"/>
                                        </p:tgtEl>
                                        <p:attrNameLst>
                                          <p:attrName>style.visibility</p:attrName>
                                        </p:attrNameLst>
                                      </p:cBhvr>
                                      <p:to>
                                        <p:strVal val="visible"/>
                                      </p:to>
                                    </p:set>
                                    <p:animEffect transition="in" filter="wipe(right)">
                                      <p:cBhvr>
                                        <p:cTn id="23" dur="500"/>
                                        <p:tgtEl>
                                          <p:spTgt spid="54"/>
                                        </p:tgtEl>
                                      </p:cBhvr>
                                    </p:animEffect>
                                  </p:childTnLst>
                                </p:cTn>
                              </p:par>
                              <p:par>
                                <p:cTn id="24" presetID="22" presetClass="entr" presetSubtype="1" fill="hold" nodeType="withEffect">
                                  <p:stCondLst>
                                    <p:cond delay="700"/>
                                  </p:stCondLst>
                                  <p:childTnLst>
                                    <p:set>
                                      <p:cBhvr>
                                        <p:cTn id="25" dur="1" fill="hold">
                                          <p:stCondLst>
                                            <p:cond delay="0"/>
                                          </p:stCondLst>
                                        </p:cTn>
                                        <p:tgtEl>
                                          <p:spTgt spid="56"/>
                                        </p:tgtEl>
                                        <p:attrNameLst>
                                          <p:attrName>style.visibility</p:attrName>
                                        </p:attrNameLst>
                                      </p:cBhvr>
                                      <p:to>
                                        <p:strVal val="visible"/>
                                      </p:to>
                                    </p:set>
                                    <p:animEffect transition="in" filter="wipe(up)">
                                      <p:cBhvr>
                                        <p:cTn id="26" dur="500"/>
                                        <p:tgtEl>
                                          <p:spTgt spid="56"/>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44"/>
                                        </p:tgtEl>
                                        <p:attrNameLst>
                                          <p:attrName>style.visibility</p:attrName>
                                        </p:attrNameLst>
                                      </p:cBhvr>
                                      <p:to>
                                        <p:strVal val="visible"/>
                                      </p:to>
                                    </p:set>
                                    <p:animEffect transition="in" filter="fade">
                                      <p:cBhvr>
                                        <p:cTn id="30" dur="500"/>
                                        <p:tgtEl>
                                          <p:spTgt spid="44"/>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0"/>
                                        </p:tgtEl>
                                        <p:attrNameLst>
                                          <p:attrName>style.visibility</p:attrName>
                                        </p:attrNameLst>
                                      </p:cBhvr>
                                      <p:to>
                                        <p:strVal val="visible"/>
                                      </p:to>
                                    </p:set>
                                    <p:animEffect transition="in" filter="fade">
                                      <p:cBhvr>
                                        <p:cTn id="33" dur="500"/>
                                        <p:tgtEl>
                                          <p:spTgt spid="5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55"/>
                                        </p:tgtEl>
                                        <p:attrNameLst>
                                          <p:attrName>style.visibility</p:attrName>
                                        </p:attrNameLst>
                                      </p:cBhvr>
                                      <p:to>
                                        <p:strVal val="visible"/>
                                      </p:to>
                                    </p:set>
                                    <p:animEffect transition="in" filter="fade">
                                      <p:cBhvr>
                                        <p:cTn id="36" dur="500"/>
                                        <p:tgtEl>
                                          <p:spTgt spid="55"/>
                                        </p:tgtEl>
                                      </p:cBhvr>
                                    </p:animEffect>
                                  </p:childTnLst>
                                </p:cTn>
                              </p:par>
                            </p:childTnLst>
                          </p:cTn>
                        </p:par>
                        <p:par>
                          <p:cTn id="37" fill="hold">
                            <p:stCondLst>
                              <p:cond delay="1500"/>
                            </p:stCondLst>
                            <p:childTnLst>
                              <p:par>
                                <p:cTn id="38" presetID="22" presetClass="entr" presetSubtype="2" fill="hold" grpId="0" nodeType="afterEffect">
                                  <p:stCondLst>
                                    <p:cond delay="0"/>
                                  </p:stCondLst>
                                  <p:childTnLst>
                                    <p:set>
                                      <p:cBhvr>
                                        <p:cTn id="39" dur="1" fill="hold">
                                          <p:stCondLst>
                                            <p:cond delay="0"/>
                                          </p:stCondLst>
                                        </p:cTn>
                                        <p:tgtEl>
                                          <p:spTgt spid="59"/>
                                        </p:tgtEl>
                                        <p:attrNameLst>
                                          <p:attrName>style.visibility</p:attrName>
                                        </p:attrNameLst>
                                      </p:cBhvr>
                                      <p:to>
                                        <p:strVal val="visible"/>
                                      </p:to>
                                    </p:set>
                                    <p:animEffect transition="in" filter="wipe(right)">
                                      <p:cBhvr>
                                        <p:cTn id="40" dur="500"/>
                                        <p:tgtEl>
                                          <p:spTgt spid="59"/>
                                        </p:tgtEl>
                                      </p:cBhvr>
                                    </p:animEffect>
                                  </p:childTnLst>
                                </p:cTn>
                              </p:par>
                              <p:par>
                                <p:cTn id="41" presetID="22" presetClass="entr" presetSubtype="2" fill="hold" grpId="0" nodeType="withEffect">
                                  <p:stCondLst>
                                    <p:cond delay="0"/>
                                  </p:stCondLst>
                                  <p:childTnLst>
                                    <p:set>
                                      <p:cBhvr>
                                        <p:cTn id="42" dur="1" fill="hold">
                                          <p:stCondLst>
                                            <p:cond delay="0"/>
                                          </p:stCondLst>
                                        </p:cTn>
                                        <p:tgtEl>
                                          <p:spTgt spid="63"/>
                                        </p:tgtEl>
                                        <p:attrNameLst>
                                          <p:attrName>style.visibility</p:attrName>
                                        </p:attrNameLst>
                                      </p:cBhvr>
                                      <p:to>
                                        <p:strVal val="visible"/>
                                      </p:to>
                                    </p:set>
                                    <p:animEffect transition="in" filter="wipe(right)">
                                      <p:cBhvr>
                                        <p:cTn id="43" dur="500"/>
                                        <p:tgtEl>
                                          <p:spTgt spid="63"/>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61"/>
                                        </p:tgtEl>
                                        <p:attrNameLst>
                                          <p:attrName>style.visibility</p:attrName>
                                        </p:attrNameLst>
                                      </p:cBhvr>
                                      <p:to>
                                        <p:strVal val="visible"/>
                                      </p:to>
                                    </p:set>
                                    <p:animEffect transition="in" filter="wipe(left)">
                                      <p:cBhvr>
                                        <p:cTn id="46"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43" grpId="0" bldLvl="0" animBg="1"/>
      <p:bldP spid="44" grpId="0"/>
      <p:bldP spid="48" grpId="0" bldLvl="0" animBg="1"/>
      <p:bldP spid="50" grpId="0"/>
      <p:bldP spid="54" grpId="0" bldLvl="0" animBg="1"/>
      <p:bldP spid="55" grpId="0"/>
      <p:bldP spid="59" grpId="0"/>
      <p:bldP spid="61" grpId="0"/>
      <p:bldP spid="6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文本框 10"/>
          <p:cNvSpPr txBox="1">
            <a:spLocks noChangeArrowheads="1"/>
          </p:cNvSpPr>
          <p:nvPr/>
        </p:nvSpPr>
        <p:spPr bwMode="auto">
          <a:xfrm>
            <a:off x="1295467" y="278219"/>
            <a:ext cx="4680076" cy="45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8" tIns="45713" rIns="91428" bIns="45713">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l">
              <a:buClrTx/>
              <a:buSzTx/>
            </a:pPr>
            <a:r>
              <a:rPr lang="zh-CN" altLang="en-US" sz="2400" b="1" dirty="0" smtClean="0">
                <a:latin typeface="+mn-ea"/>
                <a:ea typeface="+mn-ea"/>
              </a:rPr>
              <a:t>研学活动设计</a:t>
            </a:r>
            <a:r>
              <a:rPr lang="en-US" altLang="zh-CN" sz="2400" b="1" dirty="0" smtClean="0">
                <a:latin typeface="+mn-ea"/>
                <a:ea typeface="+mn-ea"/>
              </a:rPr>
              <a:t>—</a:t>
            </a:r>
            <a:r>
              <a:rPr lang="zh-CN" altLang="en-US" sz="2400" b="1" dirty="0" smtClean="0">
                <a:latin typeface="+mn-ea"/>
                <a:ea typeface="+mn-ea"/>
              </a:rPr>
              <a:t>—</a:t>
            </a:r>
            <a:r>
              <a:rPr lang="zh-CN" altLang="en-US" sz="2400" b="1" dirty="0" smtClean="0">
                <a:latin typeface="+mn-ea"/>
                <a:ea typeface="+mn-ea"/>
                <a:sym typeface="+mn-ea"/>
              </a:rPr>
              <a:t>研学中</a:t>
            </a:r>
            <a:endParaRPr lang="zh-CN" altLang="en-US" sz="2400" b="1" dirty="0" smtClean="0">
              <a:latin typeface="+mn-ea"/>
              <a:ea typeface="+mn-ea"/>
              <a:sym typeface="+mn-ea"/>
            </a:endParaRPr>
          </a:p>
        </p:txBody>
      </p:sp>
      <p:sp>
        <p:nvSpPr>
          <p:cNvPr id="44" name="文本框 3"/>
          <p:cNvSpPr txBox="1"/>
          <p:nvPr/>
        </p:nvSpPr>
        <p:spPr>
          <a:xfrm>
            <a:off x="848362" y="1508548"/>
            <a:ext cx="1096010" cy="1917065"/>
          </a:xfrm>
          <a:prstGeom prst="rect">
            <a:avLst/>
          </a:prstGeom>
          <a:noFill/>
        </p:spPr>
        <p:txBody>
          <a:bodyPr wrap="none" lIns="91430" tIns="45716" rIns="91430" bIns="45716">
            <a:spAutoFit/>
          </a:bodyPr>
          <a:lstStyle/>
          <a:p>
            <a:pPr algn="ctr" defTabSz="685800" fontAlgn="auto">
              <a:lnSpc>
                <a:spcPct val="90000"/>
              </a:lnSpc>
              <a:spcBef>
                <a:spcPts val="0"/>
              </a:spcBef>
              <a:spcAft>
                <a:spcPts val="0"/>
              </a:spcAft>
              <a:defRPr/>
            </a:pPr>
            <a:r>
              <a:rPr lang="zh-CN" altLang="en-US" sz="3600" dirty="0">
                <a:latin typeface="微软雅黑" panose="020B0503020204020204" charset="-122"/>
                <a:ea typeface="微软雅黑" panose="020B0503020204020204" charset="-122"/>
                <a:sym typeface="+mn-ea"/>
              </a:rPr>
              <a:t>研学</a:t>
            </a:r>
            <a:endParaRPr lang="zh-CN" altLang="en-US" sz="3600" dirty="0">
              <a:latin typeface="微软雅黑" panose="020B0503020204020204" charset="-122"/>
              <a:ea typeface="微软雅黑" panose="020B0503020204020204" charset="-122"/>
              <a:sym typeface="+mn-ea"/>
            </a:endParaRPr>
          </a:p>
          <a:p>
            <a:pPr algn="ctr" defTabSz="685800" fontAlgn="auto">
              <a:lnSpc>
                <a:spcPct val="90000"/>
              </a:lnSpc>
              <a:spcBef>
                <a:spcPts val="0"/>
              </a:spcBef>
              <a:spcAft>
                <a:spcPts val="0"/>
              </a:spcAft>
              <a:defRPr/>
            </a:pPr>
            <a:r>
              <a:rPr lang="zh-CN" altLang="en-US" sz="3600" dirty="0">
                <a:latin typeface="微软雅黑" panose="020B0503020204020204" charset="-122"/>
                <a:ea typeface="微软雅黑" panose="020B0503020204020204" charset="-122"/>
                <a:sym typeface="+mn-ea"/>
              </a:rPr>
              <a:t>安排</a:t>
            </a:r>
            <a:endParaRPr lang="en-US" altLang="zh-CN" sz="6000" dirty="0">
              <a:latin typeface="微软雅黑" panose="020B0503020204020204" charset="-122"/>
              <a:ea typeface="微软雅黑" panose="020B0503020204020204" charset="-122"/>
            </a:endParaRPr>
          </a:p>
          <a:p>
            <a:pPr algn="ctr" defTabSz="685800" fontAlgn="auto">
              <a:lnSpc>
                <a:spcPct val="90000"/>
              </a:lnSpc>
              <a:spcBef>
                <a:spcPts val="0"/>
              </a:spcBef>
              <a:spcAft>
                <a:spcPts val="0"/>
              </a:spcAft>
              <a:defRPr/>
            </a:pPr>
            <a:endParaRPr lang="en-US" altLang="zh-CN" sz="6000" dirty="0">
              <a:latin typeface="微软雅黑" panose="020B0503020204020204" charset="-122"/>
              <a:ea typeface="微软雅黑" panose="020B0503020204020204" charset="-122"/>
            </a:endParaRPr>
          </a:p>
        </p:txBody>
      </p:sp>
      <p:grpSp>
        <p:nvGrpSpPr>
          <p:cNvPr id="45" name="组合 44"/>
          <p:cNvGrpSpPr/>
          <p:nvPr/>
        </p:nvGrpSpPr>
        <p:grpSpPr>
          <a:xfrm>
            <a:off x="239277" y="933176"/>
            <a:ext cx="2313111" cy="2313111"/>
            <a:chOff x="6864437" y="1751529"/>
            <a:chExt cx="1970470" cy="1970470"/>
          </a:xfrm>
          <a:effectLst>
            <a:outerShdw blurRad="50800" dist="38100" dir="2700000" algn="tl" rotWithShape="0">
              <a:prstClr val="black">
                <a:alpha val="40000"/>
              </a:prstClr>
            </a:outerShdw>
          </a:effectLst>
        </p:grpSpPr>
        <p:sp>
          <p:nvSpPr>
            <p:cNvPr id="46" name="任意多边形 45"/>
            <p:cNvSpPr/>
            <p:nvPr/>
          </p:nvSpPr>
          <p:spPr>
            <a:xfrm>
              <a:off x="6864437" y="1751529"/>
              <a:ext cx="1970470" cy="1523844"/>
            </a:xfrm>
            <a:custGeom>
              <a:avLst/>
              <a:gdLst>
                <a:gd name="connsiteX0" fmla="*/ 985235 w 1970470"/>
                <a:gd name="connsiteY0" fmla="*/ 0 h 1523844"/>
                <a:gd name="connsiteX1" fmla="*/ 1970470 w 1970470"/>
                <a:gd name="connsiteY1" fmla="*/ 985235 h 1523844"/>
                <a:gd name="connsiteX2" fmla="*/ 1851557 w 1970470"/>
                <a:gd name="connsiteY2" fmla="*/ 1454856 h 1523844"/>
                <a:gd name="connsiteX3" fmla="*/ 1809646 w 1970470"/>
                <a:gd name="connsiteY3" fmla="*/ 1523844 h 1523844"/>
                <a:gd name="connsiteX4" fmla="*/ 1380307 w 1970470"/>
                <a:gd name="connsiteY4" fmla="*/ 1523844 h 1523844"/>
                <a:gd name="connsiteX5" fmla="*/ 1458954 w 1970470"/>
                <a:gd name="connsiteY5" fmla="*/ 1458954 h 1523844"/>
                <a:gd name="connsiteX6" fmla="*/ 1655175 w 1970470"/>
                <a:gd name="connsiteY6" fmla="*/ 985235 h 1523844"/>
                <a:gd name="connsiteX7" fmla="*/ 985235 w 1970470"/>
                <a:gd name="connsiteY7" fmla="*/ 315295 h 1523844"/>
                <a:gd name="connsiteX8" fmla="*/ 315295 w 1970470"/>
                <a:gd name="connsiteY8" fmla="*/ 985235 h 1523844"/>
                <a:gd name="connsiteX9" fmla="*/ 511516 w 1970470"/>
                <a:gd name="connsiteY9" fmla="*/ 1458954 h 1523844"/>
                <a:gd name="connsiteX10" fmla="*/ 590163 w 1970470"/>
                <a:gd name="connsiteY10" fmla="*/ 1523844 h 1523844"/>
                <a:gd name="connsiteX11" fmla="*/ 160824 w 1970470"/>
                <a:gd name="connsiteY11" fmla="*/ 1523844 h 1523844"/>
                <a:gd name="connsiteX12" fmla="*/ 118913 w 1970470"/>
                <a:gd name="connsiteY12" fmla="*/ 1454856 h 1523844"/>
                <a:gd name="connsiteX13" fmla="*/ 0 w 1970470"/>
                <a:gd name="connsiteY13" fmla="*/ 985235 h 1523844"/>
                <a:gd name="connsiteX14" fmla="*/ 985235 w 1970470"/>
                <a:gd name="connsiteY14" fmla="*/ 0 h 1523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70470" h="1523844">
                  <a:moveTo>
                    <a:pt x="985235" y="0"/>
                  </a:moveTo>
                  <a:cubicBezTo>
                    <a:pt x="1529365" y="0"/>
                    <a:pt x="1970470" y="441105"/>
                    <a:pt x="1970470" y="985235"/>
                  </a:cubicBezTo>
                  <a:cubicBezTo>
                    <a:pt x="1970470" y="1155276"/>
                    <a:pt x="1927393" y="1315255"/>
                    <a:pt x="1851557" y="1454856"/>
                  </a:cubicBezTo>
                  <a:lnTo>
                    <a:pt x="1809646" y="1523844"/>
                  </a:lnTo>
                  <a:lnTo>
                    <a:pt x="1380307" y="1523844"/>
                  </a:lnTo>
                  <a:lnTo>
                    <a:pt x="1458954" y="1458954"/>
                  </a:lnTo>
                  <a:cubicBezTo>
                    <a:pt x="1580189" y="1337719"/>
                    <a:pt x="1655175" y="1170234"/>
                    <a:pt x="1655175" y="985235"/>
                  </a:cubicBezTo>
                  <a:cubicBezTo>
                    <a:pt x="1655175" y="615237"/>
                    <a:pt x="1355233" y="315295"/>
                    <a:pt x="985235" y="315295"/>
                  </a:cubicBezTo>
                  <a:cubicBezTo>
                    <a:pt x="615237" y="315295"/>
                    <a:pt x="315295" y="615237"/>
                    <a:pt x="315295" y="985235"/>
                  </a:cubicBezTo>
                  <a:cubicBezTo>
                    <a:pt x="315295" y="1170234"/>
                    <a:pt x="390281" y="1337719"/>
                    <a:pt x="511516" y="1458954"/>
                  </a:cubicBezTo>
                  <a:lnTo>
                    <a:pt x="590163" y="1523844"/>
                  </a:lnTo>
                  <a:lnTo>
                    <a:pt x="160824" y="1523844"/>
                  </a:lnTo>
                  <a:lnTo>
                    <a:pt x="118913" y="1454856"/>
                  </a:lnTo>
                  <a:cubicBezTo>
                    <a:pt x="43077" y="1315255"/>
                    <a:pt x="0" y="1155276"/>
                    <a:pt x="0" y="985235"/>
                  </a:cubicBezTo>
                  <a:cubicBezTo>
                    <a:pt x="0" y="441105"/>
                    <a:pt x="441105" y="0"/>
                    <a:pt x="985235" y="0"/>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sp>
          <p:nvSpPr>
            <p:cNvPr id="47" name="任意多边形 46"/>
            <p:cNvSpPr/>
            <p:nvPr/>
          </p:nvSpPr>
          <p:spPr>
            <a:xfrm>
              <a:off x="7025261" y="3275373"/>
              <a:ext cx="1648822" cy="446626"/>
            </a:xfrm>
            <a:custGeom>
              <a:avLst/>
              <a:gdLst>
                <a:gd name="connsiteX0" fmla="*/ 0 w 1648822"/>
                <a:gd name="connsiteY0" fmla="*/ 0 h 446626"/>
                <a:gd name="connsiteX1" fmla="*/ 429339 w 1648822"/>
                <a:gd name="connsiteY1" fmla="*/ 0 h 446626"/>
                <a:gd name="connsiteX2" fmla="*/ 449841 w 1648822"/>
                <a:gd name="connsiteY2" fmla="*/ 16916 h 446626"/>
                <a:gd name="connsiteX3" fmla="*/ 824411 w 1648822"/>
                <a:gd name="connsiteY3" fmla="*/ 131331 h 446626"/>
                <a:gd name="connsiteX4" fmla="*/ 1198981 w 1648822"/>
                <a:gd name="connsiteY4" fmla="*/ 16916 h 446626"/>
                <a:gd name="connsiteX5" fmla="*/ 1219483 w 1648822"/>
                <a:gd name="connsiteY5" fmla="*/ 0 h 446626"/>
                <a:gd name="connsiteX6" fmla="*/ 1648822 w 1648822"/>
                <a:gd name="connsiteY6" fmla="*/ 0 h 446626"/>
                <a:gd name="connsiteX7" fmla="*/ 1641383 w 1648822"/>
                <a:gd name="connsiteY7" fmla="*/ 12245 h 446626"/>
                <a:gd name="connsiteX8" fmla="*/ 824411 w 1648822"/>
                <a:gd name="connsiteY8" fmla="*/ 446626 h 446626"/>
                <a:gd name="connsiteX9" fmla="*/ 7439 w 1648822"/>
                <a:gd name="connsiteY9" fmla="*/ 12245 h 446626"/>
                <a:gd name="connsiteX10" fmla="*/ 0 w 1648822"/>
                <a:gd name="connsiteY10" fmla="*/ 0 h 446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48822" h="446626">
                  <a:moveTo>
                    <a:pt x="0" y="0"/>
                  </a:moveTo>
                  <a:lnTo>
                    <a:pt x="429339" y="0"/>
                  </a:lnTo>
                  <a:lnTo>
                    <a:pt x="449841" y="16916"/>
                  </a:lnTo>
                  <a:cubicBezTo>
                    <a:pt x="556764" y="89152"/>
                    <a:pt x="685662" y="131331"/>
                    <a:pt x="824411" y="131331"/>
                  </a:cubicBezTo>
                  <a:cubicBezTo>
                    <a:pt x="963160" y="131331"/>
                    <a:pt x="1092058" y="89152"/>
                    <a:pt x="1198981" y="16916"/>
                  </a:cubicBezTo>
                  <a:lnTo>
                    <a:pt x="1219483" y="0"/>
                  </a:lnTo>
                  <a:lnTo>
                    <a:pt x="1648822" y="0"/>
                  </a:lnTo>
                  <a:lnTo>
                    <a:pt x="1641383" y="12245"/>
                  </a:lnTo>
                  <a:cubicBezTo>
                    <a:pt x="1464329" y="274319"/>
                    <a:pt x="1164492" y="446626"/>
                    <a:pt x="824411" y="446626"/>
                  </a:cubicBezTo>
                  <a:cubicBezTo>
                    <a:pt x="484330" y="446626"/>
                    <a:pt x="184493" y="274319"/>
                    <a:pt x="7439" y="12245"/>
                  </a:cubicBezTo>
                  <a:lnTo>
                    <a:pt x="0" y="0"/>
                  </a:lnTo>
                  <a:close/>
                </a:path>
              </a:pathLst>
            </a:custGeom>
            <a:solidFill>
              <a:srgbClr val="FF575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fontAlgn="auto">
                <a:spcBef>
                  <a:spcPts val="0"/>
                </a:spcBef>
                <a:spcAft>
                  <a:spcPts val="0"/>
                </a:spcAft>
                <a:defRPr/>
              </a:pPr>
              <a:endParaRPr lang="zh-CN" altLang="en-US" sz="2535">
                <a:latin typeface="微软雅黑" panose="020B0503020204020204" charset="-122"/>
                <a:ea typeface="微软雅黑" panose="020B0503020204020204" charset="-122"/>
              </a:endParaRPr>
            </a:p>
          </p:txBody>
        </p:sp>
      </p:grpSp>
      <p:sp>
        <p:nvSpPr>
          <p:cNvPr id="61" name="TextBox 59"/>
          <p:cNvSpPr txBox="1">
            <a:spLocks noChangeArrowheads="1"/>
          </p:cNvSpPr>
          <p:nvPr/>
        </p:nvSpPr>
        <p:spPr bwMode="auto">
          <a:xfrm flipH="1">
            <a:off x="2927773" y="1124373"/>
            <a:ext cx="6832600" cy="705485"/>
          </a:xfrm>
          <a:prstGeom prst="rect">
            <a:avLst/>
          </a:prstGeom>
          <a:noFill/>
          <a:ln>
            <a:noFill/>
          </a:ln>
        </p:spPr>
        <p:txBody>
          <a:bodyPr wrap="square" lIns="91430" tIns="45716" rIns="91430" bIns="45716">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l" defTabSz="685800" fontAlgn="auto">
              <a:spcBef>
                <a:spcPts val="0"/>
              </a:spcBef>
              <a:spcAft>
                <a:spcPts val="0"/>
              </a:spcAft>
              <a:defRPr/>
            </a:pPr>
            <a:r>
              <a:rPr lang="en-US" altLang="zh-CN" sz="2000" b="1" dirty="0">
                <a:solidFill>
                  <a:schemeClr val="tx1">
                    <a:lumMod val="50000"/>
                    <a:lumOff val="50000"/>
                  </a:schemeClr>
                </a:solidFill>
                <a:latin typeface="微软雅黑" panose="020B0503020204020204" charset="-122"/>
                <a:ea typeface="微软雅黑" panose="020B0503020204020204" charset="-122"/>
              </a:rPr>
              <a:t>       </a:t>
            </a:r>
            <a:r>
              <a:rPr lang="zh-CN" altLang="en-US" sz="2000" b="1" dirty="0">
                <a:solidFill>
                  <a:schemeClr val="tx1">
                    <a:lumMod val="50000"/>
                    <a:lumOff val="50000"/>
                  </a:schemeClr>
                </a:solidFill>
                <a:latin typeface="微软雅黑" panose="020B0503020204020204" charset="-122"/>
                <a:ea typeface="微软雅黑" panose="020B0503020204020204" charset="-122"/>
              </a:rPr>
              <a:t>按照课程内容具体实施：研学参观，观察体验，解决问题，用心感悟，触发新问，现场访问，深入理解。</a:t>
            </a:r>
            <a:endParaRPr lang="zh-CN" altLang="en-US" sz="2000" b="1" dirty="0">
              <a:solidFill>
                <a:schemeClr val="tx1">
                  <a:lumMod val="50000"/>
                  <a:lumOff val="50000"/>
                </a:schemeClr>
              </a:solidFill>
              <a:latin typeface="微软雅黑" panose="020B0503020204020204" charset="-122"/>
              <a:ea typeface="微软雅黑" panose="020B0503020204020204" charset="-122"/>
            </a:endParaRPr>
          </a:p>
        </p:txBody>
      </p:sp>
      <p:pic>
        <p:nvPicPr>
          <p:cNvPr id="2" name="图片 1"/>
          <p:cNvPicPr>
            <a:picLocks noChangeAspect="1"/>
          </p:cNvPicPr>
          <p:nvPr/>
        </p:nvPicPr>
        <p:blipFill>
          <a:blip r:embed="rId1"/>
          <a:stretch>
            <a:fillRect/>
          </a:stretch>
        </p:blipFill>
        <p:spPr>
          <a:xfrm>
            <a:off x="10373360" y="5927"/>
            <a:ext cx="1818640" cy="1118447"/>
          </a:xfrm>
          <a:prstGeom prst="ellipse">
            <a:avLst/>
          </a:prstGeom>
          <a:ln w="22225" cmpd="sng">
            <a:solidFill>
              <a:srgbClr val="FF0000"/>
            </a:solidFill>
            <a:prstDash val="solid"/>
          </a:ln>
        </p:spPr>
      </p:pic>
      <p:graphicFrame>
        <p:nvGraphicFramePr>
          <p:cNvPr id="3" name="表格 2"/>
          <p:cNvGraphicFramePr/>
          <p:nvPr>
            <p:custDataLst>
              <p:tags r:id="rId2"/>
            </p:custDataLst>
          </p:nvPr>
        </p:nvGraphicFramePr>
        <p:xfrm>
          <a:off x="3983567" y="1988820"/>
          <a:ext cx="4709160" cy="4690110"/>
        </p:xfrm>
        <a:graphic>
          <a:graphicData uri="http://schemas.openxmlformats.org/drawingml/2006/table">
            <a:tbl>
              <a:tblPr firstRow="1" bandRow="1">
                <a:tableStyleId>{5940675A-B579-460E-94D1-54222C63F5DA}</a:tableStyleId>
              </a:tblPr>
              <a:tblGrid>
                <a:gridCol w="974725"/>
                <a:gridCol w="1136015"/>
                <a:gridCol w="1137285"/>
                <a:gridCol w="1461135"/>
              </a:tblGrid>
              <a:tr h="273685">
                <a:tc>
                  <a:txBody>
                    <a:bodyPr/>
                    <a:p>
                      <a:pPr indent="0" algn="ctr">
                        <a:buNone/>
                      </a:pPr>
                      <a:r>
                        <a:rPr lang="en-US" sz="935" b="1">
                          <a:solidFill>
                            <a:srgbClr val="000000"/>
                          </a:solidFill>
                          <a:latin typeface="宋体" panose="02010600030101010101" pitchFamily="2" charset="-122"/>
                          <a:ea typeface="宋体" panose="02010600030101010101" pitchFamily="2" charset="-122"/>
                          <a:cs typeface="宋体" panose="02010600030101010101" pitchFamily="2" charset="-122"/>
                        </a:rPr>
                        <a:t>课程</a:t>
                      </a:r>
                      <a:endParaRPr lang="en-US" altLang="en-US" sz="935"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1">
                          <a:solidFill>
                            <a:srgbClr val="000000"/>
                          </a:solidFill>
                          <a:latin typeface="宋体" panose="02010600030101010101" pitchFamily="2" charset="-122"/>
                          <a:ea typeface="宋体" panose="02010600030101010101" pitchFamily="2" charset="-122"/>
                          <a:cs typeface="宋体" panose="02010600030101010101" pitchFamily="2" charset="-122"/>
                        </a:rPr>
                        <a:t>时间节点</a:t>
                      </a:r>
                      <a:endParaRPr lang="en-US" altLang="en-US" sz="935"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1">
                          <a:solidFill>
                            <a:srgbClr val="000000"/>
                          </a:solidFill>
                          <a:latin typeface="宋体" panose="02010600030101010101" pitchFamily="2" charset="-122"/>
                          <a:ea typeface="宋体" panose="02010600030101010101" pitchFamily="2" charset="-122"/>
                          <a:cs typeface="宋体" panose="02010600030101010101" pitchFamily="2" charset="-122"/>
                        </a:rPr>
                        <a:t>地点</a:t>
                      </a:r>
                      <a:endParaRPr lang="en-US" altLang="en-US" sz="935"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1">
                          <a:solidFill>
                            <a:srgbClr val="000000"/>
                          </a:solidFill>
                          <a:latin typeface="宋体" panose="02010600030101010101" pitchFamily="2" charset="-122"/>
                          <a:ea typeface="宋体" panose="02010600030101010101" pitchFamily="2" charset="-122"/>
                          <a:cs typeface="宋体" panose="02010600030101010101" pitchFamily="2" charset="-122"/>
                        </a:rPr>
                        <a:t>活动内容</a:t>
                      </a:r>
                      <a:endParaRPr lang="en-US" altLang="en-US" sz="935" b="1">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73050">
                <a:tc gridSpan="4">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7：30-7：50乘船进岛</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483870">
                <a:tc rowSpan="2">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课程一：中国甲午战争博物院陈列馆</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7：50-8：00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陈列馆外</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合影、听讲解（陈列馆外观的设计理念）</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2580">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8：00-9：20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陈列馆内</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参观、听讲解、体验</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1290">
                <a:tc gridSpan="4">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9：20-9：25步行至定远舰</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273685">
                <a:tc rowSpan="2">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课程二：海军公所</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9：25-9：35</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定远舰外</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合影、听讲解</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1945">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9：35-10：35</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定远舰内</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参观、听讲解、体验</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1290">
                <a:tc gridSpan="4">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10：35-10：45乘车至海军公所</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322580">
                <a:tc rowSpan="2">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课程三：定远舰</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10：45-10：55</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海军公所门口</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听讲解、合影</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2580">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10：55-12:00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海军公所</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参观、听讲解、体验</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1290">
                <a:tc gridSpan="4">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12：00-13：00午饭、午休</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322580">
                <a:tc rowSpan="2">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课程四：东泓炮台</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13：00—13：50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东泓炮台主炮</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合影、诵读爱国诗词、听讲解</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2580">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13：50-14：40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东泓炮台展馆</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参观、听讲解、体验</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0655">
                <a:tc gridSpan="4">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14：40-14：50乘车至历史的选择展馆</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r h="322580">
                <a:tc rowSpan="2">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课程五：历史选择展馆</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14：50-15：00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展馆前</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合影、听讲解</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22580">
                <a:tc v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B w="12700" cap="flat" cmpd="sng">
                      <a:solidFill>
                        <a:srgbClr val="000000"/>
                      </a:solidFill>
                      <a:prstDash val="solid"/>
                      <a:headEnd type="none" w="med" len="med"/>
                      <a:tailEnd type="none" w="med" len="med"/>
                    </a:lnB>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15：00-16：00</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展馆内</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参观、听讲解</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ctr"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1290">
                <a:tc gridSpan="4">
                  <a:txBody>
                    <a:bodyPr/>
                    <a:p>
                      <a:pPr indent="0" algn="ctr">
                        <a:buNone/>
                      </a:pPr>
                      <a:r>
                        <a:rPr lang="en-US" sz="935" b="0">
                          <a:solidFill>
                            <a:srgbClr val="000000"/>
                          </a:solidFill>
                          <a:latin typeface="宋体" panose="02010600030101010101" pitchFamily="2" charset="-122"/>
                          <a:ea typeface="宋体" panose="02010600030101010101" pitchFamily="2" charset="-122"/>
                          <a:cs typeface="宋体" panose="02010600030101010101" pitchFamily="2" charset="-122"/>
                        </a:rPr>
                        <a:t>16：00结束研学，乘船出岛</a:t>
                      </a:r>
                      <a:endParaRPr lang="en-US" altLang="en-US" sz="935"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T="0" marB="0" vert="horz" anchor="t" anchorCtr="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Tm="0">
        <p14:flip dir="r"/>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wipe(left)">
                                      <p:cBhvr>
                                        <p:cTn id="7" dur="500"/>
                                        <p:tgtEl>
                                          <p:spTgt spid="49"/>
                                        </p:tgtEl>
                                      </p:cBhvr>
                                    </p:animEffect>
                                  </p:childTnLst>
                                </p:cTn>
                              </p:par>
                              <p:par>
                                <p:cTn id="8" presetID="22" presetClass="entr" presetSubtype="4" fill="hold" nodeType="withEffect">
                                  <p:stCondLst>
                                    <p:cond delay="450"/>
                                  </p:stCondLst>
                                  <p:childTnLst>
                                    <p:set>
                                      <p:cBhvr>
                                        <p:cTn id="9" dur="1" fill="hold">
                                          <p:stCondLst>
                                            <p:cond delay="0"/>
                                          </p:stCondLst>
                                        </p:cTn>
                                        <p:tgtEl>
                                          <p:spTgt spid="45"/>
                                        </p:tgtEl>
                                        <p:attrNameLst>
                                          <p:attrName>style.visibility</p:attrName>
                                        </p:attrNameLst>
                                      </p:cBhvr>
                                      <p:to>
                                        <p:strVal val="visible"/>
                                      </p:to>
                                    </p:set>
                                    <p:animEffect transition="in" filter="wipe(down)">
                                      <p:cBhvr>
                                        <p:cTn id="10" dur="500"/>
                                        <p:tgtEl>
                                          <p:spTgt spid="45"/>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44"/>
                                        </p:tgtEl>
                                        <p:attrNameLst>
                                          <p:attrName>style.visibility</p:attrName>
                                        </p:attrNameLst>
                                      </p:cBhvr>
                                      <p:to>
                                        <p:strVal val="visible"/>
                                      </p:to>
                                    </p:set>
                                    <p:animEffect transition="in" filter="fade">
                                      <p:cBhvr>
                                        <p:cTn id="14" dur="500"/>
                                        <p:tgtEl>
                                          <p:spTgt spid="44"/>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wipe(left)">
                                      <p:cBhvr>
                                        <p:cTn id="17"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44" grpId="0"/>
      <p:bldP spid="6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rot="0">
            <a:off x="2255520" y="2124287"/>
            <a:ext cx="2878667" cy="314113"/>
            <a:chOff x="2940050" y="2132898"/>
            <a:chExt cx="2994025" cy="314202"/>
          </a:xfrm>
        </p:grpSpPr>
        <p:sp>
          <p:nvSpPr>
            <p:cNvPr id="28" name="圆角矩形 27"/>
            <p:cNvSpPr/>
            <p:nvPr/>
          </p:nvSpPr>
          <p:spPr>
            <a:xfrm>
              <a:off x="2940050" y="2132898"/>
              <a:ext cx="2994025" cy="314202"/>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endParaRPr>
            </a:p>
          </p:txBody>
        </p:sp>
        <p:sp>
          <p:nvSpPr>
            <p:cNvPr id="29" name="圆角矩形 28"/>
            <p:cNvSpPr/>
            <p:nvPr/>
          </p:nvSpPr>
          <p:spPr>
            <a:xfrm>
              <a:off x="2940050" y="2132898"/>
              <a:ext cx="2108200" cy="314202"/>
            </a:xfrm>
            <a:prstGeom prst="roundRect">
              <a:avLst>
                <a:gd name="adj"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solidFill>
                  <a:schemeClr val="tx1">
                    <a:lumMod val="75000"/>
                    <a:lumOff val="25000"/>
                  </a:schemeClr>
                </a:solidFill>
                <a:latin typeface="Arial" panose="020B0604020202020204" pitchFamily="34" charset="0"/>
                <a:ea typeface="微软雅黑" panose="020B0503020204020204" charset="-122"/>
                <a:cs typeface="Arial" panose="020B0604020202020204" pitchFamily="34" charset="0"/>
              </a:endParaRPr>
            </a:p>
          </p:txBody>
        </p:sp>
      </p:grpSp>
      <p:grpSp>
        <p:nvGrpSpPr>
          <p:cNvPr id="39" name="组合 38"/>
          <p:cNvGrpSpPr/>
          <p:nvPr/>
        </p:nvGrpSpPr>
        <p:grpSpPr>
          <a:xfrm>
            <a:off x="2351143" y="5196363"/>
            <a:ext cx="2892201" cy="362585"/>
            <a:chOff x="3244272" y="4324968"/>
            <a:chExt cx="3008542" cy="362583"/>
          </a:xfrm>
        </p:grpSpPr>
        <p:sp>
          <p:nvSpPr>
            <p:cNvPr id="40" name="圆角矩形 39"/>
            <p:cNvSpPr/>
            <p:nvPr/>
          </p:nvSpPr>
          <p:spPr>
            <a:xfrm>
              <a:off x="3258789" y="4362615"/>
              <a:ext cx="2994025" cy="314202"/>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41" name="圆角矩形 40"/>
            <p:cNvSpPr/>
            <p:nvPr/>
          </p:nvSpPr>
          <p:spPr>
            <a:xfrm>
              <a:off x="3244272" y="4362651"/>
              <a:ext cx="2108200" cy="314202"/>
            </a:xfrm>
            <a:prstGeom prst="roundRect">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42" name="文本框 283"/>
            <p:cNvSpPr txBox="1"/>
            <p:nvPr/>
          </p:nvSpPr>
          <p:spPr>
            <a:xfrm>
              <a:off x="5326614" y="4324968"/>
              <a:ext cx="673754" cy="362583"/>
            </a:xfrm>
            <a:prstGeom prst="rect">
              <a:avLst/>
            </a:prstGeom>
            <a:noFill/>
          </p:spPr>
          <p:txBody>
            <a:bodyPr wrap="square" rtlCol="0">
              <a:spAutoFit/>
            </a:bodyPr>
            <a:lstStyle/>
            <a:p>
              <a:pPr algn="ctr">
                <a:lnSpc>
                  <a:spcPct val="120000"/>
                </a:lnSpc>
              </a:pPr>
              <a:r>
                <a:rPr lang="en-US" altLang="zh-CN" sz="1465" dirty="0">
                  <a:solidFill>
                    <a:srgbClr val="333333"/>
                  </a:solidFill>
                  <a:latin typeface="Arial" panose="020B0604020202020204" pitchFamily="34" charset="0"/>
                  <a:ea typeface="微软雅黑" panose="020B0503020204020204" charset="-122"/>
                  <a:cs typeface="Arial" panose="020B0604020202020204" pitchFamily="34" charset="0"/>
                </a:rPr>
                <a:t>60%</a:t>
              </a:r>
              <a:endParaRPr lang="zh-CN" altLang="en-US" sz="1465" baseline="-3000" dirty="0">
                <a:solidFill>
                  <a:srgbClr val="333333"/>
                </a:solidFill>
                <a:latin typeface="Arial" panose="020B0604020202020204" pitchFamily="34" charset="0"/>
                <a:ea typeface="微软雅黑" panose="020B0503020204020204" charset="-122"/>
                <a:cs typeface="Arial" panose="020B0604020202020204" pitchFamily="34" charset="0"/>
              </a:endParaRPr>
            </a:p>
          </p:txBody>
        </p:sp>
      </p:grpSp>
      <p:grpSp>
        <p:nvGrpSpPr>
          <p:cNvPr id="43" name="组合 42"/>
          <p:cNvGrpSpPr/>
          <p:nvPr/>
        </p:nvGrpSpPr>
        <p:grpSpPr>
          <a:xfrm>
            <a:off x="261005" y="1413136"/>
            <a:ext cx="2158736" cy="2196000"/>
            <a:chOff x="471707" y="1675770"/>
            <a:chExt cx="2158455" cy="2196000"/>
          </a:xfrm>
          <a:solidFill>
            <a:schemeClr val="accent1"/>
          </a:solidFill>
        </p:grpSpPr>
        <p:grpSp>
          <p:nvGrpSpPr>
            <p:cNvPr id="44" name="组合 43"/>
            <p:cNvGrpSpPr>
              <a:grpSpLocks noChangeAspect="1"/>
            </p:cNvGrpSpPr>
            <p:nvPr/>
          </p:nvGrpSpPr>
          <p:grpSpPr>
            <a:xfrm>
              <a:off x="471707" y="1675770"/>
              <a:ext cx="2158455" cy="2196000"/>
              <a:chOff x="5397500" y="5734050"/>
              <a:chExt cx="365125" cy="371476"/>
            </a:xfrm>
            <a:grpFill/>
          </p:grpSpPr>
          <p:sp>
            <p:nvSpPr>
              <p:cNvPr id="48" name="Freeform 288"/>
              <p:cNvSpPr/>
              <p:nvPr/>
            </p:nvSpPr>
            <p:spPr bwMode="auto">
              <a:xfrm>
                <a:off x="5532438" y="5907088"/>
                <a:ext cx="71438" cy="68263"/>
              </a:xfrm>
              <a:custGeom>
                <a:avLst/>
                <a:gdLst>
                  <a:gd name="T0" fmla="*/ 45 w 45"/>
                  <a:gd name="T1" fmla="*/ 17 h 43"/>
                  <a:gd name="T2" fmla="*/ 17 w 45"/>
                  <a:gd name="T3" fmla="*/ 43 h 43"/>
                  <a:gd name="T4" fmla="*/ 0 w 45"/>
                  <a:gd name="T5" fmla="*/ 26 h 43"/>
                  <a:gd name="T6" fmla="*/ 29 w 45"/>
                  <a:gd name="T7" fmla="*/ 0 h 43"/>
                  <a:gd name="T8" fmla="*/ 45 w 45"/>
                  <a:gd name="T9" fmla="*/ 17 h 43"/>
                </a:gdLst>
                <a:ahLst/>
                <a:cxnLst>
                  <a:cxn ang="0">
                    <a:pos x="T0" y="T1"/>
                  </a:cxn>
                  <a:cxn ang="0">
                    <a:pos x="T2" y="T3"/>
                  </a:cxn>
                  <a:cxn ang="0">
                    <a:pos x="T4" y="T5"/>
                  </a:cxn>
                  <a:cxn ang="0">
                    <a:pos x="T6" y="T7"/>
                  </a:cxn>
                  <a:cxn ang="0">
                    <a:pos x="T8" y="T9"/>
                  </a:cxn>
                </a:cxnLst>
                <a:rect l="0" t="0" r="r" b="b"/>
                <a:pathLst>
                  <a:path w="45" h="43">
                    <a:moveTo>
                      <a:pt x="45" y="17"/>
                    </a:moveTo>
                    <a:lnTo>
                      <a:pt x="17" y="43"/>
                    </a:lnTo>
                    <a:lnTo>
                      <a:pt x="0" y="26"/>
                    </a:lnTo>
                    <a:lnTo>
                      <a:pt x="29" y="0"/>
                    </a:lnTo>
                    <a:lnTo>
                      <a:pt x="45" y="17"/>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71" name="Freeform 289"/>
              <p:cNvSpPr>
                <a:spLocks noEditPoints="1"/>
              </p:cNvSpPr>
              <p:nvPr/>
            </p:nvSpPr>
            <p:spPr bwMode="auto">
              <a:xfrm>
                <a:off x="5537200" y="5734050"/>
                <a:ext cx="225425" cy="225425"/>
              </a:xfrm>
              <a:custGeom>
                <a:avLst/>
                <a:gdLst>
                  <a:gd name="T0" fmla="*/ 30 w 60"/>
                  <a:gd name="T1" fmla="*/ 0 h 60"/>
                  <a:gd name="T2" fmla="*/ 0 w 60"/>
                  <a:gd name="T3" fmla="*/ 30 h 60"/>
                  <a:gd name="T4" fmla="*/ 30 w 60"/>
                  <a:gd name="T5" fmla="*/ 60 h 60"/>
                  <a:gd name="T6" fmla="*/ 60 w 60"/>
                  <a:gd name="T7" fmla="*/ 30 h 60"/>
                  <a:gd name="T8" fmla="*/ 30 w 60"/>
                  <a:gd name="T9" fmla="*/ 0 h 60"/>
                  <a:gd name="T10" fmla="*/ 30 w 60"/>
                  <a:gd name="T11" fmla="*/ 51 h 60"/>
                  <a:gd name="T12" fmla="*/ 8 w 60"/>
                  <a:gd name="T13" fmla="*/ 30 h 60"/>
                  <a:gd name="T14" fmla="*/ 30 w 60"/>
                  <a:gd name="T15" fmla="*/ 8 h 60"/>
                  <a:gd name="T16" fmla="*/ 52 w 60"/>
                  <a:gd name="T17" fmla="*/ 30 h 60"/>
                  <a:gd name="T18" fmla="*/ 30 w 60"/>
                  <a:gd name="T19" fmla="*/ 5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0">
                    <a:moveTo>
                      <a:pt x="30" y="0"/>
                    </a:moveTo>
                    <a:cubicBezTo>
                      <a:pt x="13" y="0"/>
                      <a:pt x="0" y="13"/>
                      <a:pt x="0" y="30"/>
                    </a:cubicBezTo>
                    <a:cubicBezTo>
                      <a:pt x="0" y="47"/>
                      <a:pt x="13" y="60"/>
                      <a:pt x="30" y="60"/>
                    </a:cubicBezTo>
                    <a:cubicBezTo>
                      <a:pt x="47" y="60"/>
                      <a:pt x="60" y="47"/>
                      <a:pt x="60" y="30"/>
                    </a:cubicBezTo>
                    <a:cubicBezTo>
                      <a:pt x="60" y="13"/>
                      <a:pt x="47" y="0"/>
                      <a:pt x="30" y="0"/>
                    </a:cubicBezTo>
                    <a:close/>
                    <a:moveTo>
                      <a:pt x="30" y="51"/>
                    </a:moveTo>
                    <a:cubicBezTo>
                      <a:pt x="18" y="51"/>
                      <a:pt x="8" y="42"/>
                      <a:pt x="8" y="30"/>
                    </a:cubicBezTo>
                    <a:cubicBezTo>
                      <a:pt x="8" y="18"/>
                      <a:pt x="18" y="8"/>
                      <a:pt x="30" y="8"/>
                    </a:cubicBezTo>
                    <a:cubicBezTo>
                      <a:pt x="42" y="8"/>
                      <a:pt x="52" y="18"/>
                      <a:pt x="52" y="30"/>
                    </a:cubicBezTo>
                    <a:cubicBezTo>
                      <a:pt x="52" y="42"/>
                      <a:pt x="42" y="51"/>
                      <a:pt x="30" y="51"/>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72" name="Freeform 291"/>
              <p:cNvSpPr/>
              <p:nvPr/>
            </p:nvSpPr>
            <p:spPr bwMode="auto">
              <a:xfrm>
                <a:off x="5397500" y="5951538"/>
                <a:ext cx="158750" cy="153988"/>
              </a:xfrm>
              <a:custGeom>
                <a:avLst/>
                <a:gdLst>
                  <a:gd name="T0" fmla="*/ 30 w 42"/>
                  <a:gd name="T1" fmla="*/ 0 h 41"/>
                  <a:gd name="T2" fmla="*/ 3 w 42"/>
                  <a:gd name="T3" fmla="*/ 26 h 41"/>
                  <a:gd name="T4" fmla="*/ 3 w 42"/>
                  <a:gd name="T5" fmla="*/ 38 h 41"/>
                  <a:gd name="T6" fmla="*/ 15 w 42"/>
                  <a:gd name="T7" fmla="*/ 38 h 41"/>
                  <a:gd name="T8" fmla="*/ 42 w 42"/>
                  <a:gd name="T9" fmla="*/ 12 h 41"/>
                  <a:gd name="T10" fmla="*/ 30 w 42"/>
                  <a:gd name="T11" fmla="*/ 0 h 41"/>
                </a:gdLst>
                <a:ahLst/>
                <a:cxnLst>
                  <a:cxn ang="0">
                    <a:pos x="T0" y="T1"/>
                  </a:cxn>
                  <a:cxn ang="0">
                    <a:pos x="T2" y="T3"/>
                  </a:cxn>
                  <a:cxn ang="0">
                    <a:pos x="T4" y="T5"/>
                  </a:cxn>
                  <a:cxn ang="0">
                    <a:pos x="T6" y="T7"/>
                  </a:cxn>
                  <a:cxn ang="0">
                    <a:pos x="T8" y="T9"/>
                  </a:cxn>
                  <a:cxn ang="0">
                    <a:pos x="T10" y="T11"/>
                  </a:cxn>
                </a:cxnLst>
                <a:rect l="0" t="0" r="r" b="b"/>
                <a:pathLst>
                  <a:path w="42" h="41">
                    <a:moveTo>
                      <a:pt x="30" y="0"/>
                    </a:moveTo>
                    <a:cubicBezTo>
                      <a:pt x="3" y="26"/>
                      <a:pt x="3" y="26"/>
                      <a:pt x="3" y="26"/>
                    </a:cubicBezTo>
                    <a:cubicBezTo>
                      <a:pt x="0" y="29"/>
                      <a:pt x="0" y="34"/>
                      <a:pt x="3" y="38"/>
                    </a:cubicBezTo>
                    <a:cubicBezTo>
                      <a:pt x="6" y="41"/>
                      <a:pt x="12" y="41"/>
                      <a:pt x="15" y="38"/>
                    </a:cubicBezTo>
                    <a:cubicBezTo>
                      <a:pt x="42" y="12"/>
                      <a:pt x="42" y="12"/>
                      <a:pt x="42" y="12"/>
                    </a:cubicBezTo>
                    <a:lnTo>
                      <a:pt x="30" y="0"/>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latin typeface="Arial" panose="020B0604020202020204" pitchFamily="34" charset="0"/>
                  <a:ea typeface="微软雅黑" panose="020B0503020204020204" charset="-122"/>
                  <a:cs typeface="Arial" panose="020B0604020202020204" pitchFamily="34" charset="0"/>
                </a:endParaRPr>
              </a:p>
            </p:txBody>
          </p:sp>
        </p:grpSp>
        <p:grpSp>
          <p:nvGrpSpPr>
            <p:cNvPr id="45" name="组合 44"/>
            <p:cNvGrpSpPr>
              <a:grpSpLocks noChangeAspect="1"/>
            </p:cNvGrpSpPr>
            <p:nvPr/>
          </p:nvGrpSpPr>
          <p:grpSpPr>
            <a:xfrm>
              <a:off x="1735995" y="2108076"/>
              <a:ext cx="462003" cy="468000"/>
              <a:chOff x="2665061" y="4979202"/>
              <a:chExt cx="284308" cy="288000"/>
            </a:xfrm>
            <a:grpFill/>
          </p:grpSpPr>
          <p:sp>
            <p:nvSpPr>
              <p:cNvPr id="46" name="Freeform 932"/>
              <p:cNvSpPr>
                <a:spLocks noEditPoints="1"/>
              </p:cNvSpPr>
              <p:nvPr/>
            </p:nvSpPr>
            <p:spPr bwMode="auto">
              <a:xfrm>
                <a:off x="2665061" y="4979202"/>
                <a:ext cx="284308" cy="288000"/>
              </a:xfrm>
              <a:custGeom>
                <a:avLst/>
                <a:gdLst>
                  <a:gd name="T0" fmla="*/ 70 w 98"/>
                  <a:gd name="T1" fmla="*/ 42 h 99"/>
                  <a:gd name="T2" fmla="*/ 66 w 98"/>
                  <a:gd name="T3" fmla="*/ 42 h 99"/>
                  <a:gd name="T4" fmla="*/ 41 w 98"/>
                  <a:gd name="T5" fmla="*/ 67 h 99"/>
                  <a:gd name="T6" fmla="*/ 41 w 98"/>
                  <a:gd name="T7" fmla="*/ 70 h 99"/>
                  <a:gd name="T8" fmla="*/ 70 w 98"/>
                  <a:gd name="T9" fmla="*/ 99 h 99"/>
                  <a:gd name="T10" fmla="*/ 98 w 98"/>
                  <a:gd name="T11" fmla="*/ 70 h 99"/>
                  <a:gd name="T12" fmla="*/ 70 w 98"/>
                  <a:gd name="T13" fmla="*/ 42 h 99"/>
                  <a:gd name="T14" fmla="*/ 70 w 98"/>
                  <a:gd name="T15" fmla="*/ 90 h 99"/>
                  <a:gd name="T16" fmla="*/ 50 w 98"/>
                  <a:gd name="T17" fmla="*/ 70 h 99"/>
                  <a:gd name="T18" fmla="*/ 70 w 98"/>
                  <a:gd name="T19" fmla="*/ 51 h 99"/>
                  <a:gd name="T20" fmla="*/ 89 w 98"/>
                  <a:gd name="T21" fmla="*/ 70 h 99"/>
                  <a:gd name="T22" fmla="*/ 70 w 98"/>
                  <a:gd name="T23" fmla="*/ 90 h 99"/>
                  <a:gd name="T24" fmla="*/ 57 w 98"/>
                  <a:gd name="T25" fmla="*/ 29 h 99"/>
                  <a:gd name="T26" fmla="*/ 28 w 98"/>
                  <a:gd name="T27" fmla="*/ 0 h 99"/>
                  <a:gd name="T28" fmla="*/ 0 w 98"/>
                  <a:gd name="T29" fmla="*/ 29 h 99"/>
                  <a:gd name="T30" fmla="*/ 28 w 98"/>
                  <a:gd name="T31" fmla="*/ 57 h 99"/>
                  <a:gd name="T32" fmla="*/ 32 w 98"/>
                  <a:gd name="T33" fmla="*/ 57 h 99"/>
                  <a:gd name="T34" fmla="*/ 56 w 98"/>
                  <a:gd name="T35" fmla="*/ 32 h 99"/>
                  <a:gd name="T36" fmla="*/ 57 w 98"/>
                  <a:gd name="T37" fmla="*/ 29 h 99"/>
                  <a:gd name="T38" fmla="*/ 28 w 98"/>
                  <a:gd name="T39" fmla="*/ 48 h 99"/>
                  <a:gd name="T40" fmla="*/ 8 w 98"/>
                  <a:gd name="T41" fmla="*/ 29 h 99"/>
                  <a:gd name="T42" fmla="*/ 28 w 98"/>
                  <a:gd name="T43" fmla="*/ 9 h 99"/>
                  <a:gd name="T44" fmla="*/ 48 w 98"/>
                  <a:gd name="T45" fmla="*/ 29 h 99"/>
                  <a:gd name="T46" fmla="*/ 28 w 98"/>
                  <a:gd name="T47" fmla="*/ 48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8" h="99">
                    <a:moveTo>
                      <a:pt x="70" y="42"/>
                    </a:moveTo>
                    <a:cubicBezTo>
                      <a:pt x="68" y="42"/>
                      <a:pt x="67" y="42"/>
                      <a:pt x="66" y="42"/>
                    </a:cubicBezTo>
                    <a:cubicBezTo>
                      <a:pt x="41" y="67"/>
                      <a:pt x="41" y="67"/>
                      <a:pt x="41" y="67"/>
                    </a:cubicBezTo>
                    <a:cubicBezTo>
                      <a:pt x="41" y="68"/>
                      <a:pt x="41" y="69"/>
                      <a:pt x="41" y="70"/>
                    </a:cubicBezTo>
                    <a:cubicBezTo>
                      <a:pt x="41" y="86"/>
                      <a:pt x="54" y="99"/>
                      <a:pt x="70" y="99"/>
                    </a:cubicBezTo>
                    <a:cubicBezTo>
                      <a:pt x="85" y="99"/>
                      <a:pt x="98" y="86"/>
                      <a:pt x="98" y="70"/>
                    </a:cubicBezTo>
                    <a:cubicBezTo>
                      <a:pt x="98" y="55"/>
                      <a:pt x="85" y="42"/>
                      <a:pt x="70" y="42"/>
                    </a:cubicBezTo>
                    <a:close/>
                    <a:moveTo>
                      <a:pt x="70" y="90"/>
                    </a:moveTo>
                    <a:cubicBezTo>
                      <a:pt x="59" y="90"/>
                      <a:pt x="50" y="81"/>
                      <a:pt x="50" y="70"/>
                    </a:cubicBezTo>
                    <a:cubicBezTo>
                      <a:pt x="50" y="59"/>
                      <a:pt x="59" y="51"/>
                      <a:pt x="70" y="51"/>
                    </a:cubicBezTo>
                    <a:cubicBezTo>
                      <a:pt x="81" y="51"/>
                      <a:pt x="89" y="59"/>
                      <a:pt x="89" y="70"/>
                    </a:cubicBezTo>
                    <a:cubicBezTo>
                      <a:pt x="89" y="81"/>
                      <a:pt x="81" y="90"/>
                      <a:pt x="70" y="90"/>
                    </a:cubicBezTo>
                    <a:close/>
                    <a:moveTo>
                      <a:pt x="57" y="29"/>
                    </a:moveTo>
                    <a:cubicBezTo>
                      <a:pt x="57" y="13"/>
                      <a:pt x="44" y="0"/>
                      <a:pt x="28" y="0"/>
                    </a:cubicBezTo>
                    <a:cubicBezTo>
                      <a:pt x="12" y="0"/>
                      <a:pt x="0" y="13"/>
                      <a:pt x="0" y="29"/>
                    </a:cubicBezTo>
                    <a:cubicBezTo>
                      <a:pt x="0" y="44"/>
                      <a:pt x="12" y="57"/>
                      <a:pt x="28" y="57"/>
                    </a:cubicBezTo>
                    <a:cubicBezTo>
                      <a:pt x="29" y="57"/>
                      <a:pt x="31" y="57"/>
                      <a:pt x="32" y="57"/>
                    </a:cubicBezTo>
                    <a:cubicBezTo>
                      <a:pt x="56" y="32"/>
                      <a:pt x="56" y="32"/>
                      <a:pt x="56" y="32"/>
                    </a:cubicBezTo>
                    <a:cubicBezTo>
                      <a:pt x="56" y="31"/>
                      <a:pt x="57" y="30"/>
                      <a:pt x="57" y="29"/>
                    </a:cubicBezTo>
                    <a:close/>
                    <a:moveTo>
                      <a:pt x="28" y="48"/>
                    </a:moveTo>
                    <a:cubicBezTo>
                      <a:pt x="17" y="48"/>
                      <a:pt x="8" y="40"/>
                      <a:pt x="8" y="29"/>
                    </a:cubicBezTo>
                    <a:cubicBezTo>
                      <a:pt x="8" y="18"/>
                      <a:pt x="17" y="9"/>
                      <a:pt x="28" y="9"/>
                    </a:cubicBezTo>
                    <a:cubicBezTo>
                      <a:pt x="39" y="9"/>
                      <a:pt x="48" y="18"/>
                      <a:pt x="48" y="29"/>
                    </a:cubicBezTo>
                    <a:cubicBezTo>
                      <a:pt x="48" y="40"/>
                      <a:pt x="39" y="48"/>
                      <a:pt x="28" y="48"/>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47" name="Freeform 933"/>
              <p:cNvSpPr/>
              <p:nvPr/>
            </p:nvSpPr>
            <p:spPr bwMode="auto">
              <a:xfrm>
                <a:off x="2697060" y="5013664"/>
                <a:ext cx="220308" cy="219077"/>
              </a:xfrm>
              <a:custGeom>
                <a:avLst/>
                <a:gdLst>
                  <a:gd name="T0" fmla="*/ 179 w 179"/>
                  <a:gd name="T1" fmla="*/ 12 h 178"/>
                  <a:gd name="T2" fmla="*/ 14 w 179"/>
                  <a:gd name="T3" fmla="*/ 178 h 178"/>
                  <a:gd name="T4" fmla="*/ 0 w 179"/>
                  <a:gd name="T5" fmla="*/ 166 h 178"/>
                  <a:gd name="T6" fmla="*/ 165 w 179"/>
                  <a:gd name="T7" fmla="*/ 0 h 178"/>
                  <a:gd name="T8" fmla="*/ 179 w 179"/>
                  <a:gd name="T9" fmla="*/ 12 h 178"/>
                </a:gdLst>
                <a:ahLst/>
                <a:cxnLst>
                  <a:cxn ang="0">
                    <a:pos x="T0" y="T1"/>
                  </a:cxn>
                  <a:cxn ang="0">
                    <a:pos x="T2" y="T3"/>
                  </a:cxn>
                  <a:cxn ang="0">
                    <a:pos x="T4" y="T5"/>
                  </a:cxn>
                  <a:cxn ang="0">
                    <a:pos x="T6" y="T7"/>
                  </a:cxn>
                  <a:cxn ang="0">
                    <a:pos x="T8" y="T9"/>
                  </a:cxn>
                </a:cxnLst>
                <a:rect l="0" t="0" r="r" b="b"/>
                <a:pathLst>
                  <a:path w="179" h="178">
                    <a:moveTo>
                      <a:pt x="179" y="12"/>
                    </a:moveTo>
                    <a:lnTo>
                      <a:pt x="14" y="178"/>
                    </a:lnTo>
                    <a:lnTo>
                      <a:pt x="0" y="166"/>
                    </a:lnTo>
                    <a:lnTo>
                      <a:pt x="165" y="0"/>
                    </a:lnTo>
                    <a:lnTo>
                      <a:pt x="179" y="12"/>
                    </a:ln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535">
                  <a:solidFill>
                    <a:srgbClr val="0070C0"/>
                  </a:solidFill>
                  <a:latin typeface="Arial" panose="020B0604020202020204" pitchFamily="34" charset="0"/>
                  <a:ea typeface="微软雅黑" panose="020B0503020204020204" charset="-122"/>
                  <a:cs typeface="Arial" panose="020B0604020202020204" pitchFamily="34" charset="0"/>
                </a:endParaRPr>
              </a:p>
            </p:txBody>
          </p:sp>
        </p:grpSp>
      </p:grpSp>
      <p:grpSp>
        <p:nvGrpSpPr>
          <p:cNvPr id="73" name="组合 72"/>
          <p:cNvGrpSpPr/>
          <p:nvPr/>
        </p:nvGrpSpPr>
        <p:grpSpPr>
          <a:xfrm>
            <a:off x="373528" y="4538181"/>
            <a:ext cx="2158736" cy="2196000"/>
            <a:chOff x="478903" y="4355475"/>
            <a:chExt cx="2158455" cy="2196000"/>
          </a:xfrm>
          <a:solidFill>
            <a:schemeClr val="tx1">
              <a:lumMod val="75000"/>
              <a:lumOff val="25000"/>
            </a:schemeClr>
          </a:solidFill>
        </p:grpSpPr>
        <p:grpSp>
          <p:nvGrpSpPr>
            <p:cNvPr id="74" name="组合 73"/>
            <p:cNvGrpSpPr>
              <a:grpSpLocks noChangeAspect="1"/>
            </p:cNvGrpSpPr>
            <p:nvPr/>
          </p:nvGrpSpPr>
          <p:grpSpPr>
            <a:xfrm>
              <a:off x="1795203" y="4733013"/>
              <a:ext cx="366333" cy="576000"/>
              <a:chOff x="2257888" y="5547128"/>
              <a:chExt cx="137373" cy="216000"/>
            </a:xfrm>
            <a:grpFill/>
          </p:grpSpPr>
          <p:sp>
            <p:nvSpPr>
              <p:cNvPr id="79" name="Freeform 69"/>
              <p:cNvSpPr/>
              <p:nvPr/>
            </p:nvSpPr>
            <p:spPr bwMode="auto">
              <a:xfrm>
                <a:off x="2257888" y="5547128"/>
                <a:ext cx="137373" cy="140987"/>
              </a:xfrm>
              <a:custGeom>
                <a:avLst/>
                <a:gdLst>
                  <a:gd name="T0" fmla="*/ 57 w 64"/>
                  <a:gd name="T1" fmla="*/ 37 h 66"/>
                  <a:gd name="T2" fmla="*/ 43 w 64"/>
                  <a:gd name="T3" fmla="*/ 12 h 66"/>
                  <a:gd name="T4" fmla="*/ 39 w 64"/>
                  <a:gd name="T5" fmla="*/ 6 h 66"/>
                  <a:gd name="T6" fmla="*/ 25 w 64"/>
                  <a:gd name="T7" fmla="*/ 6 h 66"/>
                  <a:gd name="T8" fmla="*/ 22 w 64"/>
                  <a:gd name="T9" fmla="*/ 12 h 66"/>
                  <a:gd name="T10" fmla="*/ 8 w 64"/>
                  <a:gd name="T11" fmla="*/ 37 h 66"/>
                  <a:gd name="T12" fmla="*/ 4 w 64"/>
                  <a:gd name="T13" fmla="*/ 43 h 66"/>
                  <a:gd name="T14" fmla="*/ 11 w 64"/>
                  <a:gd name="T15" fmla="*/ 55 h 66"/>
                  <a:gd name="T16" fmla="*/ 18 w 64"/>
                  <a:gd name="T17" fmla="*/ 55 h 66"/>
                  <a:gd name="T18" fmla="*/ 19 w 64"/>
                  <a:gd name="T19" fmla="*/ 55 h 66"/>
                  <a:gd name="T20" fmla="*/ 19 w 64"/>
                  <a:gd name="T21" fmla="*/ 66 h 66"/>
                  <a:gd name="T22" fmla="*/ 32 w 64"/>
                  <a:gd name="T23" fmla="*/ 62 h 66"/>
                  <a:gd name="T24" fmla="*/ 32 w 64"/>
                  <a:gd name="T25" fmla="*/ 62 h 66"/>
                  <a:gd name="T26" fmla="*/ 46 w 64"/>
                  <a:gd name="T27" fmla="*/ 66 h 66"/>
                  <a:gd name="T28" fmla="*/ 46 w 64"/>
                  <a:gd name="T29" fmla="*/ 55 h 66"/>
                  <a:gd name="T30" fmla="*/ 46 w 64"/>
                  <a:gd name="T31" fmla="*/ 55 h 66"/>
                  <a:gd name="T32" fmla="*/ 53 w 64"/>
                  <a:gd name="T33" fmla="*/ 55 h 66"/>
                  <a:gd name="T34" fmla="*/ 60 w 64"/>
                  <a:gd name="T35" fmla="*/ 43 h 66"/>
                  <a:gd name="T36" fmla="*/ 57 w 64"/>
                  <a:gd name="T37" fmla="*/ 37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4" h="66">
                    <a:moveTo>
                      <a:pt x="57" y="37"/>
                    </a:moveTo>
                    <a:cubicBezTo>
                      <a:pt x="53" y="30"/>
                      <a:pt x="47" y="19"/>
                      <a:pt x="43" y="12"/>
                    </a:cubicBezTo>
                    <a:cubicBezTo>
                      <a:pt x="39" y="6"/>
                      <a:pt x="39" y="6"/>
                      <a:pt x="39" y="6"/>
                    </a:cubicBezTo>
                    <a:cubicBezTo>
                      <a:pt x="35" y="0"/>
                      <a:pt x="29" y="0"/>
                      <a:pt x="25" y="6"/>
                    </a:cubicBezTo>
                    <a:cubicBezTo>
                      <a:pt x="22" y="12"/>
                      <a:pt x="22" y="12"/>
                      <a:pt x="22" y="12"/>
                    </a:cubicBezTo>
                    <a:cubicBezTo>
                      <a:pt x="18" y="19"/>
                      <a:pt x="11" y="30"/>
                      <a:pt x="8" y="37"/>
                    </a:cubicBezTo>
                    <a:cubicBezTo>
                      <a:pt x="4" y="43"/>
                      <a:pt x="4" y="43"/>
                      <a:pt x="4" y="43"/>
                    </a:cubicBezTo>
                    <a:cubicBezTo>
                      <a:pt x="0" y="50"/>
                      <a:pt x="3" y="55"/>
                      <a:pt x="11" y="55"/>
                    </a:cubicBezTo>
                    <a:cubicBezTo>
                      <a:pt x="18" y="55"/>
                      <a:pt x="18" y="55"/>
                      <a:pt x="18" y="55"/>
                    </a:cubicBezTo>
                    <a:cubicBezTo>
                      <a:pt x="19" y="55"/>
                      <a:pt x="19" y="55"/>
                      <a:pt x="19" y="55"/>
                    </a:cubicBezTo>
                    <a:cubicBezTo>
                      <a:pt x="19" y="66"/>
                      <a:pt x="19" y="66"/>
                      <a:pt x="19" y="66"/>
                    </a:cubicBezTo>
                    <a:cubicBezTo>
                      <a:pt x="23" y="63"/>
                      <a:pt x="27" y="62"/>
                      <a:pt x="32" y="62"/>
                    </a:cubicBezTo>
                    <a:cubicBezTo>
                      <a:pt x="32" y="62"/>
                      <a:pt x="32" y="62"/>
                      <a:pt x="32" y="62"/>
                    </a:cubicBezTo>
                    <a:cubicBezTo>
                      <a:pt x="37" y="62"/>
                      <a:pt x="42" y="63"/>
                      <a:pt x="46" y="66"/>
                    </a:cubicBezTo>
                    <a:cubicBezTo>
                      <a:pt x="46" y="55"/>
                      <a:pt x="46" y="55"/>
                      <a:pt x="46" y="55"/>
                    </a:cubicBezTo>
                    <a:cubicBezTo>
                      <a:pt x="46" y="55"/>
                      <a:pt x="46" y="55"/>
                      <a:pt x="46" y="55"/>
                    </a:cubicBezTo>
                    <a:cubicBezTo>
                      <a:pt x="53" y="55"/>
                      <a:pt x="53" y="55"/>
                      <a:pt x="53" y="55"/>
                    </a:cubicBezTo>
                    <a:cubicBezTo>
                      <a:pt x="61" y="55"/>
                      <a:pt x="64" y="49"/>
                      <a:pt x="60" y="43"/>
                    </a:cubicBezTo>
                    <a:lnTo>
                      <a:pt x="57" y="37"/>
                    </a:ln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62560" tIns="81280" rIns="162560" bIns="81280" numCol="1" anchor="t" anchorCtr="0" compatLnSpc="1"/>
              <a:lstStyle/>
              <a:p>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80" name="Freeform 70"/>
              <p:cNvSpPr/>
              <p:nvPr/>
            </p:nvSpPr>
            <p:spPr bwMode="auto">
              <a:xfrm>
                <a:off x="2290424" y="5688115"/>
                <a:ext cx="75013" cy="75013"/>
              </a:xfrm>
              <a:custGeom>
                <a:avLst/>
                <a:gdLst>
                  <a:gd name="T0" fmla="*/ 17 w 35"/>
                  <a:gd name="T1" fmla="*/ 0 h 35"/>
                  <a:gd name="T2" fmla="*/ 17 w 35"/>
                  <a:gd name="T3" fmla="*/ 0 h 35"/>
                  <a:gd name="T4" fmla="*/ 17 w 35"/>
                  <a:gd name="T5" fmla="*/ 0 h 35"/>
                  <a:gd name="T6" fmla="*/ 17 w 35"/>
                  <a:gd name="T7" fmla="*/ 0 h 35"/>
                  <a:gd name="T8" fmla="*/ 17 w 35"/>
                  <a:gd name="T9" fmla="*/ 0 h 35"/>
                  <a:gd name="T10" fmla="*/ 4 w 35"/>
                  <a:gd name="T11" fmla="*/ 6 h 35"/>
                  <a:gd name="T12" fmla="*/ 0 w 35"/>
                  <a:gd name="T13" fmla="*/ 17 h 35"/>
                  <a:gd name="T14" fmla="*/ 0 w 35"/>
                  <a:gd name="T15" fmla="*/ 17 h 35"/>
                  <a:gd name="T16" fmla="*/ 17 w 35"/>
                  <a:gd name="T17" fmla="*/ 35 h 35"/>
                  <a:gd name="T18" fmla="*/ 17 w 35"/>
                  <a:gd name="T19" fmla="*/ 35 h 35"/>
                  <a:gd name="T20" fmla="*/ 35 w 35"/>
                  <a:gd name="T21" fmla="*/ 17 h 35"/>
                  <a:gd name="T22" fmla="*/ 35 w 35"/>
                  <a:gd name="T23" fmla="*/ 17 h 35"/>
                  <a:gd name="T24" fmla="*/ 31 w 35"/>
                  <a:gd name="T25" fmla="*/ 6 h 35"/>
                  <a:gd name="T26" fmla="*/ 17 w 35"/>
                  <a:gd name="T27"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5" h="35">
                    <a:moveTo>
                      <a:pt x="17" y="0"/>
                    </a:moveTo>
                    <a:cubicBezTo>
                      <a:pt x="17" y="0"/>
                      <a:pt x="17" y="0"/>
                      <a:pt x="17" y="0"/>
                    </a:cubicBezTo>
                    <a:cubicBezTo>
                      <a:pt x="17" y="0"/>
                      <a:pt x="17" y="0"/>
                      <a:pt x="17" y="0"/>
                    </a:cubicBezTo>
                    <a:cubicBezTo>
                      <a:pt x="17" y="0"/>
                      <a:pt x="17" y="0"/>
                      <a:pt x="17" y="0"/>
                    </a:cubicBezTo>
                    <a:cubicBezTo>
                      <a:pt x="17" y="0"/>
                      <a:pt x="17" y="0"/>
                      <a:pt x="17" y="0"/>
                    </a:cubicBezTo>
                    <a:cubicBezTo>
                      <a:pt x="12" y="0"/>
                      <a:pt x="7" y="2"/>
                      <a:pt x="4" y="6"/>
                    </a:cubicBezTo>
                    <a:cubicBezTo>
                      <a:pt x="1" y="9"/>
                      <a:pt x="0" y="13"/>
                      <a:pt x="0" y="17"/>
                    </a:cubicBezTo>
                    <a:cubicBezTo>
                      <a:pt x="0" y="17"/>
                      <a:pt x="0" y="17"/>
                      <a:pt x="0" y="17"/>
                    </a:cubicBezTo>
                    <a:cubicBezTo>
                      <a:pt x="0" y="27"/>
                      <a:pt x="8" y="35"/>
                      <a:pt x="17" y="35"/>
                    </a:cubicBezTo>
                    <a:cubicBezTo>
                      <a:pt x="17" y="35"/>
                      <a:pt x="17" y="35"/>
                      <a:pt x="17" y="35"/>
                    </a:cubicBezTo>
                    <a:cubicBezTo>
                      <a:pt x="27" y="35"/>
                      <a:pt x="35" y="27"/>
                      <a:pt x="35" y="17"/>
                    </a:cubicBezTo>
                    <a:cubicBezTo>
                      <a:pt x="35" y="17"/>
                      <a:pt x="35" y="17"/>
                      <a:pt x="35" y="17"/>
                    </a:cubicBezTo>
                    <a:cubicBezTo>
                      <a:pt x="35" y="13"/>
                      <a:pt x="33" y="9"/>
                      <a:pt x="31" y="6"/>
                    </a:cubicBezTo>
                    <a:cubicBezTo>
                      <a:pt x="27" y="2"/>
                      <a:pt x="23" y="0"/>
                      <a:pt x="17" y="0"/>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62560" tIns="81280" rIns="162560" bIns="81280" numCol="1" anchor="t" anchorCtr="0" compatLnSpc="1"/>
              <a:lstStyle/>
              <a:p>
                <a:endParaRPr lang="zh-CN" altLang="en-US" sz="2535">
                  <a:latin typeface="Arial" panose="020B0604020202020204" pitchFamily="34" charset="0"/>
                  <a:ea typeface="微软雅黑" panose="020B0503020204020204" charset="-122"/>
                  <a:cs typeface="Arial" panose="020B0604020202020204" pitchFamily="34" charset="0"/>
                </a:endParaRPr>
              </a:p>
            </p:txBody>
          </p:sp>
        </p:grpSp>
        <p:grpSp>
          <p:nvGrpSpPr>
            <p:cNvPr id="75" name="组合 74"/>
            <p:cNvGrpSpPr>
              <a:grpSpLocks noChangeAspect="1"/>
            </p:cNvGrpSpPr>
            <p:nvPr/>
          </p:nvGrpSpPr>
          <p:grpSpPr>
            <a:xfrm>
              <a:off x="478903" y="4355475"/>
              <a:ext cx="2158455" cy="2196000"/>
              <a:chOff x="5397500" y="5734050"/>
              <a:chExt cx="365125" cy="371476"/>
            </a:xfrm>
            <a:grpFill/>
          </p:grpSpPr>
          <p:sp>
            <p:nvSpPr>
              <p:cNvPr id="76" name="Freeform 288"/>
              <p:cNvSpPr/>
              <p:nvPr/>
            </p:nvSpPr>
            <p:spPr bwMode="auto">
              <a:xfrm>
                <a:off x="5532438" y="5907088"/>
                <a:ext cx="71438" cy="68263"/>
              </a:xfrm>
              <a:custGeom>
                <a:avLst/>
                <a:gdLst>
                  <a:gd name="T0" fmla="*/ 45 w 45"/>
                  <a:gd name="T1" fmla="*/ 17 h 43"/>
                  <a:gd name="T2" fmla="*/ 17 w 45"/>
                  <a:gd name="T3" fmla="*/ 43 h 43"/>
                  <a:gd name="T4" fmla="*/ 0 w 45"/>
                  <a:gd name="T5" fmla="*/ 26 h 43"/>
                  <a:gd name="T6" fmla="*/ 29 w 45"/>
                  <a:gd name="T7" fmla="*/ 0 h 43"/>
                  <a:gd name="T8" fmla="*/ 45 w 45"/>
                  <a:gd name="T9" fmla="*/ 17 h 43"/>
                </a:gdLst>
                <a:ahLst/>
                <a:cxnLst>
                  <a:cxn ang="0">
                    <a:pos x="T0" y="T1"/>
                  </a:cxn>
                  <a:cxn ang="0">
                    <a:pos x="T2" y="T3"/>
                  </a:cxn>
                  <a:cxn ang="0">
                    <a:pos x="T4" y="T5"/>
                  </a:cxn>
                  <a:cxn ang="0">
                    <a:pos x="T6" y="T7"/>
                  </a:cxn>
                  <a:cxn ang="0">
                    <a:pos x="T8" y="T9"/>
                  </a:cxn>
                </a:cxnLst>
                <a:rect l="0" t="0" r="r" b="b"/>
                <a:pathLst>
                  <a:path w="45" h="43">
                    <a:moveTo>
                      <a:pt x="45" y="17"/>
                    </a:moveTo>
                    <a:lnTo>
                      <a:pt x="17" y="43"/>
                    </a:lnTo>
                    <a:lnTo>
                      <a:pt x="0" y="26"/>
                    </a:lnTo>
                    <a:lnTo>
                      <a:pt x="29" y="0"/>
                    </a:lnTo>
                    <a:lnTo>
                      <a:pt x="45" y="17"/>
                    </a:ln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62560" tIns="81280" rIns="162560" bIns="81280" numCol="1" anchor="t" anchorCtr="0" compatLnSpc="1"/>
              <a:lstStyle/>
              <a:p>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77" name="Freeform 289"/>
              <p:cNvSpPr>
                <a:spLocks noEditPoints="1"/>
              </p:cNvSpPr>
              <p:nvPr/>
            </p:nvSpPr>
            <p:spPr bwMode="auto">
              <a:xfrm>
                <a:off x="5537200" y="5734050"/>
                <a:ext cx="225425" cy="225425"/>
              </a:xfrm>
              <a:custGeom>
                <a:avLst/>
                <a:gdLst>
                  <a:gd name="T0" fmla="*/ 30 w 60"/>
                  <a:gd name="T1" fmla="*/ 0 h 60"/>
                  <a:gd name="T2" fmla="*/ 0 w 60"/>
                  <a:gd name="T3" fmla="*/ 30 h 60"/>
                  <a:gd name="T4" fmla="*/ 30 w 60"/>
                  <a:gd name="T5" fmla="*/ 60 h 60"/>
                  <a:gd name="T6" fmla="*/ 60 w 60"/>
                  <a:gd name="T7" fmla="*/ 30 h 60"/>
                  <a:gd name="T8" fmla="*/ 30 w 60"/>
                  <a:gd name="T9" fmla="*/ 0 h 60"/>
                  <a:gd name="T10" fmla="*/ 30 w 60"/>
                  <a:gd name="T11" fmla="*/ 51 h 60"/>
                  <a:gd name="T12" fmla="*/ 8 w 60"/>
                  <a:gd name="T13" fmla="*/ 30 h 60"/>
                  <a:gd name="T14" fmla="*/ 30 w 60"/>
                  <a:gd name="T15" fmla="*/ 8 h 60"/>
                  <a:gd name="T16" fmla="*/ 52 w 60"/>
                  <a:gd name="T17" fmla="*/ 30 h 60"/>
                  <a:gd name="T18" fmla="*/ 30 w 60"/>
                  <a:gd name="T19" fmla="*/ 51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60">
                    <a:moveTo>
                      <a:pt x="30" y="0"/>
                    </a:moveTo>
                    <a:cubicBezTo>
                      <a:pt x="13" y="0"/>
                      <a:pt x="0" y="13"/>
                      <a:pt x="0" y="30"/>
                    </a:cubicBezTo>
                    <a:cubicBezTo>
                      <a:pt x="0" y="47"/>
                      <a:pt x="13" y="60"/>
                      <a:pt x="30" y="60"/>
                    </a:cubicBezTo>
                    <a:cubicBezTo>
                      <a:pt x="47" y="60"/>
                      <a:pt x="60" y="47"/>
                      <a:pt x="60" y="30"/>
                    </a:cubicBezTo>
                    <a:cubicBezTo>
                      <a:pt x="60" y="13"/>
                      <a:pt x="47" y="0"/>
                      <a:pt x="30" y="0"/>
                    </a:cubicBezTo>
                    <a:close/>
                    <a:moveTo>
                      <a:pt x="30" y="51"/>
                    </a:moveTo>
                    <a:cubicBezTo>
                      <a:pt x="18" y="51"/>
                      <a:pt x="8" y="42"/>
                      <a:pt x="8" y="30"/>
                    </a:cubicBezTo>
                    <a:cubicBezTo>
                      <a:pt x="8" y="18"/>
                      <a:pt x="18" y="8"/>
                      <a:pt x="30" y="8"/>
                    </a:cubicBezTo>
                    <a:cubicBezTo>
                      <a:pt x="42" y="8"/>
                      <a:pt x="52" y="18"/>
                      <a:pt x="52" y="30"/>
                    </a:cubicBezTo>
                    <a:cubicBezTo>
                      <a:pt x="52" y="42"/>
                      <a:pt x="42" y="51"/>
                      <a:pt x="30" y="51"/>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62560" tIns="81280" rIns="162560" bIns="81280" numCol="1" anchor="t" anchorCtr="0" compatLnSpc="1"/>
              <a:lstStyle/>
              <a:p>
                <a:endParaRPr lang="zh-CN" altLang="en-US" sz="2535">
                  <a:latin typeface="Arial" panose="020B0604020202020204" pitchFamily="34" charset="0"/>
                  <a:ea typeface="微软雅黑" panose="020B0503020204020204" charset="-122"/>
                  <a:cs typeface="Arial" panose="020B0604020202020204" pitchFamily="34" charset="0"/>
                </a:endParaRPr>
              </a:p>
            </p:txBody>
          </p:sp>
          <p:sp>
            <p:nvSpPr>
              <p:cNvPr id="78" name="Freeform 291"/>
              <p:cNvSpPr/>
              <p:nvPr/>
            </p:nvSpPr>
            <p:spPr bwMode="auto">
              <a:xfrm>
                <a:off x="5397500" y="5951538"/>
                <a:ext cx="158750" cy="153988"/>
              </a:xfrm>
              <a:custGeom>
                <a:avLst/>
                <a:gdLst>
                  <a:gd name="T0" fmla="*/ 30 w 42"/>
                  <a:gd name="T1" fmla="*/ 0 h 41"/>
                  <a:gd name="T2" fmla="*/ 3 w 42"/>
                  <a:gd name="T3" fmla="*/ 26 h 41"/>
                  <a:gd name="T4" fmla="*/ 3 w 42"/>
                  <a:gd name="T5" fmla="*/ 38 h 41"/>
                  <a:gd name="T6" fmla="*/ 15 w 42"/>
                  <a:gd name="T7" fmla="*/ 38 h 41"/>
                  <a:gd name="T8" fmla="*/ 42 w 42"/>
                  <a:gd name="T9" fmla="*/ 12 h 41"/>
                  <a:gd name="T10" fmla="*/ 30 w 42"/>
                  <a:gd name="T11" fmla="*/ 0 h 41"/>
                </a:gdLst>
                <a:ahLst/>
                <a:cxnLst>
                  <a:cxn ang="0">
                    <a:pos x="T0" y="T1"/>
                  </a:cxn>
                  <a:cxn ang="0">
                    <a:pos x="T2" y="T3"/>
                  </a:cxn>
                  <a:cxn ang="0">
                    <a:pos x="T4" y="T5"/>
                  </a:cxn>
                  <a:cxn ang="0">
                    <a:pos x="T6" y="T7"/>
                  </a:cxn>
                  <a:cxn ang="0">
                    <a:pos x="T8" y="T9"/>
                  </a:cxn>
                  <a:cxn ang="0">
                    <a:pos x="T10" y="T11"/>
                  </a:cxn>
                </a:cxnLst>
                <a:rect l="0" t="0" r="r" b="b"/>
                <a:pathLst>
                  <a:path w="42" h="41">
                    <a:moveTo>
                      <a:pt x="30" y="0"/>
                    </a:moveTo>
                    <a:cubicBezTo>
                      <a:pt x="3" y="26"/>
                      <a:pt x="3" y="26"/>
                      <a:pt x="3" y="26"/>
                    </a:cubicBezTo>
                    <a:cubicBezTo>
                      <a:pt x="0" y="29"/>
                      <a:pt x="0" y="34"/>
                      <a:pt x="3" y="38"/>
                    </a:cubicBezTo>
                    <a:cubicBezTo>
                      <a:pt x="6" y="41"/>
                      <a:pt x="12" y="41"/>
                      <a:pt x="15" y="38"/>
                    </a:cubicBezTo>
                    <a:cubicBezTo>
                      <a:pt x="42" y="12"/>
                      <a:pt x="42" y="12"/>
                      <a:pt x="42" y="12"/>
                    </a:cubicBezTo>
                    <a:lnTo>
                      <a:pt x="30" y="0"/>
                    </a:ln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62560" tIns="81280" rIns="162560" bIns="81280" numCol="1" anchor="t" anchorCtr="0" compatLnSpc="1"/>
              <a:lstStyle/>
              <a:p>
                <a:endParaRPr lang="zh-CN" altLang="en-US" sz="2535">
                  <a:latin typeface="Arial" panose="020B0604020202020204" pitchFamily="34" charset="0"/>
                  <a:ea typeface="微软雅黑" panose="020B0503020204020204" charset="-122"/>
                  <a:cs typeface="Arial" panose="020B0604020202020204" pitchFamily="34" charset="0"/>
                </a:endParaRPr>
              </a:p>
            </p:txBody>
          </p:sp>
        </p:grpSp>
      </p:grpSp>
      <p:sp>
        <p:nvSpPr>
          <p:cNvPr id="81" name="矩形 80"/>
          <p:cNvSpPr/>
          <p:nvPr/>
        </p:nvSpPr>
        <p:spPr>
          <a:xfrm>
            <a:off x="5417221" y="836389"/>
            <a:ext cx="3064510" cy="438785"/>
          </a:xfrm>
          <a:prstGeom prst="rect">
            <a:avLst/>
          </a:prstGeom>
        </p:spPr>
        <p:txBody>
          <a:bodyPr wrap="none" lIns="91430" tIns="45716" rIns="91430" bIns="45716">
            <a:spAutoFit/>
          </a:bodyPr>
          <a:lstStyle/>
          <a:p>
            <a:pPr algn="l"/>
            <a:r>
              <a:rPr lang="zh-CN" altLang="en-US" sz="2265" b="1" dirty="0">
                <a:solidFill>
                  <a:srgbClr val="333333"/>
                </a:solidFill>
                <a:latin typeface="微软雅黑" panose="020B0503020204020204" charset="-122"/>
                <a:ea typeface="微软雅黑" panose="020B0503020204020204" charset="-122"/>
              </a:rPr>
              <a:t>语文学科的写作、表达</a:t>
            </a:r>
            <a:endParaRPr lang="zh-CN" altLang="en-US" sz="2265" b="1" dirty="0">
              <a:solidFill>
                <a:srgbClr val="333333"/>
              </a:solidFill>
              <a:latin typeface="微软雅黑" panose="020B0503020204020204" charset="-122"/>
              <a:ea typeface="微软雅黑" panose="020B0503020204020204" charset="-122"/>
            </a:endParaRPr>
          </a:p>
        </p:txBody>
      </p:sp>
      <p:sp>
        <p:nvSpPr>
          <p:cNvPr id="83" name="矩形 82"/>
          <p:cNvSpPr/>
          <p:nvPr/>
        </p:nvSpPr>
        <p:spPr>
          <a:xfrm>
            <a:off x="5417221" y="1251181"/>
            <a:ext cx="3064510" cy="438785"/>
          </a:xfrm>
          <a:prstGeom prst="rect">
            <a:avLst/>
          </a:prstGeom>
        </p:spPr>
        <p:txBody>
          <a:bodyPr wrap="none" lIns="91430" tIns="45716" rIns="91430" bIns="45716">
            <a:spAutoFit/>
          </a:bodyPr>
          <a:lstStyle/>
          <a:p>
            <a:pPr algn="l"/>
            <a:r>
              <a:rPr lang="zh-CN" altLang="en-US" sz="2265" b="1" dirty="0">
                <a:solidFill>
                  <a:srgbClr val="333333"/>
                </a:solidFill>
                <a:latin typeface="微软雅黑" panose="020B0503020204020204" charset="-122"/>
                <a:ea typeface="微软雅黑" panose="020B0503020204020204" charset="-122"/>
              </a:rPr>
              <a:t>数学学科的测量、推理</a:t>
            </a:r>
            <a:endParaRPr lang="zh-CN" altLang="en-US" sz="2265" b="1" dirty="0">
              <a:solidFill>
                <a:srgbClr val="333333"/>
              </a:solidFill>
              <a:latin typeface="微软雅黑" panose="020B0503020204020204" charset="-122"/>
              <a:ea typeface="微软雅黑" panose="020B0503020204020204" charset="-122"/>
            </a:endParaRPr>
          </a:p>
        </p:txBody>
      </p:sp>
      <p:sp>
        <p:nvSpPr>
          <p:cNvPr id="85" name="矩形 84"/>
          <p:cNvSpPr/>
          <p:nvPr/>
        </p:nvSpPr>
        <p:spPr>
          <a:xfrm>
            <a:off x="5417221" y="1671052"/>
            <a:ext cx="5082540" cy="438785"/>
          </a:xfrm>
          <a:prstGeom prst="rect">
            <a:avLst/>
          </a:prstGeom>
        </p:spPr>
        <p:txBody>
          <a:bodyPr wrap="none" lIns="91430" tIns="45716" rIns="91430" bIns="45716">
            <a:spAutoFit/>
          </a:bodyPr>
          <a:lstStyle/>
          <a:p>
            <a:pPr algn="l"/>
            <a:r>
              <a:rPr lang="zh-CN" altLang="en-US" sz="2265" b="1" dirty="0">
                <a:solidFill>
                  <a:srgbClr val="333333"/>
                </a:solidFill>
                <a:latin typeface="微软雅黑" panose="020B0503020204020204" charset="-122"/>
                <a:ea typeface="微软雅黑" panose="020B0503020204020204" charset="-122"/>
              </a:rPr>
              <a:t>道德与法治的爱国主义教育、礼仪教育</a:t>
            </a:r>
            <a:endParaRPr lang="zh-CN" altLang="en-US" sz="2265" b="1" dirty="0">
              <a:solidFill>
                <a:srgbClr val="333333"/>
              </a:solidFill>
              <a:latin typeface="微软雅黑" panose="020B0503020204020204" charset="-122"/>
              <a:ea typeface="微软雅黑" panose="020B0503020204020204" charset="-122"/>
            </a:endParaRPr>
          </a:p>
        </p:txBody>
      </p:sp>
      <p:sp>
        <p:nvSpPr>
          <p:cNvPr id="87" name="矩形 86"/>
          <p:cNvSpPr/>
          <p:nvPr/>
        </p:nvSpPr>
        <p:spPr>
          <a:xfrm>
            <a:off x="2391405" y="1503432"/>
            <a:ext cx="3026410" cy="582295"/>
          </a:xfrm>
          <a:prstGeom prst="rect">
            <a:avLst/>
          </a:prstGeom>
        </p:spPr>
        <p:txBody>
          <a:bodyPr wrap="none" lIns="91430" tIns="45716" rIns="91430" bIns="45716">
            <a:spAutoFit/>
          </a:bodyPr>
          <a:lstStyle/>
          <a:p>
            <a:pPr algn="l"/>
            <a:r>
              <a:rPr lang="zh-CN" altLang="en-US" sz="3200" b="1" dirty="0">
                <a:solidFill>
                  <a:schemeClr val="tx1">
                    <a:lumMod val="75000"/>
                    <a:lumOff val="25000"/>
                  </a:schemeClr>
                </a:solidFill>
                <a:latin typeface="微软雅黑" panose="020B0503020204020204" charset="-122"/>
                <a:ea typeface="微软雅黑" panose="020B0503020204020204" charset="-122"/>
              </a:rPr>
              <a:t>课程间融合教学</a:t>
            </a:r>
            <a:endParaRPr lang="zh-CN" altLang="en-US" sz="3200" b="1" dirty="0">
              <a:solidFill>
                <a:schemeClr val="tx1">
                  <a:lumMod val="75000"/>
                  <a:lumOff val="25000"/>
                </a:schemeClr>
              </a:solidFill>
              <a:latin typeface="微软雅黑" panose="020B0503020204020204" charset="-122"/>
              <a:ea typeface="微软雅黑" panose="020B0503020204020204" charset="-122"/>
            </a:endParaRPr>
          </a:p>
        </p:txBody>
      </p:sp>
      <p:sp>
        <p:nvSpPr>
          <p:cNvPr id="89" name="矩形 88"/>
          <p:cNvSpPr/>
          <p:nvPr/>
        </p:nvSpPr>
        <p:spPr>
          <a:xfrm>
            <a:off x="2594605" y="4652848"/>
            <a:ext cx="2620010" cy="582295"/>
          </a:xfrm>
          <a:prstGeom prst="rect">
            <a:avLst/>
          </a:prstGeom>
        </p:spPr>
        <p:txBody>
          <a:bodyPr wrap="none" lIns="91430" tIns="45716" rIns="91430" bIns="45716">
            <a:spAutoFit/>
          </a:bodyPr>
          <a:lstStyle/>
          <a:p>
            <a:pPr algn="l"/>
            <a:r>
              <a:rPr lang="zh-CN" altLang="en-US" sz="3200" b="1" dirty="0">
                <a:solidFill>
                  <a:schemeClr val="tx1">
                    <a:lumMod val="75000"/>
                    <a:lumOff val="25000"/>
                  </a:schemeClr>
                </a:solidFill>
                <a:latin typeface="微软雅黑" panose="020B0503020204020204" charset="-122"/>
                <a:ea typeface="微软雅黑" panose="020B0503020204020204" charset="-122"/>
              </a:rPr>
              <a:t>研学活动展示</a:t>
            </a:r>
            <a:endParaRPr lang="zh-CN" altLang="en-US" sz="3200" b="1" dirty="0">
              <a:solidFill>
                <a:schemeClr val="tx1">
                  <a:lumMod val="75000"/>
                  <a:lumOff val="25000"/>
                </a:schemeClr>
              </a:solidFill>
              <a:latin typeface="微软雅黑" panose="020B0503020204020204" charset="-122"/>
              <a:ea typeface="微软雅黑" panose="020B0503020204020204" charset="-122"/>
            </a:endParaRPr>
          </a:p>
        </p:txBody>
      </p:sp>
      <p:pic>
        <p:nvPicPr>
          <p:cNvPr id="2" name="图片 1"/>
          <p:cNvPicPr>
            <a:picLocks noChangeAspect="1"/>
          </p:cNvPicPr>
          <p:nvPr/>
        </p:nvPicPr>
        <p:blipFill>
          <a:blip r:embed="rId1"/>
          <a:stretch>
            <a:fillRect/>
          </a:stretch>
        </p:blipFill>
        <p:spPr>
          <a:xfrm>
            <a:off x="10373360" y="5927"/>
            <a:ext cx="1818640" cy="1118447"/>
          </a:xfrm>
          <a:prstGeom prst="ellipse">
            <a:avLst/>
          </a:prstGeom>
          <a:ln w="22225" cmpd="sng">
            <a:solidFill>
              <a:srgbClr val="FF0000"/>
            </a:solidFill>
            <a:prstDash val="solid"/>
          </a:ln>
        </p:spPr>
      </p:pic>
      <p:sp>
        <p:nvSpPr>
          <p:cNvPr id="3" name="文本框 10"/>
          <p:cNvSpPr txBox="1">
            <a:spLocks noChangeArrowheads="1"/>
          </p:cNvSpPr>
          <p:nvPr/>
        </p:nvSpPr>
        <p:spPr bwMode="auto">
          <a:xfrm>
            <a:off x="1295467" y="278219"/>
            <a:ext cx="4680076" cy="45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8" tIns="45713" rIns="91428" bIns="45713">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l">
              <a:buClrTx/>
              <a:buSzTx/>
            </a:pPr>
            <a:r>
              <a:rPr lang="zh-CN" altLang="en-US" sz="2400" b="1" dirty="0" smtClean="0">
                <a:latin typeface="+mn-ea"/>
                <a:ea typeface="+mn-ea"/>
              </a:rPr>
              <a:t>研学活动设计</a:t>
            </a:r>
            <a:r>
              <a:rPr lang="en-US" altLang="zh-CN" sz="2400" b="1" dirty="0" smtClean="0">
                <a:latin typeface="+mn-ea"/>
                <a:ea typeface="+mn-ea"/>
              </a:rPr>
              <a:t>—</a:t>
            </a:r>
            <a:r>
              <a:rPr lang="zh-CN" altLang="en-US" sz="2400" b="1" dirty="0" smtClean="0">
                <a:latin typeface="+mn-ea"/>
                <a:ea typeface="+mn-ea"/>
              </a:rPr>
              <a:t>—</a:t>
            </a:r>
            <a:r>
              <a:rPr lang="zh-CN" altLang="en-US" sz="2400" b="1" dirty="0" smtClean="0">
                <a:latin typeface="+mn-ea"/>
                <a:ea typeface="+mn-ea"/>
                <a:sym typeface="+mn-ea"/>
              </a:rPr>
              <a:t>研学后</a:t>
            </a:r>
            <a:endParaRPr lang="zh-CN" altLang="en-US" sz="2400" b="1" dirty="0" smtClean="0">
              <a:latin typeface="+mn-ea"/>
              <a:ea typeface="+mn-ea"/>
              <a:sym typeface="+mn-ea"/>
            </a:endParaRPr>
          </a:p>
        </p:txBody>
      </p:sp>
      <p:sp>
        <p:nvSpPr>
          <p:cNvPr id="4" name="矩形 3"/>
          <p:cNvSpPr/>
          <p:nvPr/>
        </p:nvSpPr>
        <p:spPr>
          <a:xfrm>
            <a:off x="5417221" y="2090999"/>
            <a:ext cx="2199640" cy="438785"/>
          </a:xfrm>
          <a:prstGeom prst="rect">
            <a:avLst/>
          </a:prstGeom>
        </p:spPr>
        <p:txBody>
          <a:bodyPr wrap="none" lIns="91430" tIns="45716" rIns="91430" bIns="45716">
            <a:spAutoFit/>
          </a:bodyPr>
          <a:p>
            <a:pPr algn="l"/>
            <a:r>
              <a:rPr lang="zh-CN" altLang="en-US" sz="2265" b="1" dirty="0">
                <a:solidFill>
                  <a:srgbClr val="333333"/>
                </a:solidFill>
                <a:latin typeface="微软雅黑" panose="020B0503020204020204" charset="-122"/>
                <a:ea typeface="微软雅黑" panose="020B0503020204020204" charset="-122"/>
              </a:rPr>
              <a:t>美术学科的绘画</a:t>
            </a:r>
            <a:endParaRPr lang="zh-CN" altLang="en-US" sz="2265" b="1" dirty="0">
              <a:solidFill>
                <a:srgbClr val="333333"/>
              </a:solidFill>
              <a:latin typeface="微软雅黑" panose="020B0503020204020204" charset="-122"/>
              <a:ea typeface="微软雅黑" panose="020B0503020204020204" charset="-122"/>
            </a:endParaRPr>
          </a:p>
        </p:txBody>
      </p:sp>
      <p:sp>
        <p:nvSpPr>
          <p:cNvPr id="5" name="矩形 4"/>
          <p:cNvSpPr/>
          <p:nvPr/>
        </p:nvSpPr>
        <p:spPr>
          <a:xfrm>
            <a:off x="5417221" y="2536345"/>
            <a:ext cx="3641090" cy="438785"/>
          </a:xfrm>
          <a:prstGeom prst="rect">
            <a:avLst/>
          </a:prstGeom>
        </p:spPr>
        <p:txBody>
          <a:bodyPr wrap="none" lIns="91430" tIns="45716" rIns="91430" bIns="45716">
            <a:spAutoFit/>
          </a:bodyPr>
          <a:p>
            <a:pPr algn="l"/>
            <a:r>
              <a:rPr lang="zh-CN" altLang="en-US" sz="2265" b="1" dirty="0">
                <a:solidFill>
                  <a:srgbClr val="333333"/>
                </a:solidFill>
                <a:latin typeface="微软雅黑" panose="020B0503020204020204" charset="-122"/>
                <a:ea typeface="微软雅黑" panose="020B0503020204020204" charset="-122"/>
              </a:rPr>
              <a:t>书法学科的软硬笔书法创作</a:t>
            </a:r>
            <a:endParaRPr lang="zh-CN" altLang="en-US" sz="2265" b="1" dirty="0">
              <a:solidFill>
                <a:srgbClr val="333333"/>
              </a:solidFill>
              <a:latin typeface="微软雅黑" panose="020B0503020204020204" charset="-122"/>
              <a:ea typeface="微软雅黑" panose="020B0503020204020204" charset="-122"/>
            </a:endParaRPr>
          </a:p>
        </p:txBody>
      </p:sp>
      <p:sp>
        <p:nvSpPr>
          <p:cNvPr id="6" name="矩形 5"/>
          <p:cNvSpPr/>
          <p:nvPr/>
        </p:nvSpPr>
        <p:spPr>
          <a:xfrm>
            <a:off x="5417221" y="2964759"/>
            <a:ext cx="3641090" cy="438785"/>
          </a:xfrm>
          <a:prstGeom prst="rect">
            <a:avLst/>
          </a:prstGeom>
        </p:spPr>
        <p:txBody>
          <a:bodyPr wrap="none" lIns="91430" tIns="45716" rIns="91430" bIns="45716">
            <a:spAutoFit/>
          </a:bodyPr>
          <a:p>
            <a:pPr algn="l"/>
            <a:r>
              <a:rPr lang="zh-CN" altLang="en-US" sz="2265" b="1" dirty="0">
                <a:solidFill>
                  <a:srgbClr val="333333"/>
                </a:solidFill>
                <a:latin typeface="微软雅黑" panose="020B0503020204020204" charset="-122"/>
                <a:ea typeface="微软雅黑" panose="020B0503020204020204" charset="-122"/>
              </a:rPr>
              <a:t>科学学科的舰船、武器原理</a:t>
            </a:r>
            <a:endParaRPr lang="zh-CN" altLang="en-US" sz="2265" b="1" dirty="0">
              <a:solidFill>
                <a:srgbClr val="333333"/>
              </a:solidFill>
              <a:latin typeface="微软雅黑" panose="020B0503020204020204" charset="-122"/>
              <a:ea typeface="微软雅黑" panose="020B0503020204020204" charset="-122"/>
            </a:endParaRPr>
          </a:p>
        </p:txBody>
      </p:sp>
      <p:sp>
        <p:nvSpPr>
          <p:cNvPr id="7" name="矩形 6"/>
          <p:cNvSpPr/>
          <p:nvPr/>
        </p:nvSpPr>
        <p:spPr>
          <a:xfrm>
            <a:off x="5417221" y="3372005"/>
            <a:ext cx="3064510" cy="438785"/>
          </a:xfrm>
          <a:prstGeom prst="rect">
            <a:avLst/>
          </a:prstGeom>
        </p:spPr>
        <p:txBody>
          <a:bodyPr wrap="none" lIns="91430" tIns="45716" rIns="91430" bIns="45716">
            <a:spAutoFit/>
          </a:bodyPr>
          <a:p>
            <a:pPr algn="l"/>
            <a:r>
              <a:rPr lang="zh-CN" altLang="en-US" sz="2265" b="1" dirty="0">
                <a:solidFill>
                  <a:srgbClr val="333333"/>
                </a:solidFill>
                <a:latin typeface="微软雅黑" panose="020B0503020204020204" charset="-122"/>
                <a:ea typeface="微软雅黑" panose="020B0503020204020204" charset="-122"/>
              </a:rPr>
              <a:t>音乐学科的表演、歌唱</a:t>
            </a:r>
            <a:endParaRPr lang="zh-CN" altLang="en-US" sz="2265" b="1" dirty="0">
              <a:solidFill>
                <a:srgbClr val="333333"/>
              </a:solidFill>
              <a:latin typeface="微软雅黑" panose="020B0503020204020204" charset="-122"/>
              <a:ea typeface="微软雅黑" panose="020B0503020204020204" charset="-122"/>
            </a:endParaRPr>
          </a:p>
        </p:txBody>
      </p:sp>
      <p:sp>
        <p:nvSpPr>
          <p:cNvPr id="8" name="矩形 7"/>
          <p:cNvSpPr/>
          <p:nvPr/>
        </p:nvSpPr>
        <p:spPr>
          <a:xfrm>
            <a:off x="5423995" y="3786872"/>
            <a:ext cx="3352800" cy="438785"/>
          </a:xfrm>
          <a:prstGeom prst="rect">
            <a:avLst/>
          </a:prstGeom>
        </p:spPr>
        <p:txBody>
          <a:bodyPr wrap="none" lIns="91430" tIns="45716" rIns="91430" bIns="45716">
            <a:spAutoFit/>
          </a:bodyPr>
          <a:p>
            <a:pPr algn="l"/>
            <a:r>
              <a:rPr lang="zh-CN" altLang="en-US" sz="2265" b="1" dirty="0">
                <a:solidFill>
                  <a:srgbClr val="333333"/>
                </a:solidFill>
                <a:latin typeface="微软雅黑" panose="020B0503020204020204" charset="-122"/>
                <a:ea typeface="微软雅黑" panose="020B0503020204020204" charset="-122"/>
              </a:rPr>
              <a:t>信息技术学科的创意制造</a:t>
            </a:r>
            <a:endParaRPr lang="zh-CN" altLang="en-US" sz="2265" b="1" dirty="0">
              <a:solidFill>
                <a:srgbClr val="333333"/>
              </a:solidFill>
              <a:latin typeface="微软雅黑" panose="020B0503020204020204" charset="-122"/>
              <a:ea typeface="微软雅黑" panose="020B0503020204020204" charset="-122"/>
            </a:endParaRPr>
          </a:p>
        </p:txBody>
      </p:sp>
      <p:sp>
        <p:nvSpPr>
          <p:cNvPr id="9" name="矩形 8"/>
          <p:cNvSpPr/>
          <p:nvPr/>
        </p:nvSpPr>
        <p:spPr>
          <a:xfrm>
            <a:off x="5275580" y="4773507"/>
            <a:ext cx="5753947" cy="1136015"/>
          </a:xfrm>
          <a:prstGeom prst="rect">
            <a:avLst/>
          </a:prstGeom>
        </p:spPr>
        <p:txBody>
          <a:bodyPr wrap="square" lIns="91430" tIns="45716" rIns="91430" bIns="45716">
            <a:spAutoFit/>
          </a:bodyPr>
          <a:p>
            <a:pPr algn="l"/>
            <a:r>
              <a:rPr lang="zh-CN" altLang="en-US" sz="2265" b="1" dirty="0">
                <a:solidFill>
                  <a:srgbClr val="333333"/>
                </a:solidFill>
                <a:latin typeface="微软雅黑" panose="020B0503020204020204" charset="-122"/>
                <a:ea typeface="微软雅黑" panose="020B0503020204020204" charset="-122"/>
              </a:rPr>
              <a:t>学校举行研学活动成果展示，将主题成果以作品展示、学生交流、历史情境表演、歌舞表演、诗歌朗诵等形式展出。</a:t>
            </a:r>
            <a:endParaRPr lang="zh-CN" altLang="en-US" sz="2265" b="1" dirty="0">
              <a:solidFill>
                <a:srgbClr val="333333"/>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100" advTm="0">
        <p14:switch dir="r"/>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p:cTn id="11" dur="350" fill="hold"/>
                                        <p:tgtEl>
                                          <p:spTgt spid="43"/>
                                        </p:tgtEl>
                                        <p:attrNameLst>
                                          <p:attrName>ppt_w</p:attrName>
                                        </p:attrNameLst>
                                      </p:cBhvr>
                                      <p:tavLst>
                                        <p:tav tm="0">
                                          <p:val>
                                            <p:fltVal val="0"/>
                                          </p:val>
                                        </p:tav>
                                        <p:tav tm="100000">
                                          <p:val>
                                            <p:strVal val="#ppt_w"/>
                                          </p:val>
                                        </p:tav>
                                      </p:tavLst>
                                    </p:anim>
                                    <p:anim calcmode="lin" valueType="num">
                                      <p:cBhvr>
                                        <p:cTn id="12" dur="350" fill="hold"/>
                                        <p:tgtEl>
                                          <p:spTgt spid="43"/>
                                        </p:tgtEl>
                                        <p:attrNameLst>
                                          <p:attrName>ppt_h</p:attrName>
                                        </p:attrNameLst>
                                      </p:cBhvr>
                                      <p:tavLst>
                                        <p:tav tm="0">
                                          <p:val>
                                            <p:fltVal val="0"/>
                                          </p:val>
                                        </p:tav>
                                        <p:tav tm="100000">
                                          <p:val>
                                            <p:strVal val="#ppt_h"/>
                                          </p:val>
                                        </p:tav>
                                      </p:tavLst>
                                    </p:anim>
                                    <p:animEffect transition="in" filter="fade">
                                      <p:cBhvr>
                                        <p:cTn id="13" dur="350"/>
                                        <p:tgtEl>
                                          <p:spTgt spid="43"/>
                                        </p:tgtEl>
                                      </p:cBhvr>
                                    </p:animEffect>
                                  </p:childTnLst>
                                </p:cTn>
                              </p:par>
                            </p:childTnLst>
                          </p:cTn>
                        </p:par>
                        <p:par>
                          <p:cTn id="14" fill="hold">
                            <p:stCondLst>
                              <p:cond delay="1000"/>
                            </p:stCondLst>
                            <p:childTnLst>
                              <p:par>
                                <p:cTn id="15" presetID="1" presetClass="entr" presetSubtype="0" fill="hold" nodeType="after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par>
                          <p:cTn id="17" fill="hold">
                            <p:stCondLst>
                              <p:cond delay="1000"/>
                            </p:stCondLst>
                            <p:childTnLst>
                              <p:par>
                                <p:cTn id="18" presetID="22" presetClass="entr" presetSubtype="4" fill="hold" grpId="0" nodeType="afterEffect">
                                  <p:stCondLst>
                                    <p:cond delay="0"/>
                                  </p:stCondLst>
                                  <p:childTnLst>
                                    <p:set>
                                      <p:cBhvr>
                                        <p:cTn id="19" dur="1" fill="hold">
                                          <p:stCondLst>
                                            <p:cond delay="0"/>
                                          </p:stCondLst>
                                        </p:cTn>
                                        <p:tgtEl>
                                          <p:spTgt spid="87"/>
                                        </p:tgtEl>
                                        <p:attrNameLst>
                                          <p:attrName>style.visibility</p:attrName>
                                        </p:attrNameLst>
                                      </p:cBhvr>
                                      <p:to>
                                        <p:strVal val="visible"/>
                                      </p:to>
                                    </p:set>
                                    <p:animEffect transition="in" filter="wipe(down)">
                                      <p:cBhvr>
                                        <p:cTn id="20" dur="500"/>
                                        <p:tgtEl>
                                          <p:spTgt spid="87"/>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81"/>
                                        </p:tgtEl>
                                        <p:attrNameLst>
                                          <p:attrName>style.visibility</p:attrName>
                                        </p:attrNameLst>
                                      </p:cBhvr>
                                      <p:to>
                                        <p:strVal val="visible"/>
                                      </p:to>
                                    </p:set>
                                    <p:animEffect transition="in" filter="fade">
                                      <p:cBhvr>
                                        <p:cTn id="24" dur="500"/>
                                        <p:tgtEl>
                                          <p:spTgt spid="81"/>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83"/>
                                        </p:tgtEl>
                                        <p:attrNameLst>
                                          <p:attrName>style.visibility</p:attrName>
                                        </p:attrNameLst>
                                      </p:cBhvr>
                                      <p:to>
                                        <p:strVal val="visible"/>
                                      </p:to>
                                    </p:set>
                                    <p:animEffect transition="in" filter="fade">
                                      <p:cBhvr>
                                        <p:cTn id="28" dur="500"/>
                                        <p:tgtEl>
                                          <p:spTgt spid="83"/>
                                        </p:tgtEl>
                                      </p:cBhvr>
                                    </p:animEffect>
                                  </p:childTnLst>
                                </p:cTn>
                              </p:par>
                            </p:childTnLst>
                          </p:cTn>
                        </p:par>
                        <p:par>
                          <p:cTn id="29" fill="hold">
                            <p:stCondLst>
                              <p:cond delay="2500"/>
                            </p:stCondLst>
                            <p:childTnLst>
                              <p:par>
                                <p:cTn id="30" presetID="10" presetClass="entr" presetSubtype="0" fill="hold" grpId="0" nodeType="afterEffect">
                                  <p:stCondLst>
                                    <p:cond delay="0"/>
                                  </p:stCondLst>
                                  <p:childTnLst>
                                    <p:set>
                                      <p:cBhvr>
                                        <p:cTn id="31" dur="1" fill="hold">
                                          <p:stCondLst>
                                            <p:cond delay="0"/>
                                          </p:stCondLst>
                                        </p:cTn>
                                        <p:tgtEl>
                                          <p:spTgt spid="85"/>
                                        </p:tgtEl>
                                        <p:attrNameLst>
                                          <p:attrName>style.visibility</p:attrName>
                                        </p:attrNameLst>
                                      </p:cBhvr>
                                      <p:to>
                                        <p:strVal val="visible"/>
                                      </p:to>
                                    </p:set>
                                    <p:animEffect transition="in" filter="fade">
                                      <p:cBhvr>
                                        <p:cTn id="32" dur="500"/>
                                        <p:tgtEl>
                                          <p:spTgt spid="85"/>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500"/>
                                        <p:tgtEl>
                                          <p:spTgt spid="4"/>
                                        </p:tgtEl>
                                      </p:cBhvr>
                                    </p:animEffect>
                                  </p:childTnLst>
                                </p:cTn>
                              </p:par>
                            </p:childTnLst>
                          </p:cTn>
                        </p:par>
                        <p:par>
                          <p:cTn id="37" fill="hold">
                            <p:stCondLst>
                              <p:cond delay="3500"/>
                            </p:stCondLst>
                            <p:childTnLst>
                              <p:par>
                                <p:cTn id="38" presetID="10" presetClass="entr" presetSubtype="0" fill="hold" grpId="0" nodeType="after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500"/>
                                        <p:tgtEl>
                                          <p:spTgt spid="5"/>
                                        </p:tgtEl>
                                      </p:cBhvr>
                                    </p:animEffect>
                                  </p:childTnLst>
                                </p:cTn>
                              </p:par>
                            </p:childTnLst>
                          </p:cTn>
                        </p:par>
                        <p:par>
                          <p:cTn id="41" fill="hold">
                            <p:stCondLst>
                              <p:cond delay="4000"/>
                            </p:stCondLst>
                            <p:childTnLst>
                              <p:par>
                                <p:cTn id="42" presetID="10" presetClass="entr" presetSubtype="0" fill="hold" grpId="0" nodeType="after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500"/>
                                        <p:tgtEl>
                                          <p:spTgt spid="6"/>
                                        </p:tgtEl>
                                      </p:cBhvr>
                                    </p:animEffect>
                                  </p:childTnLst>
                                </p:cTn>
                              </p:par>
                            </p:childTnLst>
                          </p:cTn>
                        </p:par>
                        <p:par>
                          <p:cTn id="45" fill="hold">
                            <p:stCondLst>
                              <p:cond delay="4500"/>
                            </p:stCondLst>
                            <p:childTnLst>
                              <p:par>
                                <p:cTn id="46" presetID="10" presetClass="entr" presetSubtype="0" fill="hold" grpId="0" nodeType="after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fade">
                                      <p:cBhvr>
                                        <p:cTn id="48" dur="500"/>
                                        <p:tgtEl>
                                          <p:spTgt spid="7"/>
                                        </p:tgtEl>
                                      </p:cBhvr>
                                    </p:animEffect>
                                  </p:childTnLst>
                                </p:cTn>
                              </p:par>
                            </p:childTnLst>
                          </p:cTn>
                        </p:par>
                        <p:par>
                          <p:cTn id="49" fill="hold">
                            <p:stCondLst>
                              <p:cond delay="5000"/>
                            </p:stCondLst>
                            <p:childTnLst>
                              <p:par>
                                <p:cTn id="50" presetID="10" presetClass="entr" presetSubtype="0" fill="hold" grpId="0" nodeType="after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fade">
                                      <p:cBhvr>
                                        <p:cTn id="52" dur="500"/>
                                        <p:tgtEl>
                                          <p:spTgt spid="8"/>
                                        </p:tgtEl>
                                      </p:cBhvr>
                                    </p:animEffect>
                                  </p:childTnLst>
                                </p:cTn>
                              </p:par>
                            </p:childTnLst>
                          </p:cTn>
                        </p:par>
                        <p:par>
                          <p:cTn id="53" fill="hold">
                            <p:stCondLst>
                              <p:cond delay="5500"/>
                            </p:stCondLst>
                            <p:childTnLst>
                              <p:par>
                                <p:cTn id="54" presetID="53" presetClass="entr" presetSubtype="16" fill="hold" nodeType="afterEffect">
                                  <p:stCondLst>
                                    <p:cond delay="0"/>
                                  </p:stCondLst>
                                  <p:childTnLst>
                                    <p:set>
                                      <p:cBhvr>
                                        <p:cTn id="55" dur="1" fill="hold">
                                          <p:stCondLst>
                                            <p:cond delay="0"/>
                                          </p:stCondLst>
                                        </p:cTn>
                                        <p:tgtEl>
                                          <p:spTgt spid="73"/>
                                        </p:tgtEl>
                                        <p:attrNameLst>
                                          <p:attrName>style.visibility</p:attrName>
                                        </p:attrNameLst>
                                      </p:cBhvr>
                                      <p:to>
                                        <p:strVal val="visible"/>
                                      </p:to>
                                    </p:set>
                                    <p:anim calcmode="lin" valueType="num">
                                      <p:cBhvr>
                                        <p:cTn id="56" dur="350" fill="hold"/>
                                        <p:tgtEl>
                                          <p:spTgt spid="73"/>
                                        </p:tgtEl>
                                        <p:attrNameLst>
                                          <p:attrName>ppt_w</p:attrName>
                                        </p:attrNameLst>
                                      </p:cBhvr>
                                      <p:tavLst>
                                        <p:tav tm="0">
                                          <p:val>
                                            <p:fltVal val="0"/>
                                          </p:val>
                                        </p:tav>
                                        <p:tav tm="100000">
                                          <p:val>
                                            <p:strVal val="#ppt_w"/>
                                          </p:val>
                                        </p:tav>
                                      </p:tavLst>
                                    </p:anim>
                                    <p:anim calcmode="lin" valueType="num">
                                      <p:cBhvr>
                                        <p:cTn id="57" dur="350" fill="hold"/>
                                        <p:tgtEl>
                                          <p:spTgt spid="73"/>
                                        </p:tgtEl>
                                        <p:attrNameLst>
                                          <p:attrName>ppt_h</p:attrName>
                                        </p:attrNameLst>
                                      </p:cBhvr>
                                      <p:tavLst>
                                        <p:tav tm="0">
                                          <p:val>
                                            <p:fltVal val="0"/>
                                          </p:val>
                                        </p:tav>
                                        <p:tav tm="100000">
                                          <p:val>
                                            <p:strVal val="#ppt_h"/>
                                          </p:val>
                                        </p:tav>
                                      </p:tavLst>
                                    </p:anim>
                                    <p:animEffect transition="in" filter="fade">
                                      <p:cBhvr>
                                        <p:cTn id="58" dur="350"/>
                                        <p:tgtEl>
                                          <p:spTgt spid="73"/>
                                        </p:tgtEl>
                                      </p:cBhvr>
                                    </p:animEffect>
                                  </p:childTnLst>
                                </p:cTn>
                              </p:par>
                            </p:childTnLst>
                          </p:cTn>
                        </p:par>
                        <p:par>
                          <p:cTn id="59" fill="hold">
                            <p:stCondLst>
                              <p:cond delay="6000"/>
                            </p:stCondLst>
                            <p:childTnLst>
                              <p:par>
                                <p:cTn id="60" presetID="22" presetClass="entr" presetSubtype="8" fill="hold" nodeType="after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wipe(left)">
                                      <p:cBhvr>
                                        <p:cTn id="62" dur="500"/>
                                        <p:tgtEl>
                                          <p:spTgt spid="39"/>
                                        </p:tgtEl>
                                      </p:cBhvr>
                                    </p:animEffect>
                                  </p:childTnLst>
                                </p:cTn>
                              </p:par>
                            </p:childTnLst>
                          </p:cTn>
                        </p:par>
                        <p:par>
                          <p:cTn id="63" fill="hold">
                            <p:stCondLst>
                              <p:cond delay="6500"/>
                            </p:stCondLst>
                            <p:childTnLst>
                              <p:par>
                                <p:cTn id="64" presetID="22" presetClass="entr" presetSubtype="4" fill="hold" grpId="0" nodeType="afterEffect">
                                  <p:stCondLst>
                                    <p:cond delay="0"/>
                                  </p:stCondLst>
                                  <p:childTnLst>
                                    <p:set>
                                      <p:cBhvr>
                                        <p:cTn id="65" dur="1" fill="hold">
                                          <p:stCondLst>
                                            <p:cond delay="0"/>
                                          </p:stCondLst>
                                        </p:cTn>
                                        <p:tgtEl>
                                          <p:spTgt spid="89"/>
                                        </p:tgtEl>
                                        <p:attrNameLst>
                                          <p:attrName>style.visibility</p:attrName>
                                        </p:attrNameLst>
                                      </p:cBhvr>
                                      <p:to>
                                        <p:strVal val="visible"/>
                                      </p:to>
                                    </p:set>
                                    <p:animEffect transition="in" filter="wipe(down)">
                                      <p:cBhvr>
                                        <p:cTn id="66" dur="500"/>
                                        <p:tgtEl>
                                          <p:spTgt spid="89"/>
                                        </p:tgtEl>
                                      </p:cBhvr>
                                    </p:animEffect>
                                  </p:childTnLst>
                                </p:cTn>
                              </p:par>
                            </p:childTnLst>
                          </p:cTn>
                        </p:par>
                        <p:par>
                          <p:cTn id="67" fill="hold">
                            <p:stCondLst>
                              <p:cond delay="7000"/>
                            </p:stCondLst>
                            <p:childTnLst>
                              <p:par>
                                <p:cTn id="68" presetID="10" presetClass="entr" presetSubtype="0" fill="hold" grpId="0" nodeType="afterEffect">
                                  <p:stCondLst>
                                    <p:cond delay="0"/>
                                  </p:stCondLst>
                                  <p:childTnLst>
                                    <p:set>
                                      <p:cBhvr>
                                        <p:cTn id="69" dur="1" fill="hold">
                                          <p:stCondLst>
                                            <p:cond delay="0"/>
                                          </p:stCondLst>
                                        </p:cTn>
                                        <p:tgtEl>
                                          <p:spTgt spid="9"/>
                                        </p:tgtEl>
                                        <p:attrNameLst>
                                          <p:attrName>style.visibility</p:attrName>
                                        </p:attrNameLst>
                                      </p:cBhvr>
                                      <p:to>
                                        <p:strVal val="visible"/>
                                      </p:to>
                                    </p:set>
                                    <p:animEffect transition="in" filter="fade">
                                      <p:cBhvr>
                                        <p:cTn id="7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P spid="83" grpId="0"/>
      <p:bldP spid="85" grpId="0"/>
      <p:bldP spid="87" grpId="0"/>
      <p:bldP spid="89" grpId="0"/>
      <p:bldP spid="3" grpId="0"/>
      <p:bldP spid="4" grpId="0"/>
      <p:bldP spid="5" grpId="0"/>
      <p:bldP spid="6" grpId="0"/>
      <p:bldP spid="7" grpId="0"/>
      <p:bldP spid="8" grpId="0"/>
      <p:bldP spid="9"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2、3、6、8、10、11、12、15"/>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SLIDE_MODEL_TYPE" val="cover"/>
</p:tagLst>
</file>

<file path=ppt/tags/tag63.xml><?xml version="1.0" encoding="utf-8"?>
<p:tagLst xmlns:p="http://schemas.openxmlformats.org/presentationml/2006/main">
  <p:tag name="KSO_WM_UNIT_TABLE_BEAUTIFY" val="smartTable{6597cde5-0086-4e9c-9416-5ef482d3023c}"/>
  <p:tag name="TABLE_ENDDRAG_ORIGIN_RECT" val="278*276"/>
  <p:tag name="TABLE_ENDDRAG_RECT" val="235*117*278*277"/>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1538</Words>
  <Application>WPS 演示</Application>
  <PresentationFormat>宽屏</PresentationFormat>
  <Paragraphs>239</Paragraphs>
  <Slides>6</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6</vt:i4>
      </vt:variant>
    </vt:vector>
  </HeadingPairs>
  <TitlesOfParts>
    <vt:vector size="14" baseType="lpstr">
      <vt:lpstr>Arial</vt:lpstr>
      <vt:lpstr>宋体</vt:lpstr>
      <vt:lpstr>Wingdings</vt:lpstr>
      <vt:lpstr>微软雅黑</vt:lpstr>
      <vt:lpstr>Arial Unicode MS</vt:lpstr>
      <vt:lpstr>Impact</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DYF</cp:lastModifiedBy>
  <cp:revision>2</cp:revision>
  <dcterms:created xsi:type="dcterms:W3CDTF">2021-12-27T01:52:19Z</dcterms:created>
  <dcterms:modified xsi:type="dcterms:W3CDTF">2021-12-27T01:54:36Z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2052-11.1.0.8696</vt:lpwstr>
  </property>
</Properties>
</file>