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handoutMasterIdLst>
    <p:handoutMasterId r:id="rId16"/>
  </p:handoutMasterIdLst>
  <p:sldIdLst>
    <p:sldId id="395" r:id="rId3"/>
    <p:sldId id="396" r:id="rId5"/>
    <p:sldId id="372" r:id="rId6"/>
    <p:sldId id="371" r:id="rId7"/>
    <p:sldId id="387" r:id="rId8"/>
    <p:sldId id="370" r:id="rId9"/>
    <p:sldId id="388" r:id="rId10"/>
    <p:sldId id="389" r:id="rId11"/>
    <p:sldId id="390" r:id="rId12"/>
    <p:sldId id="391" r:id="rId13"/>
    <p:sldId id="392" r:id="rId14"/>
    <p:sldId id="394"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E00"/>
    <a:srgbClr val="DF2123"/>
    <a:srgbClr val="4256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47"/>
    <p:restoredTop sz="96271"/>
  </p:normalViewPr>
  <p:slideViewPr>
    <p:cSldViewPr snapToGrid="0" snapToObjects="1">
      <p:cViewPr varScale="1">
        <p:scale>
          <a:sx n="112" d="100"/>
          <a:sy n="112" d="100"/>
        </p:scale>
        <p:origin x="642"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notesViewPr>
    <p:cSldViewPr snapToGrid="0" snapToObjects="1">
      <p:cViewPr varScale="1">
        <p:scale>
          <a:sx n="95" d="100"/>
          <a:sy n="95" d="100"/>
        </p:scale>
        <p:origin x="2504" y="19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4B3C7D-7ED1-A34F-BCFC-1C01389AE58C}" type="datetimeFigureOut">
              <a:rPr kumimoji="1" lang="zh-CN" altLang="en-US" smtClean="0"/>
            </a:fld>
            <a:endParaRPr kumimoji="1"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5" name="幻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CED8CE-3D9F-CA47-A17E-9AD879C3B1C0}"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ACF2CF-5EF1-D24F-8F8B-C67282AA038A}" type="datetimeFigureOut">
              <a:rPr kumimoji="1" lang="zh-CN" altLang="en-US" smtClean="0"/>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F70782-008B-5B48-B01C-A994AC4AA046}"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mtClean="0"/>
              <a:t>更多精美模板请访问卡卡办公网：</a:t>
            </a:r>
            <a:r>
              <a:rPr lang="en-US" altLang="zh-CN" smtClean="0"/>
              <a:t>https://www.kakappt.com</a:t>
            </a:r>
            <a:endParaRPr lang="zh-CN" altLang="en-US"/>
          </a:p>
        </p:txBody>
      </p:sp>
      <p:sp>
        <p:nvSpPr>
          <p:cNvPr id="4" name="灯片编号占位符 3"/>
          <p:cNvSpPr>
            <a:spLocks noGrp="1"/>
          </p:cNvSpPr>
          <p:nvPr>
            <p:ph type="sldNum" sz="quarter" idx="10"/>
          </p:nvPr>
        </p:nvSpPr>
        <p:spPr/>
        <p:txBody>
          <a:bodyPr/>
          <a:lstStyle/>
          <a:p>
            <a:r>
              <a:rPr lang="zh-CN" altLang="en-US" smtClean="0"/>
              <a:t>更多精美模板请访问卡卡办公网：</a:t>
            </a:r>
            <a:r>
              <a:rPr lang="en-US" altLang="zh-CN" smtClean="0"/>
              <a:t>https://www.kakappt.com</a:t>
            </a:r>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2E3AE05-7DD1-4AF0-924E-BEEA496F373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alpha val="100000"/>
          </a:schemeClr>
        </a:solidFill>
        <a:effectLst/>
      </p:bgPr>
    </p:bg>
    <p:spTree>
      <p:nvGrpSpPr>
        <p:cNvPr id="1" name=""/>
        <p:cNvGrpSpPr/>
        <p:nvPr/>
      </p:nvGrpSpPr>
      <p:grpSpPr/>
      <p:pic>
        <p:nvPicPr>
          <p:cNvPr id="2050" name="Picture 4"/>
          <p:cNvPicPr>
            <a:picLocks noChangeAspect="1"/>
          </p:cNvPicPr>
          <p:nvPr/>
        </p:nvPicPr>
        <p:blipFill>
          <a:blip r:embed="rId2"/>
          <a:stretch>
            <a:fillRect/>
          </a:stretch>
        </p:blipFill>
        <p:spPr>
          <a:xfrm>
            <a:off x="0" y="-14287"/>
            <a:ext cx="12227984" cy="6872287"/>
          </a:xfrm>
          <a:prstGeom prst="rect">
            <a:avLst/>
          </a:prstGeom>
          <a:noFill/>
          <a:ln w="9525">
            <a:noFill/>
          </a:ln>
        </p:spPr>
      </p:pic>
      <p:sp>
        <p:nvSpPr>
          <p:cNvPr id="2051" name="标题 2050"/>
          <p:cNvSpPr>
            <a:spLocks noGrp="1"/>
          </p:cNvSpPr>
          <p:nvPr>
            <p:ph type="ctrTitle"/>
          </p:nvPr>
        </p:nvSpPr>
        <p:spPr>
          <a:xfrm>
            <a:off x="624417" y="1557338"/>
            <a:ext cx="9211733" cy="1082675"/>
          </a:xfrm>
          <a:prstGeom prst="rect">
            <a:avLst/>
          </a:prstGeom>
          <a:noFill/>
          <a:ln w="9525">
            <a:noFill/>
          </a:ln>
        </p:spPr>
        <p:txBody>
          <a:bodyPr anchor="ctr"/>
          <a:lstStyle>
            <a:lvl1pPr lvl="0" algn="l">
              <a:defRPr kern="1200">
                <a:solidFill>
                  <a:schemeClr val="tx1"/>
                </a:solidFill>
              </a:defRPr>
            </a:lvl1pPr>
          </a:lstStyle>
          <a:p>
            <a:pPr lvl="0"/>
            <a:r>
              <a:rPr lang="zh-CN" altLang="en-US"/>
              <a:t>单击此处编辑母版标题样式</a:t>
            </a:r>
            <a:endParaRPr lang="zh-CN" altLang="en-US"/>
          </a:p>
        </p:txBody>
      </p:sp>
      <p:sp>
        <p:nvSpPr>
          <p:cNvPr id="2052" name="副标题 2051"/>
          <p:cNvSpPr>
            <a:spLocks noGrp="1"/>
          </p:cNvSpPr>
          <p:nvPr>
            <p:ph type="subTitle" idx="1"/>
          </p:nvPr>
        </p:nvSpPr>
        <p:spPr>
          <a:xfrm>
            <a:off x="624417" y="2782888"/>
            <a:ext cx="9218083" cy="1752600"/>
          </a:xfrm>
          <a:prstGeom prst="rect">
            <a:avLst/>
          </a:prstGeom>
          <a:noFill/>
          <a:ln w="9525">
            <a:noFill/>
          </a:ln>
        </p:spPr>
        <p:txBody>
          <a:bodyPr anchor="t"/>
          <a:lstStyle>
            <a:lvl1pPr marL="0" lvl="0" indent="0" algn="l">
              <a:buNone/>
              <a:defRPr kern="1200">
                <a:solidFill>
                  <a:schemeClr val="tx1"/>
                </a:solidFill>
              </a:defRPr>
            </a:lvl1pPr>
            <a:lvl2pPr marL="457200" lvl="1" indent="-457200" algn="ctr">
              <a:buNone/>
              <a:defRPr kern="1200">
                <a:solidFill>
                  <a:schemeClr val="tx1"/>
                </a:solidFill>
              </a:defRPr>
            </a:lvl2pPr>
            <a:lvl3pPr marL="914400" lvl="2" indent="-914400" algn="ctr">
              <a:buNone/>
              <a:defRPr kern="1200">
                <a:solidFill>
                  <a:schemeClr val="tx1"/>
                </a:solidFill>
              </a:defRPr>
            </a:lvl3pPr>
            <a:lvl4pPr marL="1371600" lvl="3" indent="-1371600" algn="ctr">
              <a:buNone/>
              <a:defRPr kern="1200">
                <a:solidFill>
                  <a:schemeClr val="tx1"/>
                </a:solidFill>
              </a:defRPr>
            </a:lvl4pPr>
            <a:lvl5pPr marL="1828800" lvl="4" indent="-1828800" algn="ctr">
              <a:buNone/>
              <a:defRPr kern="1200">
                <a:solidFill>
                  <a:schemeClr val="tx1"/>
                </a:solidFill>
              </a:defRPr>
            </a:lvl5pPr>
          </a:lstStyle>
          <a:p>
            <a:pPr lvl="0"/>
            <a:r>
              <a:rPr lang="zh-CN" altLang="en-US"/>
              <a:t>单击此处编辑母版副标题样式</a:t>
            </a:r>
            <a:endParaRPr lang="zh-CN" altLang="en-US"/>
          </a:p>
        </p:txBody>
      </p:sp>
      <p:sp>
        <p:nvSpPr>
          <p:cNvPr id="2053" name="日期占位符 2052"/>
          <p:cNvSpPr>
            <a:spLocks noGrp="1"/>
          </p:cNvSpPr>
          <p:nvPr>
            <p:ph type="dt" sz="half" idx="2"/>
          </p:nvPr>
        </p:nvSpPr>
        <p:spPr>
          <a:xfrm>
            <a:off x="609600" y="6245225"/>
            <a:ext cx="2844800" cy="476250"/>
          </a:xfrm>
          <a:prstGeom prst="rect">
            <a:avLst/>
          </a:prstGeom>
          <a:noFill/>
          <a:ln w="9525">
            <a:noFill/>
          </a:ln>
        </p:spPr>
        <p:txBody>
          <a:bodyPr anchor="t"/>
          <a:p>
            <a:endParaRPr lang="zh-CN" altLang="en-US" dirty="0"/>
          </a:p>
        </p:txBody>
      </p:sp>
      <p:sp>
        <p:nvSpPr>
          <p:cNvPr id="2054" name="页脚占位符 2053"/>
          <p:cNvSpPr>
            <a:spLocks noGrp="1"/>
          </p:cNvSpPr>
          <p:nvPr>
            <p:ph type="ftr" sz="quarter" idx="3"/>
          </p:nvPr>
        </p:nvSpPr>
        <p:spPr>
          <a:xfrm>
            <a:off x="4165600" y="6245225"/>
            <a:ext cx="3860800" cy="476250"/>
          </a:xfrm>
          <a:prstGeom prst="rect">
            <a:avLst/>
          </a:prstGeom>
          <a:noFill/>
          <a:ln w="9525">
            <a:noFill/>
          </a:ln>
        </p:spPr>
        <p:txBody>
          <a:bodyPr anchor="t"/>
          <a:p>
            <a:endParaRPr lang="zh-CN" altLang="en-US" dirty="0"/>
          </a:p>
        </p:txBody>
      </p:sp>
      <p:sp>
        <p:nvSpPr>
          <p:cNvPr id="2055" name="灯片编号占位符 2054"/>
          <p:cNvSpPr>
            <a:spLocks noGrp="1"/>
          </p:cNvSpPr>
          <p:nvPr>
            <p:ph type="sldNum" sz="quarter" idx="4"/>
          </p:nvPr>
        </p:nvSpPr>
        <p:spPr>
          <a:xfrm>
            <a:off x="8737600" y="6245225"/>
            <a:ext cx="2844800" cy="476250"/>
          </a:xfrm>
          <a:prstGeom prst="rect">
            <a:avLst/>
          </a:prstGeom>
          <a:noFill/>
          <a:ln w="9525">
            <a:noFill/>
          </a:ln>
        </p:spPr>
        <p:txBody>
          <a:bodyPr anchor="t"/>
          <a:p>
            <a:fld id="{9A0DB2DC-4C9A-4742-B13C-FB6460FD3503}" type="slidenum">
              <a:rPr lang="zh-CN"/>
            </a:fld>
            <a:endParaRPr lang="zh-CN"/>
          </a:p>
        </p:txBody>
      </p:sp>
    </p:spTree>
  </p:cSld>
  <p:clrMapOvr>
    <a:masterClrMapping/>
  </p:clrMapOvr>
  <p:transition spd="slow"/>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190500"/>
            <a:ext cx="2743200" cy="59372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90500"/>
            <a:ext cx="8070573" cy="593725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174750"/>
            <a:ext cx="5376672" cy="4953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174750"/>
            <a:ext cx="5376672" cy="4953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5" y="1778438"/>
            <a:ext cx="4873575"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5" y="2665379"/>
            <a:ext cx="4873575"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9"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9"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p>
        </p:txBody>
      </p:sp>
      <p:sp>
        <p:nvSpPr>
          <p:cNvPr id="8" name="页脚占位符 7"/>
          <p:cNvSpPr>
            <a:spLocks noGrp="1"/>
          </p:cNvSpPr>
          <p:nvPr>
            <p:ph type="ftr" sz="quarter" idx="11"/>
          </p:nvPr>
        </p:nvSpPr>
        <p:spPr/>
        <p:txBody>
          <a:bodyPr/>
          <a:lstStyle/>
          <a:p>
            <a:pPr lvl="0"/>
            <a:endParaRPr lang="zh-CN"/>
          </a:p>
        </p:txBody>
      </p:sp>
      <p:sp>
        <p:nvSpPr>
          <p:cNvPr id="9" name="灯片编号占位符 8"/>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p>
        </p:txBody>
      </p:sp>
      <p:sp>
        <p:nvSpPr>
          <p:cNvPr id="4" name="页脚占位符 3"/>
          <p:cNvSpPr>
            <a:spLocks noGrp="1"/>
          </p:cNvSpPr>
          <p:nvPr>
            <p:ph type="ftr" sz="quarter" idx="11"/>
          </p:nvPr>
        </p:nvSpPr>
        <p:spPr/>
        <p:txBody>
          <a:bodyPr/>
          <a:lstStyle/>
          <a:p>
            <a:pPr lvl="0"/>
            <a:endParaRPr lang="zh-CN"/>
          </a:p>
        </p:txBody>
      </p:sp>
      <p:sp>
        <p:nvSpPr>
          <p:cNvPr id="5" name="灯片编号占位符 4"/>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p>
        </p:txBody>
      </p:sp>
      <p:sp>
        <p:nvSpPr>
          <p:cNvPr id="3" name="页脚占位符 2"/>
          <p:cNvSpPr>
            <a:spLocks noGrp="1"/>
          </p:cNvSpPr>
          <p:nvPr>
            <p:ph type="ftr" sz="quarter" idx="11"/>
          </p:nvPr>
        </p:nvSpPr>
        <p:spPr/>
        <p:txBody>
          <a:bodyPr/>
          <a:lstStyle/>
          <a:p>
            <a:pPr lvl="0"/>
            <a:endParaRPr lang="zh-CN"/>
          </a:p>
        </p:txBody>
      </p:sp>
      <p:sp>
        <p:nvSpPr>
          <p:cNvPr id="4" name="灯片编号占位符 3"/>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transition spd="slow"/>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pic>
        <p:nvPicPr>
          <p:cNvPr id="1026" name="Picture 16"/>
          <p:cNvPicPr>
            <a:picLocks noChangeAspect="1"/>
          </p:cNvPicPr>
          <p:nvPr/>
        </p:nvPicPr>
        <p:blipFill>
          <a:blip r:embed="rId13"/>
          <a:stretch>
            <a:fillRect/>
          </a:stretch>
        </p:blipFill>
        <p:spPr>
          <a:xfrm>
            <a:off x="0" y="0"/>
            <a:ext cx="12192000" cy="6858000"/>
          </a:xfrm>
          <a:prstGeom prst="rect">
            <a:avLst/>
          </a:prstGeom>
          <a:noFill/>
          <a:ln w="9525">
            <a:noFill/>
          </a:ln>
        </p:spPr>
      </p:pic>
      <p:sp>
        <p:nvSpPr>
          <p:cNvPr id="1027" name="标题 1026"/>
          <p:cNvSpPr>
            <a:spLocks noGrp="1"/>
          </p:cNvSpPr>
          <p:nvPr>
            <p:ph type="title"/>
          </p:nvPr>
        </p:nvSpPr>
        <p:spPr>
          <a:xfrm>
            <a:off x="609600" y="190500"/>
            <a:ext cx="10972800" cy="582613"/>
          </a:xfrm>
          <a:prstGeom prst="rect">
            <a:avLst/>
          </a:prstGeom>
          <a:noFill/>
          <a:ln w="9525">
            <a:noFill/>
          </a:ln>
        </p:spPr>
        <p:txBody>
          <a:bodyPr anchor="ctr"/>
          <a:p>
            <a:pPr lvl="0"/>
            <a:r>
              <a:rPr lang="zh-CN" altLang="en-US"/>
              <a:t>单击此处编辑母版标题样式</a:t>
            </a:r>
            <a:endParaRPr lang="zh-CN" altLang="en-US"/>
          </a:p>
        </p:txBody>
      </p:sp>
      <p:sp>
        <p:nvSpPr>
          <p:cNvPr id="1028" name="文本占位符 1027"/>
          <p:cNvSpPr>
            <a:spLocks noGrp="1"/>
          </p:cNvSpPr>
          <p:nvPr>
            <p:ph type="body" idx="1"/>
          </p:nvPr>
        </p:nvSpPr>
        <p:spPr>
          <a:xfrm>
            <a:off x="609600" y="1174750"/>
            <a:ext cx="10972800" cy="4953000"/>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9" name="日期占位符 1028"/>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zh-CN" altLang="en-US"/>
          </a:p>
        </p:txBody>
      </p:sp>
      <p:sp>
        <p:nvSpPr>
          <p:cNvPr id="1030" name="页脚占位符 1029"/>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zh-CN"/>
          </a:p>
        </p:txBody>
      </p:sp>
      <p:sp>
        <p:nvSpPr>
          <p:cNvPr id="1031" name="灯片编号占位符 1030"/>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zh-CN"/>
            </a:fld>
            <a:endParaRPr 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hf sldNum="0" hdr="0" ftr="0" dt="0"/>
  <p:txStyles>
    <p:titleStyle>
      <a:lvl1pPr marL="0" lvl="0" indent="0" algn="l" defTabSz="914400" eaLnBrk="1" fontAlgn="base" latinLnBrk="0" hangingPunct="1">
        <a:lnSpc>
          <a:spcPct val="100000"/>
        </a:lnSpc>
        <a:spcBef>
          <a:spcPct val="0"/>
        </a:spcBef>
        <a:spcAft>
          <a:spcPct val="0"/>
        </a:spcAft>
        <a:buClr>
          <a:srgbClr val="000000"/>
        </a:buClr>
        <a:buNone/>
        <a:defRPr sz="3600" b="0" i="0" u="none" kern="1200" baseline="0">
          <a:solidFill>
            <a:schemeClr val="tx1"/>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220980" y="1262380"/>
            <a:ext cx="11750675" cy="645160"/>
          </a:xfrm>
          <a:prstGeom prst="rect">
            <a:avLst/>
          </a:prstGeom>
          <a:noFill/>
        </p:spPr>
        <p:txBody>
          <a:bodyPr wrap="square" rtlCol="0">
            <a:spAutoFit/>
          </a:bodyPr>
          <a:lstStyle/>
          <a:p>
            <a:pPr algn="just" fontAlgn="auto">
              <a:lnSpc>
                <a:spcPct val="100000"/>
              </a:lnSpc>
            </a:pPr>
            <a:r>
              <a:rPr kumimoji="1" lang="zh-CN" altLang="en-US" sz="3600" dirty="0">
                <a:solidFill>
                  <a:srgbClr val="002060"/>
                </a:solidFill>
                <a:latin typeface="+mj-ea"/>
                <a:ea typeface="+mj-ea"/>
              </a:rPr>
              <a:t>《</a:t>
            </a:r>
            <a:r>
              <a:rPr kumimoji="1" lang="zh-CN" altLang="en-US" sz="3600" dirty="0">
                <a:solidFill>
                  <a:srgbClr val="002060"/>
                </a:solidFill>
                <a:latin typeface="+mj-ea"/>
                <a:ea typeface="+mj-ea"/>
                <a:sym typeface="+mn-ea"/>
              </a:rPr>
              <a:t>山东省教育厅关于加强教育行政执法工作的实施意见</a:t>
            </a:r>
            <a:r>
              <a:rPr kumimoji="1" lang="zh-CN" altLang="en-US" sz="3600" dirty="0">
                <a:solidFill>
                  <a:srgbClr val="002060"/>
                </a:solidFill>
                <a:latin typeface="+mj-ea"/>
                <a:ea typeface="+mj-ea"/>
              </a:rPr>
              <a:t>》</a:t>
            </a:r>
            <a:endParaRPr kumimoji="1" lang="zh-CN" altLang="en-US" sz="3600" dirty="0">
              <a:solidFill>
                <a:srgbClr val="002060"/>
              </a:solidFill>
              <a:latin typeface="+mj-ea"/>
              <a:ea typeface="+mj-ea"/>
            </a:endParaRPr>
          </a:p>
        </p:txBody>
      </p:sp>
      <p:sp>
        <p:nvSpPr>
          <p:cNvPr id="4" name="文本框 3"/>
          <p:cNvSpPr txBox="1"/>
          <p:nvPr/>
        </p:nvSpPr>
        <p:spPr>
          <a:xfrm>
            <a:off x="7686040" y="2869565"/>
            <a:ext cx="2888615" cy="1568450"/>
          </a:xfrm>
          <a:prstGeom prst="rect">
            <a:avLst/>
          </a:prstGeom>
          <a:noFill/>
        </p:spPr>
        <p:txBody>
          <a:bodyPr wrap="square" rtlCol="0">
            <a:spAutoFit/>
            <a:scene3d>
              <a:camera prst="perspectiveLeft"/>
              <a:lightRig rig="threePt" dir="t"/>
            </a:scene3d>
          </a:bodyPr>
          <a:p>
            <a:r>
              <a:rPr lang="zh-CN" altLang="en-US" sz="9600">
                <a:ln>
                  <a:solidFill>
                    <a:sysClr val="windowText" lastClr="000000"/>
                  </a:solidFill>
                </a:ln>
                <a:solidFill>
                  <a:srgbClr val="00B0F0"/>
                </a:solidFill>
                <a:effectLst>
                  <a:outerShdw blurRad="50800" dist="38100" dir="18900000" algn="bl" rotWithShape="0">
                    <a:prstClr val="black">
                      <a:alpha val="40000"/>
                    </a:prstClr>
                  </a:outerShdw>
                </a:effectLst>
              </a:rPr>
              <a:t>解读</a:t>
            </a:r>
            <a:endParaRPr lang="zh-CN" altLang="en-US" sz="9600">
              <a:ln>
                <a:solidFill>
                  <a:sysClr val="windowText" lastClr="000000"/>
                </a:solidFill>
              </a:ln>
              <a:solidFill>
                <a:srgbClr val="00B0F0"/>
              </a:solidFill>
              <a:effectLst>
                <a:outerShdw blurRad="50800" dist="38100" dir="18900000" algn="bl" rotWithShape="0">
                  <a:prstClr val="black">
                    <a:alpha val="40000"/>
                  </a:prstClr>
                </a:outerShdw>
              </a:effectLst>
            </a:endParaRPr>
          </a:p>
        </p:txBody>
      </p:sp>
      <p:sp>
        <p:nvSpPr>
          <p:cNvPr id="100" name="文本框 99"/>
          <p:cNvSpPr txBox="1"/>
          <p:nvPr/>
        </p:nvSpPr>
        <p:spPr>
          <a:xfrm>
            <a:off x="981075" y="2500630"/>
            <a:ext cx="6134735" cy="2306955"/>
          </a:xfrm>
          <a:prstGeom prst="rect">
            <a:avLst/>
          </a:prstGeom>
          <a:noFill/>
          <a:ln w="9525">
            <a:noFill/>
          </a:ln>
        </p:spPr>
        <p:txBody>
          <a:bodyPr wrap="square">
            <a:spAutoFit/>
          </a:bodyPr>
          <a:p>
            <a:pPr indent="609600" algn="just" fontAlgn="auto">
              <a:lnSpc>
                <a:spcPct val="150000"/>
              </a:lnSpc>
              <a:extLst>
                <a:ext uri="{35155182-B16C-46BC-9424-99874614C6A1}">
                  <wpsdc:indentchars xmlns:wpsdc="http://www.wps.cn/officeDocument/2017/drawingmlCustomData" val="200" checksum="4158780845"/>
                </a:ext>
              </a:extLst>
            </a:pPr>
            <a:r>
              <a:rPr lang="zh-CN" sz="2400" b="0">
                <a:ea typeface="宋体" panose="02010600030101010101" pitchFamily="2" charset="-122"/>
              </a:rPr>
              <a:t>2021年1月16日，《山东省教育厅关于加强教育行政执法工作的实施意见》（鲁教法发〔2021〕1号，以下简称《实施意见》）正式印发，现解读如下。</a:t>
            </a:r>
            <a:endParaRPr lang="zh-CN" sz="2400" b="0">
              <a:ea typeface="宋体" panose="02010600030101010101" pitchFamily="2"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10235" y="614045"/>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729230"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（五）加强教育行政执法协同机制</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62345" y="2843530"/>
            <a:ext cx="3655695" cy="1107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406400" algn="l">
              <a:lnSpc>
                <a:spcPct val="150000"/>
              </a:lnSpc>
              <a:buClrTx/>
              <a:buSzTx/>
              <a:buFontTx/>
              <a:extLst>
                <a:ext uri="{35155182-B16C-46BC-9424-99874614C6A1}">
                  <wpsdc:indentchars xmlns:wpsdc="http://www.wps.cn/officeDocument/2017/drawingmlCustomData" val="200" checksum="1740828767"/>
                </a:ext>
              </a:extLst>
            </a:pPr>
            <a:r>
              <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探索建立健全教育行政执法与教育督导的协同机制，在潍坊作为试验区进行探索。</a:t>
            </a:r>
            <a:endPar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34365" y="61468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765425"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（六）创新教育行政执法工作机制</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64885" y="2595245"/>
            <a:ext cx="4120515" cy="1846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406400" algn="l">
              <a:lnSpc>
                <a:spcPct val="150000"/>
              </a:lnSpc>
              <a:buClrTx/>
              <a:buSzTx/>
              <a:buFontTx/>
              <a:extLst>
                <a:ext uri="{35155182-B16C-46BC-9424-99874614C6A1}">
                  <wpsdc:indentchars xmlns:wpsdc="http://www.wps.cn/officeDocument/2017/drawingmlCustomData" val="200" checksum="1740828767"/>
                </a:ext>
              </a:extLst>
            </a:pPr>
            <a:r>
              <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实施教育系统“双随机、一公开”检查制度，科学编制年度规划和检查清单，合理确定随机抽查的比例和频次。加强信用监管，建立教育行业诚信档案，记录办学主体违法信息，与相关部门建立联合惩戒机制。</a:t>
            </a:r>
            <a:endPar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22300" y="626745"/>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977515"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（七）加强教育行政执法监督考核机制</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5977890" y="2716530"/>
            <a:ext cx="4486910" cy="1107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406400" algn="l">
              <a:lnSpc>
                <a:spcPct val="150000"/>
              </a:lnSpc>
              <a:buClrTx/>
              <a:buSzTx/>
              <a:buFontTx/>
              <a:extLst>
                <a:ext uri="{35155182-B16C-46BC-9424-99874614C6A1}">
                  <wpsdc:indentchars xmlns:wpsdc="http://www.wps.cn/officeDocument/2017/drawingmlCustomData" val="200" checksum="1740828767"/>
                </a:ext>
              </a:extLst>
            </a:pPr>
            <a:r>
              <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把教育行政执法工作纳入对各级人民政府履行教育职责评价指标体系，作为评估教育行政部门法治政府建设成效的内容。</a:t>
            </a:r>
            <a:endPar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5"/>
          <p:cNvSpPr/>
          <p:nvPr/>
        </p:nvSpPr>
        <p:spPr>
          <a:xfrm rot="18900000">
            <a:off x="6285774" y="-3523201"/>
            <a:ext cx="13904403" cy="13904403"/>
          </a:xfrm>
          <a:prstGeom prst="roundRect">
            <a:avLst>
              <a:gd name="adj" fmla="val 12421"/>
            </a:avLst>
          </a:prstGeom>
          <a:solidFill>
            <a:schemeClr val="bg1"/>
          </a:solidFill>
          <a:ln>
            <a:noFill/>
          </a:ln>
          <a:effectLst>
            <a:outerShdw blurRad="50800" dist="50800" dir="10800000" algn="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a:t>关于加强教育行政执法工作的意见</a:t>
            </a:r>
            <a:endParaRPr kumimoji="1" lang="zh-CN" altLang="en-US"/>
          </a:p>
        </p:txBody>
      </p:sp>
      <p:sp>
        <p:nvSpPr>
          <p:cNvPr id="5" name="圆角矩形 4"/>
          <p:cNvSpPr/>
          <p:nvPr/>
        </p:nvSpPr>
        <p:spPr>
          <a:xfrm rot="18900000">
            <a:off x="2062414" y="6551687"/>
            <a:ext cx="4091789" cy="409178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文本框 6"/>
          <p:cNvSpPr txBox="1"/>
          <p:nvPr/>
        </p:nvSpPr>
        <p:spPr>
          <a:xfrm>
            <a:off x="1214671" y="1131659"/>
            <a:ext cx="1706880" cy="1005840"/>
          </a:xfrm>
          <a:prstGeom prst="rect">
            <a:avLst/>
          </a:prstGeom>
          <a:noFill/>
        </p:spPr>
        <p:txBody>
          <a:bodyPr wrap="none" rtlCol="0">
            <a:spAutoFit/>
          </a:bodyPr>
          <a:lstStyle/>
          <a:p>
            <a:r>
              <a:rPr kumimoji="1" lang="zh-CN" altLang="en-US" sz="6000" dirty="0">
                <a:solidFill>
                  <a:srgbClr val="002060"/>
                </a:solidFill>
                <a:latin typeface="+mj-ea"/>
                <a:ea typeface="+mj-ea"/>
              </a:rPr>
              <a:t>背景</a:t>
            </a:r>
            <a:endParaRPr kumimoji="1" lang="zh-CN" altLang="en-US" sz="6000" dirty="0">
              <a:solidFill>
                <a:srgbClr val="002060"/>
              </a:solidFill>
              <a:latin typeface="+mj-ea"/>
              <a:ea typeface="+mj-ea"/>
            </a:endParaRPr>
          </a:p>
        </p:txBody>
      </p:sp>
      <p:sp>
        <p:nvSpPr>
          <p:cNvPr id="8" name="文本框 7"/>
          <p:cNvSpPr txBox="1"/>
          <p:nvPr/>
        </p:nvSpPr>
        <p:spPr>
          <a:xfrm>
            <a:off x="2052172" y="2275648"/>
            <a:ext cx="1918335" cy="1014730"/>
          </a:xfrm>
          <a:prstGeom prst="rect">
            <a:avLst/>
          </a:prstGeom>
          <a:noFill/>
        </p:spPr>
        <p:txBody>
          <a:bodyPr wrap="none" rtlCol="0">
            <a:spAutoFit/>
          </a:bodyPr>
          <a:lstStyle/>
          <a:p>
            <a:r>
              <a:rPr kumimoji="1" lang="zh-CN" altLang="en-US" sz="6000" dirty="0">
                <a:solidFill>
                  <a:srgbClr val="002060"/>
                </a:solidFill>
                <a:latin typeface="+mj-lt"/>
              </a:rPr>
              <a:t>依 据</a:t>
            </a:r>
            <a:endParaRPr kumimoji="1" lang="zh-CN" altLang="en-US" sz="6000" dirty="0">
              <a:solidFill>
                <a:srgbClr val="002060"/>
              </a:solidFill>
              <a:latin typeface="+mj-lt"/>
            </a:endParaRPr>
          </a:p>
        </p:txBody>
      </p:sp>
      <p:sp>
        <p:nvSpPr>
          <p:cNvPr id="9" name="圆角矩形 8"/>
          <p:cNvSpPr/>
          <p:nvPr/>
        </p:nvSpPr>
        <p:spPr>
          <a:xfrm rot="18900000">
            <a:off x="12193445" y="-1820030"/>
            <a:ext cx="7189115" cy="7189115"/>
          </a:xfrm>
          <a:prstGeom prst="roundRect">
            <a:avLst/>
          </a:prstGeom>
          <a:solidFill>
            <a:schemeClr val="accent5">
              <a:lumMod val="40000"/>
              <a:lumOff val="6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
        <p:nvSpPr>
          <p:cNvPr id="10" name="文本框 9"/>
          <p:cNvSpPr txBox="1"/>
          <p:nvPr/>
        </p:nvSpPr>
        <p:spPr>
          <a:xfrm>
            <a:off x="5807710" y="1304290"/>
            <a:ext cx="5045710" cy="4399915"/>
          </a:xfrm>
          <a:prstGeom prst="rect">
            <a:avLst/>
          </a:prstGeom>
          <a:noFill/>
        </p:spPr>
        <p:txBody>
          <a:bodyPr wrap="square" rtlCol="0">
            <a:spAutoFit/>
          </a:bodyPr>
          <a:lstStyle/>
          <a:p>
            <a:pPr indent="355600" algn="just" fontAlgn="auto">
              <a:lnSpc>
                <a:spcPct val="200000"/>
              </a:lnSpc>
              <a:buFont typeface="+mj-lt"/>
              <a:buNone/>
              <a:extLst>
                <a:ext uri="{35155182-B16C-46BC-9424-99874614C6A1}">
                  <wpsdc:indentchars xmlns:wpsdc="http://www.wps.cn/officeDocument/2017/drawingmlCustomData" val="200" checksum="3837665281"/>
                </a:ext>
              </a:extLst>
            </a:pPr>
            <a:r>
              <a:rPr kumimoji="1" lang="en-US" altLang="zh-CN" sz="1400" dirty="0">
                <a:solidFill>
                  <a:srgbClr val="002060"/>
                </a:solidFill>
                <a:latin typeface="方正粗黑宋简体" panose="02000000000000000000" charset="-122"/>
                <a:ea typeface="方正粗黑宋简体" panose="02000000000000000000" charset="-122"/>
                <a:cs typeface="方正粗黑宋简体" panose="02000000000000000000" charset="-122"/>
                <a:sym typeface="+mn-ea"/>
              </a:rPr>
              <a:t>加强教育行政执法工作是当前教育系统落实全面依法治国基本方略、推进依法治教的重要方面，是适应教育改革发展新形势新要求、促进政府职能转变的关键举措。2019年12月23日，教育部出台《关于加强教育行政执法工作的意见》(教政法〔2019〕17号)，明确要求各地教育行政部门加快建立健全权责清晰、权威高效的教育管理体制和政府统筹、部门合作、上下联动的执法工作机制，“各地可以结合实际，制定贯彻实施本意见的具体办法”。为贯彻落实教育部文件，结合我省实际，在广泛调研，多方征求意见的基础上，省教育厅制定了《实施意见》，经厅长办公会审议通过印发实施。</a:t>
            </a:r>
            <a:endParaRPr kumimoji="1" lang="en-US" altLang="zh-CN" sz="1400" dirty="0">
              <a:solidFill>
                <a:srgbClr val="002060"/>
              </a:solidFill>
              <a:latin typeface="方正粗黑宋简体" panose="02000000000000000000" charset="-122"/>
              <a:ea typeface="方正粗黑宋简体" panose="02000000000000000000" charset="-122"/>
              <a:cs typeface="方正粗黑宋简体" panose="02000000000000000000"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396365" y="711835"/>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3" name="文本框 2"/>
          <p:cNvSpPr txBox="1"/>
          <p:nvPr/>
        </p:nvSpPr>
        <p:spPr>
          <a:xfrm>
            <a:off x="5774368" y="2148534"/>
            <a:ext cx="4696271" cy="2560320"/>
          </a:xfrm>
          <a:prstGeom prst="rect">
            <a:avLst/>
          </a:prstGeom>
          <a:noFill/>
        </p:spPr>
        <p:txBody>
          <a:bodyPr wrap="square" rtlCol="0">
            <a:spAutoFit/>
          </a:bodyPr>
          <a:lstStyle/>
          <a:p>
            <a:pPr indent="457200" algn="just" fontAlgn="auto">
              <a:lnSpc>
                <a:spcPct val="150000"/>
              </a:lnSpc>
              <a:extLst>
                <a:ext uri="{35155182-B16C-46BC-9424-99874614C6A1}">
                  <wpsdc:indentchars xmlns:wpsdc="http://www.wps.cn/officeDocument/2017/drawingmlCustomData" val="200" checksum="59296752"/>
                </a:ext>
              </a:extLst>
            </a:pPr>
            <a:r>
              <a:rPr kumimoji="1" b="1" dirty="0">
                <a:solidFill>
                  <a:schemeClr val="tx1">
                    <a:lumMod val="65000"/>
                    <a:lumOff val="35000"/>
                  </a:schemeClr>
                </a:solidFill>
                <a:latin typeface="+mn-ea"/>
                <a:cs typeface="+mn-ea"/>
                <a:sym typeface="+mn-lt"/>
              </a:rPr>
              <a:t>《实施意见》全面贯彻教育部《关于加强教育行政执法工作的意见》精神，围绕观念认识不到位、机构队伍不健全、体制机制不完善、能力水平不匹配等问题，通过建立7个机制，实现以法治思维和法治方法抓教育治理，推进教育治理体系和治理能力现代化。</a:t>
            </a:r>
            <a:endParaRPr kumimoji="1" b="1" dirty="0">
              <a:solidFill>
                <a:schemeClr val="tx1">
                  <a:lumMod val="65000"/>
                  <a:lumOff val="35000"/>
                </a:schemeClr>
              </a:solidFill>
              <a:latin typeface="+mn-ea"/>
              <a:cs typeface="+mn-ea"/>
              <a:sym typeface="+mn-lt"/>
            </a:endParaRPr>
          </a:p>
        </p:txBody>
      </p:sp>
      <p:sp>
        <p:nvSpPr>
          <p:cNvPr id="5" name="矩形 4"/>
          <p:cNvSpPr/>
          <p:nvPr/>
        </p:nvSpPr>
        <p:spPr>
          <a:xfrm>
            <a:off x="1099634" y="1554652"/>
            <a:ext cx="3214687" cy="4214813"/>
          </a:xfrm>
          <a:prstGeom prst="rect">
            <a:avLst/>
          </a:prstGeom>
          <a:blipFill>
            <a:blip r:embed="rId1" cstate="screen"/>
            <a:stretch>
              <a:fillRect/>
            </a:stretch>
          </a:blip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heckerboard(across)">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22300" y="16510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3" name="îSḻïḍê"/>
          <p:cNvSpPr/>
          <p:nvPr/>
        </p:nvSpPr>
        <p:spPr>
          <a:xfrm>
            <a:off x="5589511" y="3359935"/>
            <a:ext cx="1018789" cy="1018789"/>
          </a:xfrm>
          <a:prstGeom prst="ellipse">
            <a:avLst/>
          </a:prstGeom>
          <a:solidFill>
            <a:schemeClr val="accent2"/>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a:bodyPr>
          <a:lstStyle>
            <a:defPPr>
              <a:defRPr lang="en-US"/>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endParaRPr lang="en-US"/>
          </a:p>
        </p:txBody>
      </p:sp>
      <p:sp>
        <p:nvSpPr>
          <p:cNvPr id="4" name="iSľiḑé"/>
          <p:cNvSpPr/>
          <p:nvPr/>
        </p:nvSpPr>
        <p:spPr>
          <a:xfrm>
            <a:off x="5831252" y="3591444"/>
            <a:ext cx="535308" cy="555772"/>
          </a:xfrm>
          <a:custGeom>
            <a:avLst/>
            <a:gdLst>
              <a:gd name="connsiteX0" fmla="*/ 332623 w 583294"/>
              <a:gd name="connsiteY0" fmla="*/ 296967 h 605593"/>
              <a:gd name="connsiteX1" fmla="*/ 316983 w 583294"/>
              <a:gd name="connsiteY1" fmla="*/ 302537 h 605593"/>
              <a:gd name="connsiteX2" fmla="*/ 311624 w 583294"/>
              <a:gd name="connsiteY2" fmla="*/ 308872 h 605593"/>
              <a:gd name="connsiteX3" fmla="*/ 311624 w 583294"/>
              <a:gd name="connsiteY3" fmla="*/ 325036 h 605593"/>
              <a:gd name="connsiteX4" fmla="*/ 309108 w 583294"/>
              <a:gd name="connsiteY4" fmla="*/ 326784 h 605593"/>
              <a:gd name="connsiteX5" fmla="*/ 307467 w 583294"/>
              <a:gd name="connsiteY5" fmla="*/ 331698 h 605593"/>
              <a:gd name="connsiteX6" fmla="*/ 311077 w 583294"/>
              <a:gd name="connsiteY6" fmla="*/ 366102 h 605593"/>
              <a:gd name="connsiteX7" fmla="*/ 315780 w 583294"/>
              <a:gd name="connsiteY7" fmla="*/ 371673 h 605593"/>
              <a:gd name="connsiteX8" fmla="*/ 317530 w 583294"/>
              <a:gd name="connsiteY8" fmla="*/ 371891 h 605593"/>
              <a:gd name="connsiteX9" fmla="*/ 322670 w 583294"/>
              <a:gd name="connsiteY9" fmla="*/ 369379 h 605593"/>
              <a:gd name="connsiteX10" fmla="*/ 340826 w 583294"/>
              <a:gd name="connsiteY10" fmla="*/ 345242 h 605593"/>
              <a:gd name="connsiteX11" fmla="*/ 342139 w 583294"/>
              <a:gd name="connsiteY11" fmla="*/ 341310 h 605593"/>
              <a:gd name="connsiteX12" fmla="*/ 342139 w 583294"/>
              <a:gd name="connsiteY12" fmla="*/ 302646 h 605593"/>
              <a:gd name="connsiteX13" fmla="*/ 339076 w 583294"/>
              <a:gd name="connsiteY13" fmla="*/ 297076 h 605593"/>
              <a:gd name="connsiteX14" fmla="*/ 332623 w 583294"/>
              <a:gd name="connsiteY14" fmla="*/ 296967 h 605593"/>
              <a:gd name="connsiteX15" fmla="*/ 250702 w 583294"/>
              <a:gd name="connsiteY15" fmla="*/ 296967 h 605593"/>
              <a:gd name="connsiteX16" fmla="*/ 244249 w 583294"/>
              <a:gd name="connsiteY16" fmla="*/ 297076 h 605593"/>
              <a:gd name="connsiteX17" fmla="*/ 241187 w 583294"/>
              <a:gd name="connsiteY17" fmla="*/ 302646 h 605593"/>
              <a:gd name="connsiteX18" fmla="*/ 241077 w 583294"/>
              <a:gd name="connsiteY18" fmla="*/ 341310 h 605593"/>
              <a:gd name="connsiteX19" fmla="*/ 242390 w 583294"/>
              <a:gd name="connsiteY19" fmla="*/ 345242 h 605593"/>
              <a:gd name="connsiteX20" fmla="*/ 260655 w 583294"/>
              <a:gd name="connsiteY20" fmla="*/ 369379 h 605593"/>
              <a:gd name="connsiteX21" fmla="*/ 265796 w 583294"/>
              <a:gd name="connsiteY21" fmla="*/ 371891 h 605593"/>
              <a:gd name="connsiteX22" fmla="*/ 267546 w 583294"/>
              <a:gd name="connsiteY22" fmla="*/ 371673 h 605593"/>
              <a:gd name="connsiteX23" fmla="*/ 272249 w 583294"/>
              <a:gd name="connsiteY23" fmla="*/ 366102 h 605593"/>
              <a:gd name="connsiteX24" fmla="*/ 275858 w 583294"/>
              <a:gd name="connsiteY24" fmla="*/ 331698 h 605593"/>
              <a:gd name="connsiteX25" fmla="*/ 274218 w 583294"/>
              <a:gd name="connsiteY25" fmla="*/ 326674 h 605593"/>
              <a:gd name="connsiteX26" fmla="*/ 271702 w 583294"/>
              <a:gd name="connsiteY26" fmla="*/ 325036 h 605593"/>
              <a:gd name="connsiteX27" fmla="*/ 271702 w 583294"/>
              <a:gd name="connsiteY27" fmla="*/ 308872 h 605593"/>
              <a:gd name="connsiteX28" fmla="*/ 266343 w 583294"/>
              <a:gd name="connsiteY28" fmla="*/ 302537 h 605593"/>
              <a:gd name="connsiteX29" fmla="*/ 250702 w 583294"/>
              <a:gd name="connsiteY29" fmla="*/ 296967 h 605593"/>
              <a:gd name="connsiteX30" fmla="*/ 30625 w 583294"/>
              <a:gd name="connsiteY30" fmla="*/ 270619 h 605593"/>
              <a:gd name="connsiteX31" fmla="*/ 94718 w 583294"/>
              <a:gd name="connsiteY31" fmla="*/ 270619 h 605593"/>
              <a:gd name="connsiteX32" fmla="*/ 125343 w 583294"/>
              <a:gd name="connsiteY32" fmla="*/ 301200 h 605593"/>
              <a:gd name="connsiteX33" fmla="*/ 293999 w 583294"/>
              <a:gd name="connsiteY33" fmla="*/ 469616 h 605593"/>
              <a:gd name="connsiteX34" fmla="*/ 462654 w 583294"/>
              <a:gd name="connsiteY34" fmla="*/ 301200 h 605593"/>
              <a:gd name="connsiteX35" fmla="*/ 493279 w 583294"/>
              <a:gd name="connsiteY35" fmla="*/ 270619 h 605593"/>
              <a:gd name="connsiteX36" fmla="*/ 552669 w 583294"/>
              <a:gd name="connsiteY36" fmla="*/ 270619 h 605593"/>
              <a:gd name="connsiteX37" fmla="*/ 583294 w 583294"/>
              <a:gd name="connsiteY37" fmla="*/ 301200 h 605593"/>
              <a:gd name="connsiteX38" fmla="*/ 552669 w 583294"/>
              <a:gd name="connsiteY38" fmla="*/ 331782 h 605593"/>
              <a:gd name="connsiteX39" fmla="*/ 521935 w 583294"/>
              <a:gd name="connsiteY39" fmla="*/ 331782 h 605593"/>
              <a:gd name="connsiteX40" fmla="*/ 478513 w 583294"/>
              <a:gd name="connsiteY40" fmla="*/ 438052 h 605593"/>
              <a:gd name="connsiteX41" fmla="*/ 504982 w 583294"/>
              <a:gd name="connsiteY41" fmla="*/ 464592 h 605593"/>
              <a:gd name="connsiteX42" fmla="*/ 504982 w 583294"/>
              <a:gd name="connsiteY42" fmla="*/ 507842 h 605593"/>
              <a:gd name="connsiteX43" fmla="*/ 483326 w 583294"/>
              <a:gd name="connsiteY43" fmla="*/ 516798 h 605593"/>
              <a:gd name="connsiteX44" fmla="*/ 461670 w 583294"/>
              <a:gd name="connsiteY44" fmla="*/ 507842 h 605593"/>
              <a:gd name="connsiteX45" fmla="*/ 435638 w 583294"/>
              <a:gd name="connsiteY45" fmla="*/ 481957 h 605593"/>
              <a:gd name="connsiteX46" fmla="*/ 322327 w 583294"/>
              <a:gd name="connsiteY46" fmla="*/ 529140 h 605593"/>
              <a:gd name="connsiteX47" fmla="*/ 322327 w 583294"/>
              <a:gd name="connsiteY47" fmla="*/ 575012 h 605593"/>
              <a:gd name="connsiteX48" fmla="*/ 291592 w 583294"/>
              <a:gd name="connsiteY48" fmla="*/ 605593 h 605593"/>
              <a:gd name="connsiteX49" fmla="*/ 260967 w 583294"/>
              <a:gd name="connsiteY49" fmla="*/ 575012 h 605593"/>
              <a:gd name="connsiteX50" fmla="*/ 260967 w 583294"/>
              <a:gd name="connsiteY50" fmla="*/ 528485 h 605593"/>
              <a:gd name="connsiteX51" fmla="*/ 149624 w 583294"/>
              <a:gd name="connsiteY51" fmla="*/ 479882 h 605593"/>
              <a:gd name="connsiteX52" fmla="*/ 121624 w 583294"/>
              <a:gd name="connsiteY52" fmla="*/ 507842 h 605593"/>
              <a:gd name="connsiteX53" fmla="*/ 99968 w 583294"/>
              <a:gd name="connsiteY53" fmla="*/ 516798 h 605593"/>
              <a:gd name="connsiteX54" fmla="*/ 78312 w 583294"/>
              <a:gd name="connsiteY54" fmla="*/ 507842 h 605593"/>
              <a:gd name="connsiteX55" fmla="*/ 78312 w 583294"/>
              <a:gd name="connsiteY55" fmla="*/ 464592 h 605593"/>
              <a:gd name="connsiteX56" fmla="*/ 107515 w 583294"/>
              <a:gd name="connsiteY56" fmla="*/ 435430 h 605593"/>
              <a:gd name="connsiteX57" fmla="*/ 66062 w 583294"/>
              <a:gd name="connsiteY57" fmla="*/ 331782 h 605593"/>
              <a:gd name="connsiteX58" fmla="*/ 30625 w 583294"/>
              <a:gd name="connsiteY58" fmla="*/ 331782 h 605593"/>
              <a:gd name="connsiteX59" fmla="*/ 0 w 583294"/>
              <a:gd name="connsiteY59" fmla="*/ 301200 h 605593"/>
              <a:gd name="connsiteX60" fmla="*/ 30625 w 583294"/>
              <a:gd name="connsiteY60" fmla="*/ 270619 h 605593"/>
              <a:gd name="connsiteX61" fmla="*/ 260655 w 583294"/>
              <a:gd name="connsiteY61" fmla="*/ 122871 h 605593"/>
              <a:gd name="connsiteX62" fmla="*/ 215703 w 583294"/>
              <a:gd name="connsiteY62" fmla="*/ 134776 h 605593"/>
              <a:gd name="connsiteX63" fmla="*/ 212093 w 583294"/>
              <a:gd name="connsiteY63" fmla="*/ 140565 h 605593"/>
              <a:gd name="connsiteX64" fmla="*/ 212093 w 583294"/>
              <a:gd name="connsiteY64" fmla="*/ 152142 h 605593"/>
              <a:gd name="connsiteX65" fmla="*/ 209468 w 583294"/>
              <a:gd name="connsiteY65" fmla="*/ 152142 h 605593"/>
              <a:gd name="connsiteX66" fmla="*/ 203015 w 583294"/>
              <a:gd name="connsiteY66" fmla="*/ 158586 h 605593"/>
              <a:gd name="connsiteX67" fmla="*/ 203015 w 583294"/>
              <a:gd name="connsiteY67" fmla="*/ 169289 h 605593"/>
              <a:gd name="connsiteX68" fmla="*/ 205969 w 583294"/>
              <a:gd name="connsiteY68" fmla="*/ 174641 h 605593"/>
              <a:gd name="connsiteX69" fmla="*/ 212203 w 583294"/>
              <a:gd name="connsiteY69" fmla="*/ 178791 h 605593"/>
              <a:gd name="connsiteX70" fmla="*/ 212640 w 583294"/>
              <a:gd name="connsiteY70" fmla="*/ 181413 h 605593"/>
              <a:gd name="connsiteX71" fmla="*/ 235828 w 583294"/>
              <a:gd name="connsiteY71" fmla="*/ 235039 h 605593"/>
              <a:gd name="connsiteX72" fmla="*/ 274218 w 583294"/>
              <a:gd name="connsiteY72" fmla="*/ 268242 h 605593"/>
              <a:gd name="connsiteX73" fmla="*/ 309108 w 583294"/>
              <a:gd name="connsiteY73" fmla="*/ 268242 h 605593"/>
              <a:gd name="connsiteX74" fmla="*/ 347498 w 583294"/>
              <a:gd name="connsiteY74" fmla="*/ 235039 h 605593"/>
              <a:gd name="connsiteX75" fmla="*/ 370685 w 583294"/>
              <a:gd name="connsiteY75" fmla="*/ 181413 h 605593"/>
              <a:gd name="connsiteX76" fmla="*/ 371123 w 583294"/>
              <a:gd name="connsiteY76" fmla="*/ 178791 h 605593"/>
              <a:gd name="connsiteX77" fmla="*/ 377357 w 583294"/>
              <a:gd name="connsiteY77" fmla="*/ 174641 h 605593"/>
              <a:gd name="connsiteX78" fmla="*/ 380310 w 583294"/>
              <a:gd name="connsiteY78" fmla="*/ 169289 h 605593"/>
              <a:gd name="connsiteX79" fmla="*/ 380310 w 583294"/>
              <a:gd name="connsiteY79" fmla="*/ 158586 h 605593"/>
              <a:gd name="connsiteX80" fmla="*/ 373857 w 583294"/>
              <a:gd name="connsiteY80" fmla="*/ 152142 h 605593"/>
              <a:gd name="connsiteX81" fmla="*/ 370248 w 583294"/>
              <a:gd name="connsiteY81" fmla="*/ 152142 h 605593"/>
              <a:gd name="connsiteX82" fmla="*/ 368279 w 583294"/>
              <a:gd name="connsiteY82" fmla="*/ 149958 h 605593"/>
              <a:gd name="connsiteX83" fmla="*/ 362045 w 583294"/>
              <a:gd name="connsiteY83" fmla="*/ 149521 h 605593"/>
              <a:gd name="connsiteX84" fmla="*/ 336451 w 583294"/>
              <a:gd name="connsiteY84" fmla="*/ 155309 h 605593"/>
              <a:gd name="connsiteX85" fmla="*/ 296749 w 583294"/>
              <a:gd name="connsiteY85" fmla="*/ 137288 h 605593"/>
              <a:gd name="connsiteX86" fmla="*/ 260655 w 583294"/>
              <a:gd name="connsiteY86" fmla="*/ 122871 h 605593"/>
              <a:gd name="connsiteX87" fmla="*/ 275311 w 583294"/>
              <a:gd name="connsiteY87" fmla="*/ 0 h 605593"/>
              <a:gd name="connsiteX88" fmla="*/ 308014 w 583294"/>
              <a:gd name="connsiteY88" fmla="*/ 0 h 605593"/>
              <a:gd name="connsiteX89" fmla="*/ 409185 w 583294"/>
              <a:gd name="connsiteY89" fmla="*/ 101027 h 605593"/>
              <a:gd name="connsiteX90" fmla="*/ 409185 w 583294"/>
              <a:gd name="connsiteY90" fmla="*/ 132701 h 605593"/>
              <a:gd name="connsiteX91" fmla="*/ 414982 w 583294"/>
              <a:gd name="connsiteY91" fmla="*/ 150722 h 605593"/>
              <a:gd name="connsiteX92" fmla="*/ 414982 w 583294"/>
              <a:gd name="connsiteY92" fmla="*/ 173331 h 605593"/>
              <a:gd name="connsiteX93" fmla="*/ 403826 w 583294"/>
              <a:gd name="connsiteY93" fmla="*/ 197140 h 605593"/>
              <a:gd name="connsiteX94" fmla="*/ 397263 w 583294"/>
              <a:gd name="connsiteY94" fmla="*/ 214288 h 605593"/>
              <a:gd name="connsiteX95" fmla="*/ 375498 w 583294"/>
              <a:gd name="connsiteY95" fmla="*/ 255136 h 605593"/>
              <a:gd name="connsiteX96" fmla="*/ 360732 w 583294"/>
              <a:gd name="connsiteY96" fmla="*/ 273922 h 605593"/>
              <a:gd name="connsiteX97" fmla="*/ 371670 w 583294"/>
              <a:gd name="connsiteY97" fmla="*/ 287574 h 605593"/>
              <a:gd name="connsiteX98" fmla="*/ 432919 w 583294"/>
              <a:gd name="connsiteY98" fmla="*/ 306141 h 605593"/>
              <a:gd name="connsiteX99" fmla="*/ 294014 w 583294"/>
              <a:gd name="connsiteY99" fmla="*/ 433272 h 605593"/>
              <a:gd name="connsiteX100" fmla="*/ 154891 w 583294"/>
              <a:gd name="connsiteY100" fmla="*/ 304721 h 605593"/>
              <a:gd name="connsiteX101" fmla="*/ 211656 w 583294"/>
              <a:gd name="connsiteY101" fmla="*/ 287574 h 605593"/>
              <a:gd name="connsiteX102" fmla="*/ 222593 w 583294"/>
              <a:gd name="connsiteY102" fmla="*/ 273922 h 605593"/>
              <a:gd name="connsiteX103" fmla="*/ 207828 w 583294"/>
              <a:gd name="connsiteY103" fmla="*/ 255136 h 605593"/>
              <a:gd name="connsiteX104" fmla="*/ 186063 w 583294"/>
              <a:gd name="connsiteY104" fmla="*/ 214288 h 605593"/>
              <a:gd name="connsiteX105" fmla="*/ 179500 w 583294"/>
              <a:gd name="connsiteY105" fmla="*/ 197140 h 605593"/>
              <a:gd name="connsiteX106" fmla="*/ 168344 w 583294"/>
              <a:gd name="connsiteY106" fmla="*/ 173331 h 605593"/>
              <a:gd name="connsiteX107" fmla="*/ 168344 w 583294"/>
              <a:gd name="connsiteY107" fmla="*/ 150722 h 605593"/>
              <a:gd name="connsiteX108" fmla="*/ 174141 w 583294"/>
              <a:gd name="connsiteY108" fmla="*/ 132701 h 605593"/>
              <a:gd name="connsiteX109" fmla="*/ 174141 w 583294"/>
              <a:gd name="connsiteY109" fmla="*/ 101027 h 605593"/>
              <a:gd name="connsiteX110" fmla="*/ 275311 w 583294"/>
              <a:gd name="connsiteY110" fmla="*/ 0 h 605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83294" h="605593">
                <a:moveTo>
                  <a:pt x="332623" y="296967"/>
                </a:moveTo>
                <a:cubicBezTo>
                  <a:pt x="327373" y="299697"/>
                  <a:pt x="322123" y="301663"/>
                  <a:pt x="316983" y="302537"/>
                </a:cubicBezTo>
                <a:cubicBezTo>
                  <a:pt x="313811" y="303083"/>
                  <a:pt x="311624" y="305814"/>
                  <a:pt x="311624" y="308872"/>
                </a:cubicBezTo>
                <a:lnTo>
                  <a:pt x="311624" y="325036"/>
                </a:lnTo>
                <a:cubicBezTo>
                  <a:pt x="310639" y="325364"/>
                  <a:pt x="309874" y="326019"/>
                  <a:pt x="309108" y="326784"/>
                </a:cubicBezTo>
                <a:cubicBezTo>
                  <a:pt x="307905" y="328094"/>
                  <a:pt x="307358" y="329951"/>
                  <a:pt x="307467" y="331698"/>
                </a:cubicBezTo>
                <a:lnTo>
                  <a:pt x="311077" y="366102"/>
                </a:lnTo>
                <a:cubicBezTo>
                  <a:pt x="311295" y="368724"/>
                  <a:pt x="313155" y="371017"/>
                  <a:pt x="315780" y="371673"/>
                </a:cubicBezTo>
                <a:cubicBezTo>
                  <a:pt x="316327" y="371891"/>
                  <a:pt x="316983" y="371891"/>
                  <a:pt x="317530" y="371891"/>
                </a:cubicBezTo>
                <a:cubicBezTo>
                  <a:pt x="319498" y="371891"/>
                  <a:pt x="321467" y="371017"/>
                  <a:pt x="322670" y="369379"/>
                </a:cubicBezTo>
                <a:lnTo>
                  <a:pt x="340826" y="345242"/>
                </a:lnTo>
                <a:cubicBezTo>
                  <a:pt x="341701" y="344149"/>
                  <a:pt x="342139" y="342730"/>
                  <a:pt x="342139" y="341310"/>
                </a:cubicBezTo>
                <a:lnTo>
                  <a:pt x="342139" y="302646"/>
                </a:lnTo>
                <a:cubicBezTo>
                  <a:pt x="342139" y="300353"/>
                  <a:pt x="340936" y="298277"/>
                  <a:pt x="339076" y="297076"/>
                </a:cubicBezTo>
                <a:cubicBezTo>
                  <a:pt x="337108" y="295984"/>
                  <a:pt x="334701" y="295875"/>
                  <a:pt x="332623" y="296967"/>
                </a:cubicBezTo>
                <a:close/>
                <a:moveTo>
                  <a:pt x="250702" y="296967"/>
                </a:moveTo>
                <a:cubicBezTo>
                  <a:pt x="248624" y="295875"/>
                  <a:pt x="246218" y="295984"/>
                  <a:pt x="244249" y="297076"/>
                </a:cubicBezTo>
                <a:cubicBezTo>
                  <a:pt x="242281" y="298277"/>
                  <a:pt x="241187" y="300353"/>
                  <a:pt x="241187" y="302646"/>
                </a:cubicBezTo>
                <a:lnTo>
                  <a:pt x="241077" y="341310"/>
                </a:lnTo>
                <a:cubicBezTo>
                  <a:pt x="241077" y="342730"/>
                  <a:pt x="241624" y="344149"/>
                  <a:pt x="242390" y="345242"/>
                </a:cubicBezTo>
                <a:lnTo>
                  <a:pt x="260655" y="369379"/>
                </a:lnTo>
                <a:cubicBezTo>
                  <a:pt x="261859" y="371017"/>
                  <a:pt x="263827" y="371891"/>
                  <a:pt x="265796" y="371891"/>
                </a:cubicBezTo>
                <a:cubicBezTo>
                  <a:pt x="266343" y="371891"/>
                  <a:pt x="266999" y="371891"/>
                  <a:pt x="267546" y="371673"/>
                </a:cubicBezTo>
                <a:cubicBezTo>
                  <a:pt x="270171" y="371017"/>
                  <a:pt x="272030" y="368833"/>
                  <a:pt x="272249" y="366102"/>
                </a:cubicBezTo>
                <a:lnTo>
                  <a:pt x="275858" y="331698"/>
                </a:lnTo>
                <a:cubicBezTo>
                  <a:pt x="275968" y="329951"/>
                  <a:pt x="275421" y="328094"/>
                  <a:pt x="274218" y="326674"/>
                </a:cubicBezTo>
                <a:cubicBezTo>
                  <a:pt x="273452" y="326019"/>
                  <a:pt x="272687" y="325364"/>
                  <a:pt x="271702" y="325036"/>
                </a:cubicBezTo>
                <a:lnTo>
                  <a:pt x="271702" y="308872"/>
                </a:lnTo>
                <a:cubicBezTo>
                  <a:pt x="271702" y="305814"/>
                  <a:pt x="269515" y="303083"/>
                  <a:pt x="266343" y="302537"/>
                </a:cubicBezTo>
                <a:cubicBezTo>
                  <a:pt x="261202" y="301663"/>
                  <a:pt x="255952" y="299697"/>
                  <a:pt x="250702" y="296967"/>
                </a:cubicBezTo>
                <a:close/>
                <a:moveTo>
                  <a:pt x="30625" y="270619"/>
                </a:moveTo>
                <a:lnTo>
                  <a:pt x="94718" y="270619"/>
                </a:lnTo>
                <a:cubicBezTo>
                  <a:pt x="111562" y="270619"/>
                  <a:pt x="125343" y="284271"/>
                  <a:pt x="125343" y="301200"/>
                </a:cubicBezTo>
                <a:cubicBezTo>
                  <a:pt x="125343" y="394036"/>
                  <a:pt x="201030" y="469616"/>
                  <a:pt x="293999" y="469616"/>
                </a:cubicBezTo>
                <a:cubicBezTo>
                  <a:pt x="386967" y="469616"/>
                  <a:pt x="462654" y="394036"/>
                  <a:pt x="462654" y="301200"/>
                </a:cubicBezTo>
                <a:cubicBezTo>
                  <a:pt x="462654" y="284271"/>
                  <a:pt x="476326" y="270619"/>
                  <a:pt x="493279" y="270619"/>
                </a:cubicBezTo>
                <a:lnTo>
                  <a:pt x="552669" y="270619"/>
                </a:lnTo>
                <a:cubicBezTo>
                  <a:pt x="569622" y="270619"/>
                  <a:pt x="583294" y="284271"/>
                  <a:pt x="583294" y="301200"/>
                </a:cubicBezTo>
                <a:cubicBezTo>
                  <a:pt x="583294" y="318129"/>
                  <a:pt x="569622" y="331782"/>
                  <a:pt x="552669" y="331782"/>
                </a:cubicBezTo>
                <a:lnTo>
                  <a:pt x="521935" y="331782"/>
                </a:lnTo>
                <a:cubicBezTo>
                  <a:pt x="516576" y="371319"/>
                  <a:pt x="501263" y="407579"/>
                  <a:pt x="478513" y="438052"/>
                </a:cubicBezTo>
                <a:lnTo>
                  <a:pt x="504982" y="464592"/>
                </a:lnTo>
                <a:cubicBezTo>
                  <a:pt x="516904" y="476497"/>
                  <a:pt x="516904" y="495937"/>
                  <a:pt x="504982" y="507842"/>
                </a:cubicBezTo>
                <a:cubicBezTo>
                  <a:pt x="498966" y="513849"/>
                  <a:pt x="491091" y="516798"/>
                  <a:pt x="483326" y="516798"/>
                </a:cubicBezTo>
                <a:cubicBezTo>
                  <a:pt x="475451" y="516798"/>
                  <a:pt x="467576" y="513849"/>
                  <a:pt x="461670" y="507842"/>
                </a:cubicBezTo>
                <a:lnTo>
                  <a:pt x="435638" y="481957"/>
                </a:lnTo>
                <a:cubicBezTo>
                  <a:pt x="403592" y="507078"/>
                  <a:pt x="364764" y="523897"/>
                  <a:pt x="322327" y="529140"/>
                </a:cubicBezTo>
                <a:lnTo>
                  <a:pt x="322327" y="575012"/>
                </a:lnTo>
                <a:cubicBezTo>
                  <a:pt x="322327" y="591832"/>
                  <a:pt x="308545" y="605593"/>
                  <a:pt x="291592" y="605593"/>
                </a:cubicBezTo>
                <a:cubicBezTo>
                  <a:pt x="274749" y="605593"/>
                  <a:pt x="260967" y="591832"/>
                  <a:pt x="260967" y="575012"/>
                </a:cubicBezTo>
                <a:lnTo>
                  <a:pt x="260967" y="528485"/>
                </a:lnTo>
                <a:cubicBezTo>
                  <a:pt x="219186" y="522478"/>
                  <a:pt x="181015" y="505221"/>
                  <a:pt x="149624" y="479882"/>
                </a:cubicBezTo>
                <a:lnTo>
                  <a:pt x="121624" y="507842"/>
                </a:lnTo>
                <a:cubicBezTo>
                  <a:pt x="115718" y="513849"/>
                  <a:pt x="107843" y="516798"/>
                  <a:pt x="99968" y="516798"/>
                </a:cubicBezTo>
                <a:cubicBezTo>
                  <a:pt x="92093" y="516798"/>
                  <a:pt x="84328" y="513849"/>
                  <a:pt x="78312" y="507842"/>
                </a:cubicBezTo>
                <a:cubicBezTo>
                  <a:pt x="66281" y="495937"/>
                  <a:pt x="66281" y="476497"/>
                  <a:pt x="78312" y="464592"/>
                </a:cubicBezTo>
                <a:lnTo>
                  <a:pt x="107515" y="435430"/>
                </a:lnTo>
                <a:cubicBezTo>
                  <a:pt x="85859" y="405504"/>
                  <a:pt x="71203" y="370117"/>
                  <a:pt x="66062" y="331782"/>
                </a:cubicBezTo>
                <a:lnTo>
                  <a:pt x="30625" y="331782"/>
                </a:lnTo>
                <a:cubicBezTo>
                  <a:pt x="13672" y="331782"/>
                  <a:pt x="0" y="318129"/>
                  <a:pt x="0" y="301200"/>
                </a:cubicBezTo>
                <a:cubicBezTo>
                  <a:pt x="0" y="284271"/>
                  <a:pt x="13672" y="270619"/>
                  <a:pt x="30625" y="270619"/>
                </a:cubicBezTo>
                <a:close/>
                <a:moveTo>
                  <a:pt x="260655" y="122871"/>
                </a:moveTo>
                <a:cubicBezTo>
                  <a:pt x="242390" y="122871"/>
                  <a:pt x="224671" y="130298"/>
                  <a:pt x="215703" y="134776"/>
                </a:cubicBezTo>
                <a:cubicBezTo>
                  <a:pt x="213515" y="135868"/>
                  <a:pt x="212093" y="138162"/>
                  <a:pt x="212093" y="140565"/>
                </a:cubicBezTo>
                <a:lnTo>
                  <a:pt x="212093" y="152142"/>
                </a:lnTo>
                <a:lnTo>
                  <a:pt x="209468" y="152142"/>
                </a:lnTo>
                <a:cubicBezTo>
                  <a:pt x="205859" y="152142"/>
                  <a:pt x="203015" y="154982"/>
                  <a:pt x="203015" y="158586"/>
                </a:cubicBezTo>
                <a:lnTo>
                  <a:pt x="203015" y="169289"/>
                </a:lnTo>
                <a:cubicBezTo>
                  <a:pt x="203015" y="171474"/>
                  <a:pt x="204109" y="173440"/>
                  <a:pt x="205969" y="174641"/>
                </a:cubicBezTo>
                <a:lnTo>
                  <a:pt x="212203" y="178791"/>
                </a:lnTo>
                <a:lnTo>
                  <a:pt x="212640" y="181413"/>
                </a:lnTo>
                <a:cubicBezTo>
                  <a:pt x="214609" y="196922"/>
                  <a:pt x="223359" y="216909"/>
                  <a:pt x="235828" y="235039"/>
                </a:cubicBezTo>
                <a:cubicBezTo>
                  <a:pt x="251687" y="257975"/>
                  <a:pt x="266562" y="268242"/>
                  <a:pt x="274218" y="268242"/>
                </a:cubicBezTo>
                <a:lnTo>
                  <a:pt x="309108" y="268242"/>
                </a:lnTo>
                <a:cubicBezTo>
                  <a:pt x="316764" y="268242"/>
                  <a:pt x="331639" y="257975"/>
                  <a:pt x="347498" y="235039"/>
                </a:cubicBezTo>
                <a:cubicBezTo>
                  <a:pt x="359967" y="216909"/>
                  <a:pt x="368717" y="196922"/>
                  <a:pt x="370685" y="181413"/>
                </a:cubicBezTo>
                <a:lnTo>
                  <a:pt x="371123" y="178791"/>
                </a:lnTo>
                <a:lnTo>
                  <a:pt x="377357" y="174641"/>
                </a:lnTo>
                <a:cubicBezTo>
                  <a:pt x="379217" y="173440"/>
                  <a:pt x="380310" y="171474"/>
                  <a:pt x="380310" y="169289"/>
                </a:cubicBezTo>
                <a:lnTo>
                  <a:pt x="380310" y="158586"/>
                </a:lnTo>
                <a:cubicBezTo>
                  <a:pt x="380310" y="154982"/>
                  <a:pt x="377357" y="152142"/>
                  <a:pt x="373857" y="152142"/>
                </a:cubicBezTo>
                <a:lnTo>
                  <a:pt x="370248" y="152142"/>
                </a:lnTo>
                <a:cubicBezTo>
                  <a:pt x="369810" y="151268"/>
                  <a:pt x="369045" y="150504"/>
                  <a:pt x="368279" y="149958"/>
                </a:cubicBezTo>
                <a:cubicBezTo>
                  <a:pt x="366420" y="148756"/>
                  <a:pt x="364014" y="148538"/>
                  <a:pt x="362045" y="149521"/>
                </a:cubicBezTo>
                <a:cubicBezTo>
                  <a:pt x="353404" y="153343"/>
                  <a:pt x="344764" y="155309"/>
                  <a:pt x="336451" y="155309"/>
                </a:cubicBezTo>
                <a:cubicBezTo>
                  <a:pt x="321686" y="155309"/>
                  <a:pt x="308342" y="149302"/>
                  <a:pt x="296749" y="137288"/>
                </a:cubicBezTo>
                <a:cubicBezTo>
                  <a:pt x="287452" y="127786"/>
                  <a:pt x="275311" y="122871"/>
                  <a:pt x="260655" y="122871"/>
                </a:cubicBezTo>
                <a:close/>
                <a:moveTo>
                  <a:pt x="275311" y="0"/>
                </a:moveTo>
                <a:lnTo>
                  <a:pt x="308014" y="0"/>
                </a:lnTo>
                <a:cubicBezTo>
                  <a:pt x="363795" y="0"/>
                  <a:pt x="409185" y="45326"/>
                  <a:pt x="409185" y="101027"/>
                </a:cubicBezTo>
                <a:lnTo>
                  <a:pt x="409185" y="132701"/>
                </a:lnTo>
                <a:cubicBezTo>
                  <a:pt x="412904" y="137944"/>
                  <a:pt x="414982" y="144278"/>
                  <a:pt x="414982" y="150722"/>
                </a:cubicBezTo>
                <a:lnTo>
                  <a:pt x="414982" y="173331"/>
                </a:lnTo>
                <a:cubicBezTo>
                  <a:pt x="414982" y="182505"/>
                  <a:pt x="410826" y="191352"/>
                  <a:pt x="403826" y="197140"/>
                </a:cubicBezTo>
                <a:cubicBezTo>
                  <a:pt x="402076" y="202820"/>
                  <a:pt x="399888" y="208608"/>
                  <a:pt x="397263" y="214288"/>
                </a:cubicBezTo>
                <a:cubicBezTo>
                  <a:pt x="392013" y="227940"/>
                  <a:pt x="384576" y="242029"/>
                  <a:pt x="375498" y="255136"/>
                </a:cubicBezTo>
                <a:cubicBezTo>
                  <a:pt x="371670" y="260706"/>
                  <a:pt x="366639" y="267368"/>
                  <a:pt x="360732" y="273922"/>
                </a:cubicBezTo>
                <a:cubicBezTo>
                  <a:pt x="366092" y="277853"/>
                  <a:pt x="370029" y="282331"/>
                  <a:pt x="371670" y="287574"/>
                </a:cubicBezTo>
                <a:lnTo>
                  <a:pt x="432919" y="306141"/>
                </a:lnTo>
                <a:cubicBezTo>
                  <a:pt x="426685" y="377243"/>
                  <a:pt x="366748" y="433272"/>
                  <a:pt x="294014" y="433272"/>
                </a:cubicBezTo>
                <a:cubicBezTo>
                  <a:pt x="220734" y="433272"/>
                  <a:pt x="160469" y="376478"/>
                  <a:pt x="154891" y="304721"/>
                </a:cubicBezTo>
                <a:lnTo>
                  <a:pt x="211656" y="287574"/>
                </a:lnTo>
                <a:cubicBezTo>
                  <a:pt x="213297" y="282331"/>
                  <a:pt x="217234" y="277853"/>
                  <a:pt x="222593" y="273922"/>
                </a:cubicBezTo>
                <a:cubicBezTo>
                  <a:pt x="216687" y="267368"/>
                  <a:pt x="211656" y="260706"/>
                  <a:pt x="207828" y="255136"/>
                </a:cubicBezTo>
                <a:cubicBezTo>
                  <a:pt x="198750" y="242029"/>
                  <a:pt x="191312" y="227940"/>
                  <a:pt x="186063" y="214288"/>
                </a:cubicBezTo>
                <a:cubicBezTo>
                  <a:pt x="183438" y="208608"/>
                  <a:pt x="181250" y="202820"/>
                  <a:pt x="179500" y="197140"/>
                </a:cubicBezTo>
                <a:cubicBezTo>
                  <a:pt x="172500" y="191242"/>
                  <a:pt x="168344" y="182505"/>
                  <a:pt x="168344" y="173331"/>
                </a:cubicBezTo>
                <a:lnTo>
                  <a:pt x="168344" y="150722"/>
                </a:lnTo>
                <a:cubicBezTo>
                  <a:pt x="168344" y="144278"/>
                  <a:pt x="170422" y="137944"/>
                  <a:pt x="174141" y="132701"/>
                </a:cubicBezTo>
                <a:lnTo>
                  <a:pt x="174141" y="101027"/>
                </a:lnTo>
                <a:cubicBezTo>
                  <a:pt x="174141" y="45326"/>
                  <a:pt x="219531" y="0"/>
                  <a:pt x="275311" y="0"/>
                </a:cubicBezTo>
                <a:close/>
              </a:path>
            </a:pathLst>
          </a:custGeom>
          <a:solidFill>
            <a:schemeClr val="bg1"/>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zh-CN" altLang="en-US" sz="2000" b="1" i="1">
              <a:solidFill>
                <a:schemeClr val="tx1"/>
              </a:solidFill>
            </a:endParaRPr>
          </a:p>
        </p:txBody>
      </p:sp>
      <p:cxnSp>
        <p:nvCxnSpPr>
          <p:cNvPr id="5" name="直接连接符 23"/>
          <p:cNvCxnSpPr>
            <a:stCxn id="3" idx="1"/>
          </p:cNvCxnSpPr>
          <p:nvPr/>
        </p:nvCxnSpPr>
        <p:spPr>
          <a:xfrm flipH="1" flipV="1">
            <a:off x="5372239" y="3142663"/>
            <a:ext cx="366470" cy="366470"/>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6" name="直接连接符 24"/>
          <p:cNvCxnSpPr>
            <a:stCxn id="3" idx="5"/>
          </p:cNvCxnSpPr>
          <p:nvPr/>
        </p:nvCxnSpPr>
        <p:spPr>
          <a:xfrm>
            <a:off x="6459102" y="4229526"/>
            <a:ext cx="319602" cy="320691"/>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7" name="直接连接符 25"/>
          <p:cNvCxnSpPr>
            <a:stCxn id="3" idx="7"/>
          </p:cNvCxnSpPr>
          <p:nvPr/>
        </p:nvCxnSpPr>
        <p:spPr>
          <a:xfrm flipV="1">
            <a:off x="6459102" y="3137457"/>
            <a:ext cx="329414" cy="371676"/>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8" name="直接连接符 26"/>
          <p:cNvCxnSpPr/>
          <p:nvPr/>
        </p:nvCxnSpPr>
        <p:spPr>
          <a:xfrm flipV="1">
            <a:off x="6608300" y="3869330"/>
            <a:ext cx="163730" cy="0"/>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9" name="直接连接符 27"/>
          <p:cNvCxnSpPr>
            <a:stCxn id="3" idx="3"/>
          </p:cNvCxnSpPr>
          <p:nvPr/>
        </p:nvCxnSpPr>
        <p:spPr>
          <a:xfrm flipH="1">
            <a:off x="5372239" y="4229526"/>
            <a:ext cx="366470" cy="360655"/>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10" name="直接连接符 28"/>
          <p:cNvCxnSpPr/>
          <p:nvPr/>
        </p:nvCxnSpPr>
        <p:spPr>
          <a:xfrm flipH="1" flipV="1">
            <a:off x="5399555" y="3869330"/>
            <a:ext cx="189955" cy="0"/>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11" name="直接连接符 29"/>
          <p:cNvCxnSpPr>
            <a:stCxn id="3" idx="0"/>
          </p:cNvCxnSpPr>
          <p:nvPr/>
        </p:nvCxnSpPr>
        <p:spPr>
          <a:xfrm flipH="1" flipV="1">
            <a:off x="6096000" y="3200068"/>
            <a:ext cx="0" cy="159867"/>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12" name="直接连接符 30"/>
          <p:cNvCxnSpPr>
            <a:stCxn id="3" idx="4"/>
          </p:cNvCxnSpPr>
          <p:nvPr/>
        </p:nvCxnSpPr>
        <p:spPr>
          <a:xfrm flipH="1">
            <a:off x="6094548" y="4378724"/>
            <a:ext cx="0" cy="171493"/>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13" name="iṥ1îḓe"/>
          <p:cNvSpPr/>
          <p:nvPr/>
        </p:nvSpPr>
        <p:spPr bwMode="auto">
          <a:xfrm>
            <a:off x="5646919" y="4497169"/>
            <a:ext cx="898162" cy="683068"/>
          </a:xfrm>
          <a:custGeom>
            <a:avLst/>
            <a:gdLst>
              <a:gd name="T0" fmla="*/ 647 w 647"/>
              <a:gd name="T1" fmla="*/ 413 h 492"/>
              <a:gd name="T2" fmla="*/ 647 w 647"/>
              <a:gd name="T3" fmla="*/ 413 h 492"/>
              <a:gd name="T4" fmla="*/ 0 w 647"/>
              <a:gd name="T5" fmla="*/ 415 h 492"/>
              <a:gd name="T6" fmla="*/ 153 w 647"/>
              <a:gd name="T7" fmla="*/ 1 h 492"/>
              <a:gd name="T8" fmla="*/ 492 w 647"/>
              <a:gd name="T9" fmla="*/ 0 h 492"/>
              <a:gd name="T10" fmla="*/ 492 w 647"/>
              <a:gd name="T11" fmla="*/ 0 h 492"/>
              <a:gd name="T12" fmla="*/ 647 w 647"/>
              <a:gd name="T13" fmla="*/ 413 h 492"/>
            </a:gdLst>
            <a:ahLst/>
            <a:cxnLst>
              <a:cxn ang="0">
                <a:pos x="T0" y="T1"/>
              </a:cxn>
              <a:cxn ang="0">
                <a:pos x="T2" y="T3"/>
              </a:cxn>
              <a:cxn ang="0">
                <a:pos x="T4" y="T5"/>
              </a:cxn>
              <a:cxn ang="0">
                <a:pos x="T6" y="T7"/>
              </a:cxn>
              <a:cxn ang="0">
                <a:pos x="T8" y="T9"/>
              </a:cxn>
              <a:cxn ang="0">
                <a:pos x="T10" y="T11"/>
              </a:cxn>
              <a:cxn ang="0">
                <a:pos x="T12" y="T13"/>
              </a:cxn>
            </a:cxnLst>
            <a:rect l="0" t="0" r="r" b="b"/>
            <a:pathLst>
              <a:path w="647" h="492">
                <a:moveTo>
                  <a:pt x="647" y="413"/>
                </a:moveTo>
                <a:cubicBezTo>
                  <a:pt x="647" y="413"/>
                  <a:pt x="647" y="413"/>
                  <a:pt x="647" y="413"/>
                </a:cubicBezTo>
                <a:cubicBezTo>
                  <a:pt x="439" y="491"/>
                  <a:pt x="209" y="492"/>
                  <a:pt x="0" y="415"/>
                </a:cubicBezTo>
                <a:cubicBezTo>
                  <a:pt x="153" y="1"/>
                  <a:pt x="153" y="1"/>
                  <a:pt x="153" y="1"/>
                </a:cubicBezTo>
                <a:cubicBezTo>
                  <a:pt x="263" y="41"/>
                  <a:pt x="383" y="41"/>
                  <a:pt x="492" y="0"/>
                </a:cubicBezTo>
                <a:cubicBezTo>
                  <a:pt x="492" y="0"/>
                  <a:pt x="492" y="0"/>
                  <a:pt x="492" y="0"/>
                </a:cubicBezTo>
                <a:cubicBezTo>
                  <a:pt x="647" y="413"/>
                  <a:pt x="647" y="413"/>
                  <a:pt x="647" y="413"/>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14" name="ï$ļîḓé"/>
          <p:cNvSpPr/>
          <p:nvPr/>
        </p:nvSpPr>
        <p:spPr bwMode="auto">
          <a:xfrm>
            <a:off x="6514560" y="4290797"/>
            <a:ext cx="1338523" cy="1338523"/>
          </a:xfrm>
          <a:custGeom>
            <a:avLst/>
            <a:gdLst>
              <a:gd name="T0" fmla="*/ 277 w 966"/>
              <a:gd name="T1" fmla="*/ 966 h 966"/>
              <a:gd name="T2" fmla="*/ 0 w 966"/>
              <a:gd name="T3" fmla="*/ 362 h 966"/>
              <a:gd name="T4" fmla="*/ 360 w 966"/>
              <a:gd name="T5" fmla="*/ 0 h 966"/>
              <a:gd name="T6" fmla="*/ 966 w 966"/>
              <a:gd name="T7" fmla="*/ 275 h 966"/>
              <a:gd name="T8" fmla="*/ 277 w 966"/>
              <a:gd name="T9" fmla="*/ 966 h 966"/>
            </a:gdLst>
            <a:ahLst/>
            <a:cxnLst>
              <a:cxn ang="0">
                <a:pos x="T0" y="T1"/>
              </a:cxn>
              <a:cxn ang="0">
                <a:pos x="T2" y="T3"/>
              </a:cxn>
              <a:cxn ang="0">
                <a:pos x="T4" y="T5"/>
              </a:cxn>
              <a:cxn ang="0">
                <a:pos x="T6" y="T7"/>
              </a:cxn>
              <a:cxn ang="0">
                <a:pos x="T8" y="T9"/>
              </a:cxn>
            </a:cxnLst>
            <a:rect l="0" t="0" r="r" b="b"/>
            <a:pathLst>
              <a:path w="966" h="966">
                <a:moveTo>
                  <a:pt x="277" y="966"/>
                </a:moveTo>
                <a:cubicBezTo>
                  <a:pt x="0" y="362"/>
                  <a:pt x="0" y="362"/>
                  <a:pt x="0" y="362"/>
                </a:cubicBezTo>
                <a:cubicBezTo>
                  <a:pt x="160" y="289"/>
                  <a:pt x="287" y="160"/>
                  <a:pt x="360" y="0"/>
                </a:cubicBezTo>
                <a:cubicBezTo>
                  <a:pt x="966" y="275"/>
                  <a:pt x="966" y="275"/>
                  <a:pt x="966" y="275"/>
                </a:cubicBezTo>
                <a:cubicBezTo>
                  <a:pt x="827" y="581"/>
                  <a:pt x="582" y="826"/>
                  <a:pt x="277" y="966"/>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p>
            <a:pPr algn="ctr"/>
            <a:r>
              <a:rPr lang="en-US" sz="3200" b="1" i="1" dirty="0">
                <a:solidFill>
                  <a:schemeClr val="bg1"/>
                </a:solidFill>
              </a:rPr>
              <a:t>3</a:t>
            </a:r>
            <a:endParaRPr lang="en-US" sz="3200" b="1" i="1" dirty="0">
              <a:solidFill>
                <a:schemeClr val="bg1"/>
              </a:solidFill>
            </a:endParaRPr>
          </a:p>
        </p:txBody>
      </p:sp>
      <p:sp>
        <p:nvSpPr>
          <p:cNvPr id="15" name="ísḷíďê"/>
          <p:cNvSpPr/>
          <p:nvPr/>
        </p:nvSpPr>
        <p:spPr bwMode="auto">
          <a:xfrm>
            <a:off x="4338917" y="4292250"/>
            <a:ext cx="1338523" cy="1338523"/>
          </a:xfrm>
          <a:custGeom>
            <a:avLst/>
            <a:gdLst>
              <a:gd name="T0" fmla="*/ 691 w 966"/>
              <a:gd name="T1" fmla="*/ 965 h 965"/>
              <a:gd name="T2" fmla="*/ 0 w 966"/>
              <a:gd name="T3" fmla="*/ 277 h 965"/>
              <a:gd name="T4" fmla="*/ 604 w 966"/>
              <a:gd name="T5" fmla="*/ 0 h 965"/>
              <a:gd name="T6" fmla="*/ 966 w 966"/>
              <a:gd name="T7" fmla="*/ 360 h 965"/>
              <a:gd name="T8" fmla="*/ 691 w 966"/>
              <a:gd name="T9" fmla="*/ 965 h 965"/>
            </a:gdLst>
            <a:ahLst/>
            <a:cxnLst>
              <a:cxn ang="0">
                <a:pos x="T0" y="T1"/>
              </a:cxn>
              <a:cxn ang="0">
                <a:pos x="T2" y="T3"/>
              </a:cxn>
              <a:cxn ang="0">
                <a:pos x="T4" y="T5"/>
              </a:cxn>
              <a:cxn ang="0">
                <a:pos x="T6" y="T7"/>
              </a:cxn>
              <a:cxn ang="0">
                <a:pos x="T8" y="T9"/>
              </a:cxn>
            </a:cxnLst>
            <a:rect l="0" t="0" r="r" b="b"/>
            <a:pathLst>
              <a:path w="966" h="965">
                <a:moveTo>
                  <a:pt x="691" y="965"/>
                </a:moveTo>
                <a:cubicBezTo>
                  <a:pt x="385" y="826"/>
                  <a:pt x="140" y="582"/>
                  <a:pt x="0" y="277"/>
                </a:cubicBezTo>
                <a:cubicBezTo>
                  <a:pt x="604" y="0"/>
                  <a:pt x="604" y="0"/>
                  <a:pt x="604" y="0"/>
                </a:cubicBezTo>
                <a:cubicBezTo>
                  <a:pt x="677" y="159"/>
                  <a:pt x="805" y="287"/>
                  <a:pt x="966" y="360"/>
                </a:cubicBezTo>
                <a:cubicBezTo>
                  <a:pt x="691" y="965"/>
                  <a:pt x="691" y="965"/>
                  <a:pt x="691" y="965"/>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p>
            <a:pPr algn="ctr"/>
            <a:r>
              <a:rPr lang="en-US" sz="3200" b="1" i="1" dirty="0">
                <a:solidFill>
                  <a:schemeClr val="bg1"/>
                </a:solidFill>
              </a:rPr>
              <a:t>2</a:t>
            </a:r>
            <a:endParaRPr lang="en-US" sz="3200" b="1" i="1" dirty="0">
              <a:solidFill>
                <a:schemeClr val="bg1"/>
              </a:solidFill>
            </a:endParaRPr>
          </a:p>
        </p:txBody>
      </p:sp>
      <p:sp>
        <p:nvSpPr>
          <p:cNvPr id="16" name="ïsļîḍè"/>
          <p:cNvSpPr/>
          <p:nvPr/>
        </p:nvSpPr>
        <p:spPr bwMode="auto">
          <a:xfrm>
            <a:off x="6514560" y="2103525"/>
            <a:ext cx="1338523" cy="1338523"/>
          </a:xfrm>
          <a:custGeom>
            <a:avLst/>
            <a:gdLst>
              <a:gd name="T0" fmla="*/ 362 w 966"/>
              <a:gd name="T1" fmla="*/ 965 h 965"/>
              <a:gd name="T2" fmla="*/ 0 w 966"/>
              <a:gd name="T3" fmla="*/ 606 h 965"/>
              <a:gd name="T4" fmla="*/ 274 w 966"/>
              <a:gd name="T5" fmla="*/ 0 h 965"/>
              <a:gd name="T6" fmla="*/ 966 w 966"/>
              <a:gd name="T7" fmla="*/ 687 h 965"/>
              <a:gd name="T8" fmla="*/ 362 w 966"/>
              <a:gd name="T9" fmla="*/ 965 h 965"/>
            </a:gdLst>
            <a:ahLst/>
            <a:cxnLst>
              <a:cxn ang="0">
                <a:pos x="T0" y="T1"/>
              </a:cxn>
              <a:cxn ang="0">
                <a:pos x="T2" y="T3"/>
              </a:cxn>
              <a:cxn ang="0">
                <a:pos x="T4" y="T5"/>
              </a:cxn>
              <a:cxn ang="0">
                <a:pos x="T6" y="T7"/>
              </a:cxn>
              <a:cxn ang="0">
                <a:pos x="T8" y="T9"/>
              </a:cxn>
            </a:cxnLst>
            <a:rect l="0" t="0" r="r" b="b"/>
            <a:pathLst>
              <a:path w="966" h="965">
                <a:moveTo>
                  <a:pt x="362" y="965"/>
                </a:moveTo>
                <a:cubicBezTo>
                  <a:pt x="289" y="806"/>
                  <a:pt x="160" y="678"/>
                  <a:pt x="0" y="606"/>
                </a:cubicBezTo>
                <a:cubicBezTo>
                  <a:pt x="274" y="0"/>
                  <a:pt x="274" y="0"/>
                  <a:pt x="274" y="0"/>
                </a:cubicBezTo>
                <a:cubicBezTo>
                  <a:pt x="580" y="138"/>
                  <a:pt x="826" y="383"/>
                  <a:pt x="966" y="687"/>
                </a:cubicBezTo>
                <a:cubicBezTo>
                  <a:pt x="362" y="965"/>
                  <a:pt x="362" y="965"/>
                  <a:pt x="362" y="965"/>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sz="3200" b="1" i="1" dirty="0">
                <a:solidFill>
                  <a:schemeClr val="bg1"/>
                </a:solidFill>
              </a:rPr>
              <a:t>4</a:t>
            </a:r>
            <a:endParaRPr lang="en-US" sz="3200" b="1" i="1" dirty="0">
              <a:solidFill>
                <a:schemeClr val="bg1"/>
              </a:solidFill>
            </a:endParaRPr>
          </a:p>
        </p:txBody>
      </p:sp>
      <p:sp>
        <p:nvSpPr>
          <p:cNvPr id="17" name="îṡ1íḍè"/>
          <p:cNvSpPr/>
          <p:nvPr/>
        </p:nvSpPr>
        <p:spPr bwMode="auto">
          <a:xfrm>
            <a:off x="4338917" y="2109338"/>
            <a:ext cx="1338523" cy="1338523"/>
          </a:xfrm>
          <a:custGeom>
            <a:avLst/>
            <a:gdLst>
              <a:gd name="T0" fmla="*/ 606 w 965"/>
              <a:gd name="T1" fmla="*/ 966 h 966"/>
              <a:gd name="T2" fmla="*/ 0 w 965"/>
              <a:gd name="T3" fmla="*/ 692 h 966"/>
              <a:gd name="T4" fmla="*/ 688 w 965"/>
              <a:gd name="T5" fmla="*/ 0 h 966"/>
              <a:gd name="T6" fmla="*/ 965 w 965"/>
              <a:gd name="T7" fmla="*/ 604 h 966"/>
              <a:gd name="T8" fmla="*/ 606 w 965"/>
              <a:gd name="T9" fmla="*/ 966 h 966"/>
            </a:gdLst>
            <a:ahLst/>
            <a:cxnLst>
              <a:cxn ang="0">
                <a:pos x="T0" y="T1"/>
              </a:cxn>
              <a:cxn ang="0">
                <a:pos x="T2" y="T3"/>
              </a:cxn>
              <a:cxn ang="0">
                <a:pos x="T4" y="T5"/>
              </a:cxn>
              <a:cxn ang="0">
                <a:pos x="T6" y="T7"/>
              </a:cxn>
              <a:cxn ang="0">
                <a:pos x="T8" y="T9"/>
              </a:cxn>
            </a:cxnLst>
            <a:rect l="0" t="0" r="r" b="b"/>
            <a:pathLst>
              <a:path w="965" h="966">
                <a:moveTo>
                  <a:pt x="606" y="966"/>
                </a:moveTo>
                <a:cubicBezTo>
                  <a:pt x="0" y="692"/>
                  <a:pt x="0" y="692"/>
                  <a:pt x="0" y="692"/>
                </a:cubicBezTo>
                <a:cubicBezTo>
                  <a:pt x="139" y="386"/>
                  <a:pt x="383" y="140"/>
                  <a:pt x="688" y="0"/>
                </a:cubicBezTo>
                <a:cubicBezTo>
                  <a:pt x="965" y="604"/>
                  <a:pt x="965" y="604"/>
                  <a:pt x="965" y="604"/>
                </a:cubicBezTo>
                <a:cubicBezTo>
                  <a:pt x="806" y="677"/>
                  <a:pt x="678" y="806"/>
                  <a:pt x="606" y="966"/>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altLang="zh-CN" sz="3200" b="1" i="1" dirty="0">
                <a:solidFill>
                  <a:schemeClr val="bg1"/>
                </a:solidFill>
              </a:rPr>
              <a:t>1</a:t>
            </a:r>
            <a:endParaRPr lang="en-US" sz="3200" b="1" i="1" dirty="0">
              <a:solidFill>
                <a:schemeClr val="bg1"/>
              </a:solidFill>
            </a:endParaRPr>
          </a:p>
        </p:txBody>
      </p:sp>
      <p:sp>
        <p:nvSpPr>
          <p:cNvPr id="18" name="iŝḷïḓê"/>
          <p:cNvSpPr/>
          <p:nvPr/>
        </p:nvSpPr>
        <p:spPr bwMode="auto">
          <a:xfrm>
            <a:off x="5647646" y="2555512"/>
            <a:ext cx="896709" cy="683068"/>
          </a:xfrm>
          <a:custGeom>
            <a:avLst/>
            <a:gdLst>
              <a:gd name="T0" fmla="*/ 494 w 647"/>
              <a:gd name="T1" fmla="*/ 491 h 492"/>
              <a:gd name="T2" fmla="*/ 156 w 647"/>
              <a:gd name="T3" fmla="*/ 492 h 492"/>
              <a:gd name="T4" fmla="*/ 155 w 647"/>
              <a:gd name="T5" fmla="*/ 492 h 492"/>
              <a:gd name="T6" fmla="*/ 0 w 647"/>
              <a:gd name="T7" fmla="*/ 79 h 492"/>
              <a:gd name="T8" fmla="*/ 1 w 647"/>
              <a:gd name="T9" fmla="*/ 79 h 492"/>
              <a:gd name="T10" fmla="*/ 647 w 647"/>
              <a:gd name="T11" fmla="*/ 77 h 492"/>
              <a:gd name="T12" fmla="*/ 494 w 647"/>
              <a:gd name="T13" fmla="*/ 491 h 492"/>
            </a:gdLst>
            <a:ahLst/>
            <a:cxnLst>
              <a:cxn ang="0">
                <a:pos x="T0" y="T1"/>
              </a:cxn>
              <a:cxn ang="0">
                <a:pos x="T2" y="T3"/>
              </a:cxn>
              <a:cxn ang="0">
                <a:pos x="T4" y="T5"/>
              </a:cxn>
              <a:cxn ang="0">
                <a:pos x="T6" y="T7"/>
              </a:cxn>
              <a:cxn ang="0">
                <a:pos x="T8" y="T9"/>
              </a:cxn>
              <a:cxn ang="0">
                <a:pos x="T10" y="T11"/>
              </a:cxn>
              <a:cxn ang="0">
                <a:pos x="T12" y="T13"/>
              </a:cxn>
            </a:cxnLst>
            <a:rect l="0" t="0" r="r" b="b"/>
            <a:pathLst>
              <a:path w="647" h="492">
                <a:moveTo>
                  <a:pt x="494" y="491"/>
                </a:moveTo>
                <a:cubicBezTo>
                  <a:pt x="385" y="450"/>
                  <a:pt x="265" y="451"/>
                  <a:pt x="156" y="492"/>
                </a:cubicBezTo>
                <a:cubicBezTo>
                  <a:pt x="155" y="492"/>
                  <a:pt x="155" y="492"/>
                  <a:pt x="155" y="492"/>
                </a:cubicBezTo>
                <a:cubicBezTo>
                  <a:pt x="0" y="79"/>
                  <a:pt x="0" y="79"/>
                  <a:pt x="0" y="79"/>
                </a:cubicBezTo>
                <a:cubicBezTo>
                  <a:pt x="1" y="79"/>
                  <a:pt x="1" y="79"/>
                  <a:pt x="1" y="79"/>
                </a:cubicBezTo>
                <a:cubicBezTo>
                  <a:pt x="209" y="1"/>
                  <a:pt x="439" y="0"/>
                  <a:pt x="647" y="77"/>
                </a:cubicBezTo>
                <a:cubicBezTo>
                  <a:pt x="494" y="491"/>
                  <a:pt x="494" y="491"/>
                  <a:pt x="494" y="491"/>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19" name="îşlíḑé"/>
          <p:cNvSpPr/>
          <p:nvPr/>
        </p:nvSpPr>
        <p:spPr bwMode="auto">
          <a:xfrm>
            <a:off x="6724569" y="3419522"/>
            <a:ext cx="683068" cy="899615"/>
          </a:xfrm>
          <a:custGeom>
            <a:avLst/>
            <a:gdLst>
              <a:gd name="T0" fmla="*/ 415 w 493"/>
              <a:gd name="T1" fmla="*/ 649 h 649"/>
              <a:gd name="T2" fmla="*/ 2 w 493"/>
              <a:gd name="T3" fmla="*/ 495 h 649"/>
              <a:gd name="T4" fmla="*/ 1 w 493"/>
              <a:gd name="T5" fmla="*/ 156 h 649"/>
              <a:gd name="T6" fmla="*/ 0 w 493"/>
              <a:gd name="T7" fmla="*/ 155 h 649"/>
              <a:gd name="T8" fmla="*/ 413 w 493"/>
              <a:gd name="T9" fmla="*/ 0 h 649"/>
              <a:gd name="T10" fmla="*/ 414 w 493"/>
              <a:gd name="T11" fmla="*/ 1 h 649"/>
              <a:gd name="T12" fmla="*/ 415 w 493"/>
              <a:gd name="T13" fmla="*/ 649 h 649"/>
            </a:gdLst>
            <a:ahLst/>
            <a:cxnLst>
              <a:cxn ang="0">
                <a:pos x="T0" y="T1"/>
              </a:cxn>
              <a:cxn ang="0">
                <a:pos x="T2" y="T3"/>
              </a:cxn>
              <a:cxn ang="0">
                <a:pos x="T4" y="T5"/>
              </a:cxn>
              <a:cxn ang="0">
                <a:pos x="T6" y="T7"/>
              </a:cxn>
              <a:cxn ang="0">
                <a:pos x="T8" y="T9"/>
              </a:cxn>
              <a:cxn ang="0">
                <a:pos x="T10" y="T11"/>
              </a:cxn>
              <a:cxn ang="0">
                <a:pos x="T12" y="T13"/>
              </a:cxn>
            </a:cxnLst>
            <a:rect l="0" t="0" r="r" b="b"/>
            <a:pathLst>
              <a:path w="493" h="649">
                <a:moveTo>
                  <a:pt x="415" y="649"/>
                </a:moveTo>
                <a:cubicBezTo>
                  <a:pt x="2" y="495"/>
                  <a:pt x="2" y="495"/>
                  <a:pt x="2" y="495"/>
                </a:cubicBezTo>
                <a:cubicBezTo>
                  <a:pt x="42" y="386"/>
                  <a:pt x="42" y="266"/>
                  <a:pt x="1" y="156"/>
                </a:cubicBezTo>
                <a:cubicBezTo>
                  <a:pt x="0" y="155"/>
                  <a:pt x="0" y="155"/>
                  <a:pt x="0" y="155"/>
                </a:cubicBezTo>
                <a:cubicBezTo>
                  <a:pt x="413" y="0"/>
                  <a:pt x="413" y="0"/>
                  <a:pt x="413" y="0"/>
                </a:cubicBezTo>
                <a:cubicBezTo>
                  <a:pt x="414" y="1"/>
                  <a:pt x="414" y="1"/>
                  <a:pt x="414" y="1"/>
                </a:cubicBezTo>
                <a:cubicBezTo>
                  <a:pt x="492" y="210"/>
                  <a:pt x="493" y="440"/>
                  <a:pt x="415" y="649"/>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20" name="íSlíḓè"/>
          <p:cNvSpPr/>
          <p:nvPr/>
        </p:nvSpPr>
        <p:spPr bwMode="auto">
          <a:xfrm>
            <a:off x="4784363" y="3420975"/>
            <a:ext cx="681615" cy="896709"/>
          </a:xfrm>
          <a:custGeom>
            <a:avLst/>
            <a:gdLst>
              <a:gd name="T0" fmla="*/ 492 w 492"/>
              <a:gd name="T1" fmla="*/ 492 h 647"/>
              <a:gd name="T2" fmla="*/ 79 w 492"/>
              <a:gd name="T3" fmla="*/ 647 h 647"/>
              <a:gd name="T4" fmla="*/ 78 w 492"/>
              <a:gd name="T5" fmla="*/ 646 h 647"/>
              <a:gd name="T6" fmla="*/ 77 w 492"/>
              <a:gd name="T7" fmla="*/ 0 h 647"/>
              <a:gd name="T8" fmla="*/ 491 w 492"/>
              <a:gd name="T9" fmla="*/ 153 h 647"/>
              <a:gd name="T10" fmla="*/ 491 w 492"/>
              <a:gd name="T11" fmla="*/ 491 h 647"/>
              <a:gd name="T12" fmla="*/ 492 w 492"/>
              <a:gd name="T13" fmla="*/ 492 h 647"/>
            </a:gdLst>
            <a:ahLst/>
            <a:cxnLst>
              <a:cxn ang="0">
                <a:pos x="T0" y="T1"/>
              </a:cxn>
              <a:cxn ang="0">
                <a:pos x="T2" y="T3"/>
              </a:cxn>
              <a:cxn ang="0">
                <a:pos x="T4" y="T5"/>
              </a:cxn>
              <a:cxn ang="0">
                <a:pos x="T6" y="T7"/>
              </a:cxn>
              <a:cxn ang="0">
                <a:pos x="T8" y="T9"/>
              </a:cxn>
              <a:cxn ang="0">
                <a:pos x="T10" y="T11"/>
              </a:cxn>
              <a:cxn ang="0">
                <a:pos x="T12" y="T13"/>
              </a:cxn>
            </a:cxnLst>
            <a:rect l="0" t="0" r="r" b="b"/>
            <a:pathLst>
              <a:path w="492" h="647">
                <a:moveTo>
                  <a:pt x="492" y="492"/>
                </a:moveTo>
                <a:cubicBezTo>
                  <a:pt x="79" y="647"/>
                  <a:pt x="79" y="647"/>
                  <a:pt x="79" y="647"/>
                </a:cubicBezTo>
                <a:cubicBezTo>
                  <a:pt x="78" y="646"/>
                  <a:pt x="78" y="646"/>
                  <a:pt x="78" y="646"/>
                </a:cubicBezTo>
                <a:cubicBezTo>
                  <a:pt x="0" y="438"/>
                  <a:pt x="0" y="208"/>
                  <a:pt x="77" y="0"/>
                </a:cubicBezTo>
                <a:cubicBezTo>
                  <a:pt x="491" y="153"/>
                  <a:pt x="491" y="153"/>
                  <a:pt x="491" y="153"/>
                </a:cubicBezTo>
                <a:cubicBezTo>
                  <a:pt x="450" y="262"/>
                  <a:pt x="451" y="382"/>
                  <a:pt x="491" y="491"/>
                </a:cubicBezTo>
                <a:cubicBezTo>
                  <a:pt x="492" y="492"/>
                  <a:pt x="492" y="492"/>
                  <a:pt x="492" y="492"/>
                </a:cubicBezTo>
              </a:path>
            </a:pathLst>
          </a:custGeom>
          <a:solidFill>
            <a:schemeClr val="bg1">
              <a:lumMod val="85000"/>
            </a:schemeClr>
          </a:solidFill>
          <a:ln>
            <a:noFill/>
          </a:ln>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endParaRPr lang="en-US"/>
          </a:p>
        </p:txBody>
      </p:sp>
      <p:sp>
        <p:nvSpPr>
          <p:cNvPr id="21" name="iŝ1íḋè"/>
          <p:cNvSpPr/>
          <p:nvPr/>
        </p:nvSpPr>
        <p:spPr>
          <a:xfrm>
            <a:off x="5966157" y="2782751"/>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zh-CN" altLang="en-US" sz="2000" b="1" i="1">
              <a:solidFill>
                <a:schemeClr val="tx1"/>
              </a:solidFill>
            </a:endParaRPr>
          </a:p>
        </p:txBody>
      </p:sp>
      <p:sp>
        <p:nvSpPr>
          <p:cNvPr id="22" name="iṡlïdè"/>
          <p:cNvSpPr/>
          <p:nvPr/>
        </p:nvSpPr>
        <p:spPr>
          <a:xfrm>
            <a:off x="6936260" y="3755034"/>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en-US" altLang="zh-CN" sz="2000" b="1" i="1">
              <a:solidFill>
                <a:schemeClr val="tx1"/>
              </a:solidFill>
            </a:endParaRPr>
          </a:p>
        </p:txBody>
      </p:sp>
      <p:sp>
        <p:nvSpPr>
          <p:cNvPr id="23" name="iṩḷíḑe"/>
          <p:cNvSpPr/>
          <p:nvPr/>
        </p:nvSpPr>
        <p:spPr>
          <a:xfrm>
            <a:off x="5966157" y="4724409"/>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en-US" altLang="zh-CN" sz="2000" b="1" i="1">
              <a:solidFill>
                <a:schemeClr val="tx1"/>
              </a:solidFill>
            </a:endParaRPr>
          </a:p>
        </p:txBody>
      </p:sp>
      <p:sp>
        <p:nvSpPr>
          <p:cNvPr id="24" name="ïṩľïďê"/>
          <p:cNvSpPr/>
          <p:nvPr/>
        </p:nvSpPr>
        <p:spPr>
          <a:xfrm>
            <a:off x="4995327" y="3755034"/>
            <a:ext cx="259688" cy="228590"/>
          </a:xfrm>
          <a:custGeom>
            <a:avLst/>
            <a:gdLst>
              <a:gd name="connsiteX0" fmla="*/ 18335 w 604256"/>
              <a:gd name="connsiteY0" fmla="*/ 334272 h 531895"/>
              <a:gd name="connsiteX1" fmla="*/ 37988 w 604256"/>
              <a:gd name="connsiteY1" fmla="*/ 336249 h 531895"/>
              <a:gd name="connsiteX2" fmla="*/ 302130 w 604256"/>
              <a:gd name="connsiteY2" fmla="*/ 476833 h 531895"/>
              <a:gd name="connsiteX3" fmla="*/ 566126 w 604256"/>
              <a:gd name="connsiteY3" fmla="*/ 336249 h 531895"/>
              <a:gd name="connsiteX4" fmla="*/ 601178 w 604256"/>
              <a:gd name="connsiteY4" fmla="*/ 346793 h 531895"/>
              <a:gd name="connsiteX5" fmla="*/ 590619 w 604256"/>
              <a:gd name="connsiteY5" fmla="*/ 381793 h 531895"/>
              <a:gd name="connsiteX6" fmla="*/ 314303 w 604256"/>
              <a:gd name="connsiteY6" fmla="*/ 528820 h 531895"/>
              <a:gd name="connsiteX7" fmla="*/ 302130 w 604256"/>
              <a:gd name="connsiteY7" fmla="*/ 531895 h 531895"/>
              <a:gd name="connsiteX8" fmla="*/ 289957 w 604256"/>
              <a:gd name="connsiteY8" fmla="*/ 528820 h 531895"/>
              <a:gd name="connsiteX9" fmla="*/ 13641 w 604256"/>
              <a:gd name="connsiteY9" fmla="*/ 381793 h 531895"/>
              <a:gd name="connsiteX10" fmla="*/ 3082 w 604256"/>
              <a:gd name="connsiteY10" fmla="*/ 346793 h 531895"/>
              <a:gd name="connsiteX11" fmla="*/ 18335 w 604256"/>
              <a:gd name="connsiteY11" fmla="*/ 334272 h 531895"/>
              <a:gd name="connsiteX12" fmla="*/ 18335 w 604256"/>
              <a:gd name="connsiteY12" fmla="*/ 233364 h 531895"/>
              <a:gd name="connsiteX13" fmla="*/ 37988 w 604256"/>
              <a:gd name="connsiteY13" fmla="*/ 235341 h 531895"/>
              <a:gd name="connsiteX14" fmla="*/ 302130 w 604256"/>
              <a:gd name="connsiteY14" fmla="*/ 375925 h 531895"/>
              <a:gd name="connsiteX15" fmla="*/ 566126 w 604256"/>
              <a:gd name="connsiteY15" fmla="*/ 235341 h 531895"/>
              <a:gd name="connsiteX16" fmla="*/ 601178 w 604256"/>
              <a:gd name="connsiteY16" fmla="*/ 245885 h 531895"/>
              <a:gd name="connsiteX17" fmla="*/ 590619 w 604256"/>
              <a:gd name="connsiteY17" fmla="*/ 280885 h 531895"/>
              <a:gd name="connsiteX18" fmla="*/ 314303 w 604256"/>
              <a:gd name="connsiteY18" fmla="*/ 428058 h 531895"/>
              <a:gd name="connsiteX19" fmla="*/ 302130 w 604256"/>
              <a:gd name="connsiteY19" fmla="*/ 430987 h 531895"/>
              <a:gd name="connsiteX20" fmla="*/ 289957 w 604256"/>
              <a:gd name="connsiteY20" fmla="*/ 428058 h 531895"/>
              <a:gd name="connsiteX21" fmla="*/ 13641 w 604256"/>
              <a:gd name="connsiteY21" fmla="*/ 280885 h 531895"/>
              <a:gd name="connsiteX22" fmla="*/ 3082 w 604256"/>
              <a:gd name="connsiteY22" fmla="*/ 245885 h 531895"/>
              <a:gd name="connsiteX23" fmla="*/ 18335 w 604256"/>
              <a:gd name="connsiteY23" fmla="*/ 233364 h 531895"/>
              <a:gd name="connsiteX24" fmla="*/ 291571 w 604256"/>
              <a:gd name="connsiteY24" fmla="*/ 2196 h 531895"/>
              <a:gd name="connsiteX25" fmla="*/ 312689 w 604256"/>
              <a:gd name="connsiteY25" fmla="*/ 2196 h 531895"/>
              <a:gd name="connsiteX26" fmla="*/ 588846 w 604256"/>
              <a:gd name="connsiteY26" fmla="*/ 125214 h 531895"/>
              <a:gd name="connsiteX27" fmla="*/ 604245 w 604256"/>
              <a:gd name="connsiteY27" fmla="*/ 147914 h 531895"/>
              <a:gd name="connsiteX28" fmla="*/ 590605 w 604256"/>
              <a:gd name="connsiteY28" fmla="*/ 171639 h 531895"/>
              <a:gd name="connsiteX29" fmla="*/ 314303 w 604256"/>
              <a:gd name="connsiteY29" fmla="*/ 318676 h 531895"/>
              <a:gd name="connsiteX30" fmla="*/ 302130 w 604256"/>
              <a:gd name="connsiteY30" fmla="*/ 321751 h 531895"/>
              <a:gd name="connsiteX31" fmla="*/ 289957 w 604256"/>
              <a:gd name="connsiteY31" fmla="*/ 318676 h 531895"/>
              <a:gd name="connsiteX32" fmla="*/ 13654 w 604256"/>
              <a:gd name="connsiteY32" fmla="*/ 171639 h 531895"/>
              <a:gd name="connsiteX33" fmla="*/ 15 w 604256"/>
              <a:gd name="connsiteY33" fmla="*/ 147914 h 531895"/>
              <a:gd name="connsiteX34" fmla="*/ 15414 w 604256"/>
              <a:gd name="connsiteY34" fmla="*/ 125214 h 531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604256" h="531895">
                <a:moveTo>
                  <a:pt x="18335" y="334272"/>
                </a:moveTo>
                <a:cubicBezTo>
                  <a:pt x="24642" y="332369"/>
                  <a:pt x="31682" y="332881"/>
                  <a:pt x="37988" y="336249"/>
                </a:cubicBezTo>
                <a:lnTo>
                  <a:pt x="302130" y="476833"/>
                </a:lnTo>
                <a:lnTo>
                  <a:pt x="566126" y="336249"/>
                </a:lnTo>
                <a:cubicBezTo>
                  <a:pt x="578739" y="329513"/>
                  <a:pt x="594432" y="334199"/>
                  <a:pt x="601178" y="346793"/>
                </a:cubicBezTo>
                <a:cubicBezTo>
                  <a:pt x="607925" y="359387"/>
                  <a:pt x="603085" y="375056"/>
                  <a:pt x="590619" y="381793"/>
                </a:cubicBezTo>
                <a:lnTo>
                  <a:pt x="314303" y="528820"/>
                </a:lnTo>
                <a:cubicBezTo>
                  <a:pt x="310490" y="530870"/>
                  <a:pt x="306383" y="531895"/>
                  <a:pt x="302130" y="531895"/>
                </a:cubicBezTo>
                <a:cubicBezTo>
                  <a:pt x="297877" y="531895"/>
                  <a:pt x="293770" y="530870"/>
                  <a:pt x="289957" y="528820"/>
                </a:cubicBezTo>
                <a:lnTo>
                  <a:pt x="13641" y="381793"/>
                </a:lnTo>
                <a:cubicBezTo>
                  <a:pt x="1028" y="375056"/>
                  <a:pt x="-3665" y="359387"/>
                  <a:pt x="3082" y="346793"/>
                </a:cubicBezTo>
                <a:cubicBezTo>
                  <a:pt x="6455" y="340496"/>
                  <a:pt x="12028" y="336176"/>
                  <a:pt x="18335" y="334272"/>
                </a:cubicBezTo>
                <a:close/>
                <a:moveTo>
                  <a:pt x="18335" y="233364"/>
                </a:moveTo>
                <a:cubicBezTo>
                  <a:pt x="24642" y="231461"/>
                  <a:pt x="31682" y="231973"/>
                  <a:pt x="37988" y="235341"/>
                </a:cubicBezTo>
                <a:lnTo>
                  <a:pt x="302130" y="375925"/>
                </a:lnTo>
                <a:lnTo>
                  <a:pt x="566126" y="235341"/>
                </a:lnTo>
                <a:cubicBezTo>
                  <a:pt x="578739" y="228605"/>
                  <a:pt x="594432" y="233291"/>
                  <a:pt x="601178" y="245885"/>
                </a:cubicBezTo>
                <a:cubicBezTo>
                  <a:pt x="607925" y="258479"/>
                  <a:pt x="603085" y="274148"/>
                  <a:pt x="590619" y="280885"/>
                </a:cubicBezTo>
                <a:lnTo>
                  <a:pt x="314303" y="428058"/>
                </a:lnTo>
                <a:cubicBezTo>
                  <a:pt x="310490" y="430108"/>
                  <a:pt x="306383" y="430987"/>
                  <a:pt x="302130" y="430987"/>
                </a:cubicBezTo>
                <a:cubicBezTo>
                  <a:pt x="297877" y="430987"/>
                  <a:pt x="293770" y="430108"/>
                  <a:pt x="289957" y="428058"/>
                </a:cubicBezTo>
                <a:lnTo>
                  <a:pt x="13641" y="280885"/>
                </a:lnTo>
                <a:cubicBezTo>
                  <a:pt x="1028" y="274148"/>
                  <a:pt x="-3665" y="258479"/>
                  <a:pt x="3082" y="245885"/>
                </a:cubicBezTo>
                <a:cubicBezTo>
                  <a:pt x="6455" y="239588"/>
                  <a:pt x="12028" y="235268"/>
                  <a:pt x="18335" y="233364"/>
                </a:cubicBezTo>
                <a:close/>
                <a:moveTo>
                  <a:pt x="291571" y="2196"/>
                </a:moveTo>
                <a:cubicBezTo>
                  <a:pt x="298317" y="-733"/>
                  <a:pt x="305943" y="-733"/>
                  <a:pt x="312689" y="2196"/>
                </a:cubicBezTo>
                <a:lnTo>
                  <a:pt x="588846" y="125214"/>
                </a:lnTo>
                <a:cubicBezTo>
                  <a:pt x="597938" y="129315"/>
                  <a:pt x="603805" y="138102"/>
                  <a:pt x="604245" y="147914"/>
                </a:cubicBezTo>
                <a:cubicBezTo>
                  <a:pt x="604538" y="157726"/>
                  <a:pt x="599258" y="166953"/>
                  <a:pt x="590605" y="171639"/>
                </a:cubicBezTo>
                <a:lnTo>
                  <a:pt x="314303" y="318676"/>
                </a:lnTo>
                <a:cubicBezTo>
                  <a:pt x="310489" y="320726"/>
                  <a:pt x="306383" y="321751"/>
                  <a:pt x="302130" y="321751"/>
                </a:cubicBezTo>
                <a:cubicBezTo>
                  <a:pt x="297877" y="321751"/>
                  <a:pt x="293771" y="320726"/>
                  <a:pt x="289957" y="318676"/>
                </a:cubicBezTo>
                <a:lnTo>
                  <a:pt x="13654" y="171639"/>
                </a:lnTo>
                <a:cubicBezTo>
                  <a:pt x="5002" y="166953"/>
                  <a:pt x="-278" y="157726"/>
                  <a:pt x="15" y="147914"/>
                </a:cubicBezTo>
                <a:cubicBezTo>
                  <a:pt x="309" y="138102"/>
                  <a:pt x="6322" y="129315"/>
                  <a:pt x="15414" y="125214"/>
                </a:cubicBezTo>
                <a:close/>
              </a:path>
            </a:pathLst>
          </a:custGeom>
          <a:solidFill>
            <a:schemeClr val="tx1">
              <a:lumMod val="50000"/>
              <a:lumOff val="50000"/>
            </a:schemeClr>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en-US" altLang="zh-CN" sz="2000" b="1" i="1">
              <a:solidFill>
                <a:schemeClr val="tx1"/>
              </a:solidFill>
            </a:endParaRPr>
          </a:p>
        </p:txBody>
      </p:sp>
      <p:sp>
        <p:nvSpPr>
          <p:cNvPr id="25" name="矩形 24"/>
          <p:cNvSpPr/>
          <p:nvPr/>
        </p:nvSpPr>
        <p:spPr>
          <a:xfrm>
            <a:off x="7852843" y="2385274"/>
            <a:ext cx="3229610" cy="397510"/>
          </a:xfrm>
          <a:prstGeom prst="rect">
            <a:avLst/>
          </a:prstGeom>
        </p:spPr>
        <p:txBody>
          <a:bodyPr wrap="none" lIns="91431" tIns="45716" rIns="91431" bIns="45716">
            <a:spAutoFit/>
          </a:bodyPr>
          <a:lstStyle/>
          <a:p>
            <a:pPr algn="r">
              <a:buClrTx/>
              <a:buSzTx/>
              <a:buFontTx/>
            </a:pP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严格教育行政执法程序机制</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
        <p:nvSpPr>
          <p:cNvPr id="27" name="矩形 26"/>
          <p:cNvSpPr/>
          <p:nvPr/>
        </p:nvSpPr>
        <p:spPr>
          <a:xfrm>
            <a:off x="1193746" y="2384816"/>
            <a:ext cx="3229610" cy="397510"/>
          </a:xfrm>
          <a:prstGeom prst="rect">
            <a:avLst/>
          </a:prstGeom>
        </p:spPr>
        <p:txBody>
          <a:bodyPr wrap="none" lIns="91431" tIns="45716" rIns="91431" bIns="45716">
            <a:spAutoFit/>
          </a:bodyPr>
          <a:lstStyle/>
          <a:p>
            <a:pPr algn="r">
              <a:buClrTx/>
              <a:buSzTx/>
              <a:buFontTx/>
            </a:pP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建立教育行政执法责任机制</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
        <p:nvSpPr>
          <p:cNvPr id="31" name="矩形 30"/>
          <p:cNvSpPr/>
          <p:nvPr/>
        </p:nvSpPr>
        <p:spPr>
          <a:xfrm>
            <a:off x="7681196" y="4952684"/>
            <a:ext cx="4245610" cy="397510"/>
          </a:xfrm>
          <a:prstGeom prst="rect">
            <a:avLst/>
          </a:prstGeom>
        </p:spPr>
        <p:txBody>
          <a:bodyPr wrap="none" lIns="91431" tIns="45716" rIns="91431" bIns="45716">
            <a:spAutoFit/>
          </a:bodyPr>
          <a:lstStyle/>
          <a:p>
            <a:pPr algn="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完善教育行政执法人员资格管理机制</a:t>
            </a:r>
            <a:endParaRPr lang="zh-CN" altLang="en-US" sz="2000" b="1" dirty="0">
              <a:solidFill>
                <a:schemeClr val="tx1">
                  <a:lumMod val="75000"/>
                  <a:lumOff val="25000"/>
                </a:schemeClr>
              </a:solidFill>
              <a:latin typeface="Source Han Sans CN" panose="020B0500000000000000" pitchFamily="34" charset="-128"/>
              <a:ea typeface="Source Han Sans CN" panose="020B0500000000000000" pitchFamily="34" charset="-128"/>
            </a:endParaRPr>
          </a:p>
        </p:txBody>
      </p:sp>
      <p:sp>
        <p:nvSpPr>
          <p:cNvPr id="33" name="矩形 32"/>
          <p:cNvSpPr/>
          <p:nvPr/>
        </p:nvSpPr>
        <p:spPr>
          <a:xfrm>
            <a:off x="265376" y="4952756"/>
            <a:ext cx="4245610" cy="397510"/>
          </a:xfrm>
          <a:prstGeom prst="rect">
            <a:avLst/>
          </a:prstGeom>
        </p:spPr>
        <p:txBody>
          <a:bodyPr wrap="none" lIns="91431" tIns="45716" rIns="91431" bIns="45716">
            <a:spAutoFit/>
          </a:bodyPr>
          <a:p>
            <a:pPr algn="r">
              <a:buClrTx/>
              <a:buSzTx/>
              <a:buFontTx/>
            </a:pP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建立教育行政执法清单动态调整机制</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par>
                                <p:cTn id="11" presetID="5" presetClass="entr" presetSubtype="1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par>
                                <p:cTn id="14" presetID="5" presetClass="entr" presetSubtype="1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heckerboard(across)">
                                      <p:cBhvr>
                                        <p:cTn id="16" dur="500"/>
                                        <p:tgtEl>
                                          <p:spTgt spid="6"/>
                                        </p:tgtEl>
                                      </p:cBhvr>
                                    </p:animEffect>
                                  </p:childTnLst>
                                </p:cTn>
                              </p:par>
                              <p:par>
                                <p:cTn id="17" presetID="5" presetClass="entr" presetSubtype="1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heckerboard(across)">
                                      <p:cBhvr>
                                        <p:cTn id="19" dur="500"/>
                                        <p:tgtEl>
                                          <p:spTgt spid="7"/>
                                        </p:tgtEl>
                                      </p:cBhvr>
                                    </p:animEffect>
                                  </p:childTnLst>
                                </p:cTn>
                              </p:par>
                              <p:par>
                                <p:cTn id="20" presetID="5" presetClass="entr" presetSubtype="1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par>
                                <p:cTn id="23" presetID="5" presetClass="entr" presetSubtype="1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heckerboard(across)">
                                      <p:cBhvr>
                                        <p:cTn id="25" dur="500"/>
                                        <p:tgtEl>
                                          <p:spTgt spid="9"/>
                                        </p:tgtEl>
                                      </p:cBhvr>
                                    </p:animEffect>
                                  </p:childTnLst>
                                </p:cTn>
                              </p:par>
                              <p:par>
                                <p:cTn id="26" presetID="5" presetClass="entr" presetSubtype="1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heckerboard(across)">
                                      <p:cBhvr>
                                        <p:cTn id="28" dur="500"/>
                                        <p:tgtEl>
                                          <p:spTgt spid="10"/>
                                        </p:tgtEl>
                                      </p:cBhvr>
                                    </p:animEffect>
                                  </p:childTnLst>
                                </p:cTn>
                              </p:par>
                              <p:par>
                                <p:cTn id="29" presetID="5" presetClass="entr" presetSubtype="1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heckerboard(across)">
                                      <p:cBhvr>
                                        <p:cTn id="31" dur="500"/>
                                        <p:tgtEl>
                                          <p:spTgt spid="11"/>
                                        </p:tgtEl>
                                      </p:cBhvr>
                                    </p:animEffect>
                                  </p:childTnLst>
                                </p:cTn>
                              </p:par>
                              <p:par>
                                <p:cTn id="32" presetID="5" presetClass="entr" presetSubtype="10" fill="hold"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checkerboard(across)">
                                      <p:cBhvr>
                                        <p:cTn id="34" dur="500"/>
                                        <p:tgtEl>
                                          <p:spTgt spid="12"/>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checkerboard(across)">
                                      <p:cBhvr>
                                        <p:cTn id="40" dur="500"/>
                                        <p:tgtEl>
                                          <p:spTgt spid="14"/>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checkerboard(across)">
                                      <p:cBhvr>
                                        <p:cTn id="43" dur="500"/>
                                        <p:tgtEl>
                                          <p:spTgt spid="15"/>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checkerboard(across)">
                                      <p:cBhvr>
                                        <p:cTn id="46" dur="500"/>
                                        <p:tgtEl>
                                          <p:spTgt spid="16"/>
                                        </p:tgtEl>
                                      </p:cBhvr>
                                    </p:animEffect>
                                  </p:childTnLst>
                                </p:cTn>
                              </p:par>
                              <p:par>
                                <p:cTn id="47" presetID="5" presetClass="entr" presetSubtype="1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checkerboard(across)">
                                      <p:cBhvr>
                                        <p:cTn id="49" dur="500"/>
                                        <p:tgtEl>
                                          <p:spTgt spid="17"/>
                                        </p:tgtEl>
                                      </p:cBhvr>
                                    </p:animEffect>
                                  </p:childTnLst>
                                </p:cTn>
                              </p:par>
                              <p:par>
                                <p:cTn id="50" presetID="5" presetClass="entr" presetSubtype="1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checkerboard(across)">
                                      <p:cBhvr>
                                        <p:cTn id="52" dur="500"/>
                                        <p:tgtEl>
                                          <p:spTgt spid="18"/>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checkerboard(across)">
                                      <p:cBhvr>
                                        <p:cTn id="55" dur="500"/>
                                        <p:tgtEl>
                                          <p:spTgt spid="19"/>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checkerboard(across)">
                                      <p:cBhvr>
                                        <p:cTn id="58" dur="500"/>
                                        <p:tgtEl>
                                          <p:spTgt spid="20"/>
                                        </p:tgtEl>
                                      </p:cBhvr>
                                    </p:animEffect>
                                  </p:childTnLst>
                                </p:cTn>
                              </p:par>
                              <p:par>
                                <p:cTn id="59" presetID="5" presetClass="entr" presetSubtype="10" fill="hold" grpId="0" nodeType="with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checkerboard(across)">
                                      <p:cBhvr>
                                        <p:cTn id="61" dur="500"/>
                                        <p:tgtEl>
                                          <p:spTgt spid="21"/>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checkerboard(across)">
                                      <p:cBhvr>
                                        <p:cTn id="64" dur="500"/>
                                        <p:tgtEl>
                                          <p:spTgt spid="22"/>
                                        </p:tgtEl>
                                      </p:cBhvr>
                                    </p:animEffect>
                                  </p:childTnLst>
                                </p:cTn>
                              </p:par>
                              <p:par>
                                <p:cTn id="65" presetID="5" presetClass="entr" presetSubtype="1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checkerboard(across)">
                                      <p:cBhvr>
                                        <p:cTn id="67" dur="500"/>
                                        <p:tgtEl>
                                          <p:spTgt spid="23"/>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checkerboard(across)">
                                      <p:cBhvr>
                                        <p:cTn id="70" dur="500"/>
                                        <p:tgtEl>
                                          <p:spTgt spid="24"/>
                                        </p:tgtEl>
                                      </p:cBhvr>
                                    </p:animEffect>
                                  </p:childTnLst>
                                </p:cTn>
                              </p:par>
                              <p:par>
                                <p:cTn id="71" presetID="5" presetClass="entr" presetSubtype="10" fill="hold" grpId="0" nodeType="with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checkerboard(across)">
                                      <p:cBhvr>
                                        <p:cTn id="73" dur="500"/>
                                        <p:tgtEl>
                                          <p:spTgt spid="25"/>
                                        </p:tgtEl>
                                      </p:cBhvr>
                                    </p:animEffect>
                                  </p:childTnLst>
                                </p:cTn>
                              </p:par>
                              <p:par>
                                <p:cTn id="74" presetID="5" presetClass="entr" presetSubtype="10" fill="hold" grpId="0" nodeType="with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checkerboard(across)">
                                      <p:cBhvr>
                                        <p:cTn id="76" dur="500"/>
                                        <p:tgtEl>
                                          <p:spTgt spid="27"/>
                                        </p:tgtEl>
                                      </p:cBhvr>
                                    </p:animEffect>
                                  </p:childTnLst>
                                </p:cTn>
                              </p:par>
                              <p:par>
                                <p:cTn id="77" presetID="5" presetClass="entr" presetSubtype="10" fill="hold" grpId="0" nodeType="withEffect">
                                  <p:stCondLst>
                                    <p:cond delay="0"/>
                                  </p:stCondLst>
                                  <p:childTnLst>
                                    <p:set>
                                      <p:cBhvr>
                                        <p:cTn id="78" dur="1" fill="hold">
                                          <p:stCondLst>
                                            <p:cond delay="0"/>
                                          </p:stCondLst>
                                        </p:cTn>
                                        <p:tgtEl>
                                          <p:spTgt spid="31"/>
                                        </p:tgtEl>
                                        <p:attrNameLst>
                                          <p:attrName>style.visibility</p:attrName>
                                        </p:attrNameLst>
                                      </p:cBhvr>
                                      <p:to>
                                        <p:strVal val="visible"/>
                                      </p:to>
                                    </p:set>
                                    <p:animEffect transition="in" filter="checkerboard(across)">
                                      <p:cBhvr>
                                        <p:cTn id="79" dur="500"/>
                                        <p:tgtEl>
                                          <p:spTgt spid="31"/>
                                        </p:tgtEl>
                                      </p:cBhvr>
                                    </p:animEffect>
                                  </p:childTnLst>
                                </p:cTn>
                              </p:par>
                              <p:par>
                                <p:cTn id="80" presetID="5" presetClass="entr" presetSubtype="10" fill="hold" grpId="0" nodeType="withEffect">
                                  <p:stCondLst>
                                    <p:cond delay="0"/>
                                  </p:stCondLst>
                                  <p:childTnLst>
                                    <p:set>
                                      <p:cBhvr>
                                        <p:cTn id="81" dur="1" fill="hold">
                                          <p:stCondLst>
                                            <p:cond delay="0"/>
                                          </p:stCondLst>
                                        </p:cTn>
                                        <p:tgtEl>
                                          <p:spTgt spid="33"/>
                                        </p:tgtEl>
                                        <p:attrNameLst>
                                          <p:attrName>style.visibility</p:attrName>
                                        </p:attrNameLst>
                                      </p:cBhvr>
                                      <p:to>
                                        <p:strVal val="visible"/>
                                      </p:to>
                                    </p:set>
                                    <p:animEffect transition="in" filter="checkerboard(across)">
                                      <p:cBhvr>
                                        <p:cTn id="8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p:bldP spid="27" grpId="0"/>
      <p:bldP spid="31"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07390" y="74041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3" name="îSḻïḍê"/>
          <p:cNvSpPr/>
          <p:nvPr/>
        </p:nvSpPr>
        <p:spPr>
          <a:xfrm>
            <a:off x="5589511" y="3359935"/>
            <a:ext cx="1018789" cy="1018789"/>
          </a:xfrm>
          <a:prstGeom prst="ellipse">
            <a:avLst/>
          </a:prstGeom>
          <a:solidFill>
            <a:schemeClr val="accent2"/>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rmAutofit/>
          </a:bodyPr>
          <a:lstStyle>
            <a:defPPr>
              <a:defRPr lang="en-US"/>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a:endParaRPr lang="en-US"/>
          </a:p>
        </p:txBody>
      </p:sp>
      <p:sp>
        <p:nvSpPr>
          <p:cNvPr id="4" name="iSľiḑé"/>
          <p:cNvSpPr/>
          <p:nvPr/>
        </p:nvSpPr>
        <p:spPr>
          <a:xfrm>
            <a:off x="5831252" y="3591444"/>
            <a:ext cx="535308" cy="555772"/>
          </a:xfrm>
          <a:custGeom>
            <a:avLst/>
            <a:gdLst>
              <a:gd name="connsiteX0" fmla="*/ 332623 w 583294"/>
              <a:gd name="connsiteY0" fmla="*/ 296967 h 605593"/>
              <a:gd name="connsiteX1" fmla="*/ 316983 w 583294"/>
              <a:gd name="connsiteY1" fmla="*/ 302537 h 605593"/>
              <a:gd name="connsiteX2" fmla="*/ 311624 w 583294"/>
              <a:gd name="connsiteY2" fmla="*/ 308872 h 605593"/>
              <a:gd name="connsiteX3" fmla="*/ 311624 w 583294"/>
              <a:gd name="connsiteY3" fmla="*/ 325036 h 605593"/>
              <a:gd name="connsiteX4" fmla="*/ 309108 w 583294"/>
              <a:gd name="connsiteY4" fmla="*/ 326784 h 605593"/>
              <a:gd name="connsiteX5" fmla="*/ 307467 w 583294"/>
              <a:gd name="connsiteY5" fmla="*/ 331698 h 605593"/>
              <a:gd name="connsiteX6" fmla="*/ 311077 w 583294"/>
              <a:gd name="connsiteY6" fmla="*/ 366102 h 605593"/>
              <a:gd name="connsiteX7" fmla="*/ 315780 w 583294"/>
              <a:gd name="connsiteY7" fmla="*/ 371673 h 605593"/>
              <a:gd name="connsiteX8" fmla="*/ 317530 w 583294"/>
              <a:gd name="connsiteY8" fmla="*/ 371891 h 605593"/>
              <a:gd name="connsiteX9" fmla="*/ 322670 w 583294"/>
              <a:gd name="connsiteY9" fmla="*/ 369379 h 605593"/>
              <a:gd name="connsiteX10" fmla="*/ 340826 w 583294"/>
              <a:gd name="connsiteY10" fmla="*/ 345242 h 605593"/>
              <a:gd name="connsiteX11" fmla="*/ 342139 w 583294"/>
              <a:gd name="connsiteY11" fmla="*/ 341310 h 605593"/>
              <a:gd name="connsiteX12" fmla="*/ 342139 w 583294"/>
              <a:gd name="connsiteY12" fmla="*/ 302646 h 605593"/>
              <a:gd name="connsiteX13" fmla="*/ 339076 w 583294"/>
              <a:gd name="connsiteY13" fmla="*/ 297076 h 605593"/>
              <a:gd name="connsiteX14" fmla="*/ 332623 w 583294"/>
              <a:gd name="connsiteY14" fmla="*/ 296967 h 605593"/>
              <a:gd name="connsiteX15" fmla="*/ 250702 w 583294"/>
              <a:gd name="connsiteY15" fmla="*/ 296967 h 605593"/>
              <a:gd name="connsiteX16" fmla="*/ 244249 w 583294"/>
              <a:gd name="connsiteY16" fmla="*/ 297076 h 605593"/>
              <a:gd name="connsiteX17" fmla="*/ 241187 w 583294"/>
              <a:gd name="connsiteY17" fmla="*/ 302646 h 605593"/>
              <a:gd name="connsiteX18" fmla="*/ 241077 w 583294"/>
              <a:gd name="connsiteY18" fmla="*/ 341310 h 605593"/>
              <a:gd name="connsiteX19" fmla="*/ 242390 w 583294"/>
              <a:gd name="connsiteY19" fmla="*/ 345242 h 605593"/>
              <a:gd name="connsiteX20" fmla="*/ 260655 w 583294"/>
              <a:gd name="connsiteY20" fmla="*/ 369379 h 605593"/>
              <a:gd name="connsiteX21" fmla="*/ 265796 w 583294"/>
              <a:gd name="connsiteY21" fmla="*/ 371891 h 605593"/>
              <a:gd name="connsiteX22" fmla="*/ 267546 w 583294"/>
              <a:gd name="connsiteY22" fmla="*/ 371673 h 605593"/>
              <a:gd name="connsiteX23" fmla="*/ 272249 w 583294"/>
              <a:gd name="connsiteY23" fmla="*/ 366102 h 605593"/>
              <a:gd name="connsiteX24" fmla="*/ 275858 w 583294"/>
              <a:gd name="connsiteY24" fmla="*/ 331698 h 605593"/>
              <a:gd name="connsiteX25" fmla="*/ 274218 w 583294"/>
              <a:gd name="connsiteY25" fmla="*/ 326674 h 605593"/>
              <a:gd name="connsiteX26" fmla="*/ 271702 w 583294"/>
              <a:gd name="connsiteY26" fmla="*/ 325036 h 605593"/>
              <a:gd name="connsiteX27" fmla="*/ 271702 w 583294"/>
              <a:gd name="connsiteY27" fmla="*/ 308872 h 605593"/>
              <a:gd name="connsiteX28" fmla="*/ 266343 w 583294"/>
              <a:gd name="connsiteY28" fmla="*/ 302537 h 605593"/>
              <a:gd name="connsiteX29" fmla="*/ 250702 w 583294"/>
              <a:gd name="connsiteY29" fmla="*/ 296967 h 605593"/>
              <a:gd name="connsiteX30" fmla="*/ 30625 w 583294"/>
              <a:gd name="connsiteY30" fmla="*/ 270619 h 605593"/>
              <a:gd name="connsiteX31" fmla="*/ 94718 w 583294"/>
              <a:gd name="connsiteY31" fmla="*/ 270619 h 605593"/>
              <a:gd name="connsiteX32" fmla="*/ 125343 w 583294"/>
              <a:gd name="connsiteY32" fmla="*/ 301200 h 605593"/>
              <a:gd name="connsiteX33" fmla="*/ 293999 w 583294"/>
              <a:gd name="connsiteY33" fmla="*/ 469616 h 605593"/>
              <a:gd name="connsiteX34" fmla="*/ 462654 w 583294"/>
              <a:gd name="connsiteY34" fmla="*/ 301200 h 605593"/>
              <a:gd name="connsiteX35" fmla="*/ 493279 w 583294"/>
              <a:gd name="connsiteY35" fmla="*/ 270619 h 605593"/>
              <a:gd name="connsiteX36" fmla="*/ 552669 w 583294"/>
              <a:gd name="connsiteY36" fmla="*/ 270619 h 605593"/>
              <a:gd name="connsiteX37" fmla="*/ 583294 w 583294"/>
              <a:gd name="connsiteY37" fmla="*/ 301200 h 605593"/>
              <a:gd name="connsiteX38" fmla="*/ 552669 w 583294"/>
              <a:gd name="connsiteY38" fmla="*/ 331782 h 605593"/>
              <a:gd name="connsiteX39" fmla="*/ 521935 w 583294"/>
              <a:gd name="connsiteY39" fmla="*/ 331782 h 605593"/>
              <a:gd name="connsiteX40" fmla="*/ 478513 w 583294"/>
              <a:gd name="connsiteY40" fmla="*/ 438052 h 605593"/>
              <a:gd name="connsiteX41" fmla="*/ 504982 w 583294"/>
              <a:gd name="connsiteY41" fmla="*/ 464592 h 605593"/>
              <a:gd name="connsiteX42" fmla="*/ 504982 w 583294"/>
              <a:gd name="connsiteY42" fmla="*/ 507842 h 605593"/>
              <a:gd name="connsiteX43" fmla="*/ 483326 w 583294"/>
              <a:gd name="connsiteY43" fmla="*/ 516798 h 605593"/>
              <a:gd name="connsiteX44" fmla="*/ 461670 w 583294"/>
              <a:gd name="connsiteY44" fmla="*/ 507842 h 605593"/>
              <a:gd name="connsiteX45" fmla="*/ 435638 w 583294"/>
              <a:gd name="connsiteY45" fmla="*/ 481957 h 605593"/>
              <a:gd name="connsiteX46" fmla="*/ 322327 w 583294"/>
              <a:gd name="connsiteY46" fmla="*/ 529140 h 605593"/>
              <a:gd name="connsiteX47" fmla="*/ 322327 w 583294"/>
              <a:gd name="connsiteY47" fmla="*/ 575012 h 605593"/>
              <a:gd name="connsiteX48" fmla="*/ 291592 w 583294"/>
              <a:gd name="connsiteY48" fmla="*/ 605593 h 605593"/>
              <a:gd name="connsiteX49" fmla="*/ 260967 w 583294"/>
              <a:gd name="connsiteY49" fmla="*/ 575012 h 605593"/>
              <a:gd name="connsiteX50" fmla="*/ 260967 w 583294"/>
              <a:gd name="connsiteY50" fmla="*/ 528485 h 605593"/>
              <a:gd name="connsiteX51" fmla="*/ 149624 w 583294"/>
              <a:gd name="connsiteY51" fmla="*/ 479882 h 605593"/>
              <a:gd name="connsiteX52" fmla="*/ 121624 w 583294"/>
              <a:gd name="connsiteY52" fmla="*/ 507842 h 605593"/>
              <a:gd name="connsiteX53" fmla="*/ 99968 w 583294"/>
              <a:gd name="connsiteY53" fmla="*/ 516798 h 605593"/>
              <a:gd name="connsiteX54" fmla="*/ 78312 w 583294"/>
              <a:gd name="connsiteY54" fmla="*/ 507842 h 605593"/>
              <a:gd name="connsiteX55" fmla="*/ 78312 w 583294"/>
              <a:gd name="connsiteY55" fmla="*/ 464592 h 605593"/>
              <a:gd name="connsiteX56" fmla="*/ 107515 w 583294"/>
              <a:gd name="connsiteY56" fmla="*/ 435430 h 605593"/>
              <a:gd name="connsiteX57" fmla="*/ 66062 w 583294"/>
              <a:gd name="connsiteY57" fmla="*/ 331782 h 605593"/>
              <a:gd name="connsiteX58" fmla="*/ 30625 w 583294"/>
              <a:gd name="connsiteY58" fmla="*/ 331782 h 605593"/>
              <a:gd name="connsiteX59" fmla="*/ 0 w 583294"/>
              <a:gd name="connsiteY59" fmla="*/ 301200 h 605593"/>
              <a:gd name="connsiteX60" fmla="*/ 30625 w 583294"/>
              <a:gd name="connsiteY60" fmla="*/ 270619 h 605593"/>
              <a:gd name="connsiteX61" fmla="*/ 260655 w 583294"/>
              <a:gd name="connsiteY61" fmla="*/ 122871 h 605593"/>
              <a:gd name="connsiteX62" fmla="*/ 215703 w 583294"/>
              <a:gd name="connsiteY62" fmla="*/ 134776 h 605593"/>
              <a:gd name="connsiteX63" fmla="*/ 212093 w 583294"/>
              <a:gd name="connsiteY63" fmla="*/ 140565 h 605593"/>
              <a:gd name="connsiteX64" fmla="*/ 212093 w 583294"/>
              <a:gd name="connsiteY64" fmla="*/ 152142 h 605593"/>
              <a:gd name="connsiteX65" fmla="*/ 209468 w 583294"/>
              <a:gd name="connsiteY65" fmla="*/ 152142 h 605593"/>
              <a:gd name="connsiteX66" fmla="*/ 203015 w 583294"/>
              <a:gd name="connsiteY66" fmla="*/ 158586 h 605593"/>
              <a:gd name="connsiteX67" fmla="*/ 203015 w 583294"/>
              <a:gd name="connsiteY67" fmla="*/ 169289 h 605593"/>
              <a:gd name="connsiteX68" fmla="*/ 205969 w 583294"/>
              <a:gd name="connsiteY68" fmla="*/ 174641 h 605593"/>
              <a:gd name="connsiteX69" fmla="*/ 212203 w 583294"/>
              <a:gd name="connsiteY69" fmla="*/ 178791 h 605593"/>
              <a:gd name="connsiteX70" fmla="*/ 212640 w 583294"/>
              <a:gd name="connsiteY70" fmla="*/ 181413 h 605593"/>
              <a:gd name="connsiteX71" fmla="*/ 235828 w 583294"/>
              <a:gd name="connsiteY71" fmla="*/ 235039 h 605593"/>
              <a:gd name="connsiteX72" fmla="*/ 274218 w 583294"/>
              <a:gd name="connsiteY72" fmla="*/ 268242 h 605593"/>
              <a:gd name="connsiteX73" fmla="*/ 309108 w 583294"/>
              <a:gd name="connsiteY73" fmla="*/ 268242 h 605593"/>
              <a:gd name="connsiteX74" fmla="*/ 347498 w 583294"/>
              <a:gd name="connsiteY74" fmla="*/ 235039 h 605593"/>
              <a:gd name="connsiteX75" fmla="*/ 370685 w 583294"/>
              <a:gd name="connsiteY75" fmla="*/ 181413 h 605593"/>
              <a:gd name="connsiteX76" fmla="*/ 371123 w 583294"/>
              <a:gd name="connsiteY76" fmla="*/ 178791 h 605593"/>
              <a:gd name="connsiteX77" fmla="*/ 377357 w 583294"/>
              <a:gd name="connsiteY77" fmla="*/ 174641 h 605593"/>
              <a:gd name="connsiteX78" fmla="*/ 380310 w 583294"/>
              <a:gd name="connsiteY78" fmla="*/ 169289 h 605593"/>
              <a:gd name="connsiteX79" fmla="*/ 380310 w 583294"/>
              <a:gd name="connsiteY79" fmla="*/ 158586 h 605593"/>
              <a:gd name="connsiteX80" fmla="*/ 373857 w 583294"/>
              <a:gd name="connsiteY80" fmla="*/ 152142 h 605593"/>
              <a:gd name="connsiteX81" fmla="*/ 370248 w 583294"/>
              <a:gd name="connsiteY81" fmla="*/ 152142 h 605593"/>
              <a:gd name="connsiteX82" fmla="*/ 368279 w 583294"/>
              <a:gd name="connsiteY82" fmla="*/ 149958 h 605593"/>
              <a:gd name="connsiteX83" fmla="*/ 362045 w 583294"/>
              <a:gd name="connsiteY83" fmla="*/ 149521 h 605593"/>
              <a:gd name="connsiteX84" fmla="*/ 336451 w 583294"/>
              <a:gd name="connsiteY84" fmla="*/ 155309 h 605593"/>
              <a:gd name="connsiteX85" fmla="*/ 296749 w 583294"/>
              <a:gd name="connsiteY85" fmla="*/ 137288 h 605593"/>
              <a:gd name="connsiteX86" fmla="*/ 260655 w 583294"/>
              <a:gd name="connsiteY86" fmla="*/ 122871 h 605593"/>
              <a:gd name="connsiteX87" fmla="*/ 275311 w 583294"/>
              <a:gd name="connsiteY87" fmla="*/ 0 h 605593"/>
              <a:gd name="connsiteX88" fmla="*/ 308014 w 583294"/>
              <a:gd name="connsiteY88" fmla="*/ 0 h 605593"/>
              <a:gd name="connsiteX89" fmla="*/ 409185 w 583294"/>
              <a:gd name="connsiteY89" fmla="*/ 101027 h 605593"/>
              <a:gd name="connsiteX90" fmla="*/ 409185 w 583294"/>
              <a:gd name="connsiteY90" fmla="*/ 132701 h 605593"/>
              <a:gd name="connsiteX91" fmla="*/ 414982 w 583294"/>
              <a:gd name="connsiteY91" fmla="*/ 150722 h 605593"/>
              <a:gd name="connsiteX92" fmla="*/ 414982 w 583294"/>
              <a:gd name="connsiteY92" fmla="*/ 173331 h 605593"/>
              <a:gd name="connsiteX93" fmla="*/ 403826 w 583294"/>
              <a:gd name="connsiteY93" fmla="*/ 197140 h 605593"/>
              <a:gd name="connsiteX94" fmla="*/ 397263 w 583294"/>
              <a:gd name="connsiteY94" fmla="*/ 214288 h 605593"/>
              <a:gd name="connsiteX95" fmla="*/ 375498 w 583294"/>
              <a:gd name="connsiteY95" fmla="*/ 255136 h 605593"/>
              <a:gd name="connsiteX96" fmla="*/ 360732 w 583294"/>
              <a:gd name="connsiteY96" fmla="*/ 273922 h 605593"/>
              <a:gd name="connsiteX97" fmla="*/ 371670 w 583294"/>
              <a:gd name="connsiteY97" fmla="*/ 287574 h 605593"/>
              <a:gd name="connsiteX98" fmla="*/ 432919 w 583294"/>
              <a:gd name="connsiteY98" fmla="*/ 306141 h 605593"/>
              <a:gd name="connsiteX99" fmla="*/ 294014 w 583294"/>
              <a:gd name="connsiteY99" fmla="*/ 433272 h 605593"/>
              <a:gd name="connsiteX100" fmla="*/ 154891 w 583294"/>
              <a:gd name="connsiteY100" fmla="*/ 304721 h 605593"/>
              <a:gd name="connsiteX101" fmla="*/ 211656 w 583294"/>
              <a:gd name="connsiteY101" fmla="*/ 287574 h 605593"/>
              <a:gd name="connsiteX102" fmla="*/ 222593 w 583294"/>
              <a:gd name="connsiteY102" fmla="*/ 273922 h 605593"/>
              <a:gd name="connsiteX103" fmla="*/ 207828 w 583294"/>
              <a:gd name="connsiteY103" fmla="*/ 255136 h 605593"/>
              <a:gd name="connsiteX104" fmla="*/ 186063 w 583294"/>
              <a:gd name="connsiteY104" fmla="*/ 214288 h 605593"/>
              <a:gd name="connsiteX105" fmla="*/ 179500 w 583294"/>
              <a:gd name="connsiteY105" fmla="*/ 197140 h 605593"/>
              <a:gd name="connsiteX106" fmla="*/ 168344 w 583294"/>
              <a:gd name="connsiteY106" fmla="*/ 173331 h 605593"/>
              <a:gd name="connsiteX107" fmla="*/ 168344 w 583294"/>
              <a:gd name="connsiteY107" fmla="*/ 150722 h 605593"/>
              <a:gd name="connsiteX108" fmla="*/ 174141 w 583294"/>
              <a:gd name="connsiteY108" fmla="*/ 132701 h 605593"/>
              <a:gd name="connsiteX109" fmla="*/ 174141 w 583294"/>
              <a:gd name="connsiteY109" fmla="*/ 101027 h 605593"/>
              <a:gd name="connsiteX110" fmla="*/ 275311 w 583294"/>
              <a:gd name="connsiteY110" fmla="*/ 0 h 605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83294" h="605593">
                <a:moveTo>
                  <a:pt x="332623" y="296967"/>
                </a:moveTo>
                <a:cubicBezTo>
                  <a:pt x="327373" y="299697"/>
                  <a:pt x="322123" y="301663"/>
                  <a:pt x="316983" y="302537"/>
                </a:cubicBezTo>
                <a:cubicBezTo>
                  <a:pt x="313811" y="303083"/>
                  <a:pt x="311624" y="305814"/>
                  <a:pt x="311624" y="308872"/>
                </a:cubicBezTo>
                <a:lnTo>
                  <a:pt x="311624" y="325036"/>
                </a:lnTo>
                <a:cubicBezTo>
                  <a:pt x="310639" y="325364"/>
                  <a:pt x="309874" y="326019"/>
                  <a:pt x="309108" y="326784"/>
                </a:cubicBezTo>
                <a:cubicBezTo>
                  <a:pt x="307905" y="328094"/>
                  <a:pt x="307358" y="329951"/>
                  <a:pt x="307467" y="331698"/>
                </a:cubicBezTo>
                <a:lnTo>
                  <a:pt x="311077" y="366102"/>
                </a:lnTo>
                <a:cubicBezTo>
                  <a:pt x="311295" y="368724"/>
                  <a:pt x="313155" y="371017"/>
                  <a:pt x="315780" y="371673"/>
                </a:cubicBezTo>
                <a:cubicBezTo>
                  <a:pt x="316327" y="371891"/>
                  <a:pt x="316983" y="371891"/>
                  <a:pt x="317530" y="371891"/>
                </a:cubicBezTo>
                <a:cubicBezTo>
                  <a:pt x="319498" y="371891"/>
                  <a:pt x="321467" y="371017"/>
                  <a:pt x="322670" y="369379"/>
                </a:cubicBezTo>
                <a:lnTo>
                  <a:pt x="340826" y="345242"/>
                </a:lnTo>
                <a:cubicBezTo>
                  <a:pt x="341701" y="344149"/>
                  <a:pt x="342139" y="342730"/>
                  <a:pt x="342139" y="341310"/>
                </a:cubicBezTo>
                <a:lnTo>
                  <a:pt x="342139" y="302646"/>
                </a:lnTo>
                <a:cubicBezTo>
                  <a:pt x="342139" y="300353"/>
                  <a:pt x="340936" y="298277"/>
                  <a:pt x="339076" y="297076"/>
                </a:cubicBezTo>
                <a:cubicBezTo>
                  <a:pt x="337108" y="295984"/>
                  <a:pt x="334701" y="295875"/>
                  <a:pt x="332623" y="296967"/>
                </a:cubicBezTo>
                <a:close/>
                <a:moveTo>
                  <a:pt x="250702" y="296967"/>
                </a:moveTo>
                <a:cubicBezTo>
                  <a:pt x="248624" y="295875"/>
                  <a:pt x="246218" y="295984"/>
                  <a:pt x="244249" y="297076"/>
                </a:cubicBezTo>
                <a:cubicBezTo>
                  <a:pt x="242281" y="298277"/>
                  <a:pt x="241187" y="300353"/>
                  <a:pt x="241187" y="302646"/>
                </a:cubicBezTo>
                <a:lnTo>
                  <a:pt x="241077" y="341310"/>
                </a:lnTo>
                <a:cubicBezTo>
                  <a:pt x="241077" y="342730"/>
                  <a:pt x="241624" y="344149"/>
                  <a:pt x="242390" y="345242"/>
                </a:cubicBezTo>
                <a:lnTo>
                  <a:pt x="260655" y="369379"/>
                </a:lnTo>
                <a:cubicBezTo>
                  <a:pt x="261859" y="371017"/>
                  <a:pt x="263827" y="371891"/>
                  <a:pt x="265796" y="371891"/>
                </a:cubicBezTo>
                <a:cubicBezTo>
                  <a:pt x="266343" y="371891"/>
                  <a:pt x="266999" y="371891"/>
                  <a:pt x="267546" y="371673"/>
                </a:cubicBezTo>
                <a:cubicBezTo>
                  <a:pt x="270171" y="371017"/>
                  <a:pt x="272030" y="368833"/>
                  <a:pt x="272249" y="366102"/>
                </a:cubicBezTo>
                <a:lnTo>
                  <a:pt x="275858" y="331698"/>
                </a:lnTo>
                <a:cubicBezTo>
                  <a:pt x="275968" y="329951"/>
                  <a:pt x="275421" y="328094"/>
                  <a:pt x="274218" y="326674"/>
                </a:cubicBezTo>
                <a:cubicBezTo>
                  <a:pt x="273452" y="326019"/>
                  <a:pt x="272687" y="325364"/>
                  <a:pt x="271702" y="325036"/>
                </a:cubicBezTo>
                <a:lnTo>
                  <a:pt x="271702" y="308872"/>
                </a:lnTo>
                <a:cubicBezTo>
                  <a:pt x="271702" y="305814"/>
                  <a:pt x="269515" y="303083"/>
                  <a:pt x="266343" y="302537"/>
                </a:cubicBezTo>
                <a:cubicBezTo>
                  <a:pt x="261202" y="301663"/>
                  <a:pt x="255952" y="299697"/>
                  <a:pt x="250702" y="296967"/>
                </a:cubicBezTo>
                <a:close/>
                <a:moveTo>
                  <a:pt x="30625" y="270619"/>
                </a:moveTo>
                <a:lnTo>
                  <a:pt x="94718" y="270619"/>
                </a:lnTo>
                <a:cubicBezTo>
                  <a:pt x="111562" y="270619"/>
                  <a:pt x="125343" y="284271"/>
                  <a:pt x="125343" y="301200"/>
                </a:cubicBezTo>
                <a:cubicBezTo>
                  <a:pt x="125343" y="394036"/>
                  <a:pt x="201030" y="469616"/>
                  <a:pt x="293999" y="469616"/>
                </a:cubicBezTo>
                <a:cubicBezTo>
                  <a:pt x="386967" y="469616"/>
                  <a:pt x="462654" y="394036"/>
                  <a:pt x="462654" y="301200"/>
                </a:cubicBezTo>
                <a:cubicBezTo>
                  <a:pt x="462654" y="284271"/>
                  <a:pt x="476326" y="270619"/>
                  <a:pt x="493279" y="270619"/>
                </a:cubicBezTo>
                <a:lnTo>
                  <a:pt x="552669" y="270619"/>
                </a:lnTo>
                <a:cubicBezTo>
                  <a:pt x="569622" y="270619"/>
                  <a:pt x="583294" y="284271"/>
                  <a:pt x="583294" y="301200"/>
                </a:cubicBezTo>
                <a:cubicBezTo>
                  <a:pt x="583294" y="318129"/>
                  <a:pt x="569622" y="331782"/>
                  <a:pt x="552669" y="331782"/>
                </a:cubicBezTo>
                <a:lnTo>
                  <a:pt x="521935" y="331782"/>
                </a:lnTo>
                <a:cubicBezTo>
                  <a:pt x="516576" y="371319"/>
                  <a:pt x="501263" y="407579"/>
                  <a:pt x="478513" y="438052"/>
                </a:cubicBezTo>
                <a:lnTo>
                  <a:pt x="504982" y="464592"/>
                </a:lnTo>
                <a:cubicBezTo>
                  <a:pt x="516904" y="476497"/>
                  <a:pt x="516904" y="495937"/>
                  <a:pt x="504982" y="507842"/>
                </a:cubicBezTo>
                <a:cubicBezTo>
                  <a:pt x="498966" y="513849"/>
                  <a:pt x="491091" y="516798"/>
                  <a:pt x="483326" y="516798"/>
                </a:cubicBezTo>
                <a:cubicBezTo>
                  <a:pt x="475451" y="516798"/>
                  <a:pt x="467576" y="513849"/>
                  <a:pt x="461670" y="507842"/>
                </a:cubicBezTo>
                <a:lnTo>
                  <a:pt x="435638" y="481957"/>
                </a:lnTo>
                <a:cubicBezTo>
                  <a:pt x="403592" y="507078"/>
                  <a:pt x="364764" y="523897"/>
                  <a:pt x="322327" y="529140"/>
                </a:cubicBezTo>
                <a:lnTo>
                  <a:pt x="322327" y="575012"/>
                </a:lnTo>
                <a:cubicBezTo>
                  <a:pt x="322327" y="591832"/>
                  <a:pt x="308545" y="605593"/>
                  <a:pt x="291592" y="605593"/>
                </a:cubicBezTo>
                <a:cubicBezTo>
                  <a:pt x="274749" y="605593"/>
                  <a:pt x="260967" y="591832"/>
                  <a:pt x="260967" y="575012"/>
                </a:cubicBezTo>
                <a:lnTo>
                  <a:pt x="260967" y="528485"/>
                </a:lnTo>
                <a:cubicBezTo>
                  <a:pt x="219186" y="522478"/>
                  <a:pt x="181015" y="505221"/>
                  <a:pt x="149624" y="479882"/>
                </a:cubicBezTo>
                <a:lnTo>
                  <a:pt x="121624" y="507842"/>
                </a:lnTo>
                <a:cubicBezTo>
                  <a:pt x="115718" y="513849"/>
                  <a:pt x="107843" y="516798"/>
                  <a:pt x="99968" y="516798"/>
                </a:cubicBezTo>
                <a:cubicBezTo>
                  <a:pt x="92093" y="516798"/>
                  <a:pt x="84328" y="513849"/>
                  <a:pt x="78312" y="507842"/>
                </a:cubicBezTo>
                <a:cubicBezTo>
                  <a:pt x="66281" y="495937"/>
                  <a:pt x="66281" y="476497"/>
                  <a:pt x="78312" y="464592"/>
                </a:cubicBezTo>
                <a:lnTo>
                  <a:pt x="107515" y="435430"/>
                </a:lnTo>
                <a:cubicBezTo>
                  <a:pt x="85859" y="405504"/>
                  <a:pt x="71203" y="370117"/>
                  <a:pt x="66062" y="331782"/>
                </a:cubicBezTo>
                <a:lnTo>
                  <a:pt x="30625" y="331782"/>
                </a:lnTo>
                <a:cubicBezTo>
                  <a:pt x="13672" y="331782"/>
                  <a:pt x="0" y="318129"/>
                  <a:pt x="0" y="301200"/>
                </a:cubicBezTo>
                <a:cubicBezTo>
                  <a:pt x="0" y="284271"/>
                  <a:pt x="13672" y="270619"/>
                  <a:pt x="30625" y="270619"/>
                </a:cubicBezTo>
                <a:close/>
                <a:moveTo>
                  <a:pt x="260655" y="122871"/>
                </a:moveTo>
                <a:cubicBezTo>
                  <a:pt x="242390" y="122871"/>
                  <a:pt x="224671" y="130298"/>
                  <a:pt x="215703" y="134776"/>
                </a:cubicBezTo>
                <a:cubicBezTo>
                  <a:pt x="213515" y="135868"/>
                  <a:pt x="212093" y="138162"/>
                  <a:pt x="212093" y="140565"/>
                </a:cubicBezTo>
                <a:lnTo>
                  <a:pt x="212093" y="152142"/>
                </a:lnTo>
                <a:lnTo>
                  <a:pt x="209468" y="152142"/>
                </a:lnTo>
                <a:cubicBezTo>
                  <a:pt x="205859" y="152142"/>
                  <a:pt x="203015" y="154982"/>
                  <a:pt x="203015" y="158586"/>
                </a:cubicBezTo>
                <a:lnTo>
                  <a:pt x="203015" y="169289"/>
                </a:lnTo>
                <a:cubicBezTo>
                  <a:pt x="203015" y="171474"/>
                  <a:pt x="204109" y="173440"/>
                  <a:pt x="205969" y="174641"/>
                </a:cubicBezTo>
                <a:lnTo>
                  <a:pt x="212203" y="178791"/>
                </a:lnTo>
                <a:lnTo>
                  <a:pt x="212640" y="181413"/>
                </a:lnTo>
                <a:cubicBezTo>
                  <a:pt x="214609" y="196922"/>
                  <a:pt x="223359" y="216909"/>
                  <a:pt x="235828" y="235039"/>
                </a:cubicBezTo>
                <a:cubicBezTo>
                  <a:pt x="251687" y="257975"/>
                  <a:pt x="266562" y="268242"/>
                  <a:pt x="274218" y="268242"/>
                </a:cubicBezTo>
                <a:lnTo>
                  <a:pt x="309108" y="268242"/>
                </a:lnTo>
                <a:cubicBezTo>
                  <a:pt x="316764" y="268242"/>
                  <a:pt x="331639" y="257975"/>
                  <a:pt x="347498" y="235039"/>
                </a:cubicBezTo>
                <a:cubicBezTo>
                  <a:pt x="359967" y="216909"/>
                  <a:pt x="368717" y="196922"/>
                  <a:pt x="370685" y="181413"/>
                </a:cubicBezTo>
                <a:lnTo>
                  <a:pt x="371123" y="178791"/>
                </a:lnTo>
                <a:lnTo>
                  <a:pt x="377357" y="174641"/>
                </a:lnTo>
                <a:cubicBezTo>
                  <a:pt x="379217" y="173440"/>
                  <a:pt x="380310" y="171474"/>
                  <a:pt x="380310" y="169289"/>
                </a:cubicBezTo>
                <a:lnTo>
                  <a:pt x="380310" y="158586"/>
                </a:lnTo>
                <a:cubicBezTo>
                  <a:pt x="380310" y="154982"/>
                  <a:pt x="377357" y="152142"/>
                  <a:pt x="373857" y="152142"/>
                </a:cubicBezTo>
                <a:lnTo>
                  <a:pt x="370248" y="152142"/>
                </a:lnTo>
                <a:cubicBezTo>
                  <a:pt x="369810" y="151268"/>
                  <a:pt x="369045" y="150504"/>
                  <a:pt x="368279" y="149958"/>
                </a:cubicBezTo>
                <a:cubicBezTo>
                  <a:pt x="366420" y="148756"/>
                  <a:pt x="364014" y="148538"/>
                  <a:pt x="362045" y="149521"/>
                </a:cubicBezTo>
                <a:cubicBezTo>
                  <a:pt x="353404" y="153343"/>
                  <a:pt x="344764" y="155309"/>
                  <a:pt x="336451" y="155309"/>
                </a:cubicBezTo>
                <a:cubicBezTo>
                  <a:pt x="321686" y="155309"/>
                  <a:pt x="308342" y="149302"/>
                  <a:pt x="296749" y="137288"/>
                </a:cubicBezTo>
                <a:cubicBezTo>
                  <a:pt x="287452" y="127786"/>
                  <a:pt x="275311" y="122871"/>
                  <a:pt x="260655" y="122871"/>
                </a:cubicBezTo>
                <a:close/>
                <a:moveTo>
                  <a:pt x="275311" y="0"/>
                </a:moveTo>
                <a:lnTo>
                  <a:pt x="308014" y="0"/>
                </a:lnTo>
                <a:cubicBezTo>
                  <a:pt x="363795" y="0"/>
                  <a:pt x="409185" y="45326"/>
                  <a:pt x="409185" y="101027"/>
                </a:cubicBezTo>
                <a:lnTo>
                  <a:pt x="409185" y="132701"/>
                </a:lnTo>
                <a:cubicBezTo>
                  <a:pt x="412904" y="137944"/>
                  <a:pt x="414982" y="144278"/>
                  <a:pt x="414982" y="150722"/>
                </a:cubicBezTo>
                <a:lnTo>
                  <a:pt x="414982" y="173331"/>
                </a:lnTo>
                <a:cubicBezTo>
                  <a:pt x="414982" y="182505"/>
                  <a:pt x="410826" y="191352"/>
                  <a:pt x="403826" y="197140"/>
                </a:cubicBezTo>
                <a:cubicBezTo>
                  <a:pt x="402076" y="202820"/>
                  <a:pt x="399888" y="208608"/>
                  <a:pt x="397263" y="214288"/>
                </a:cubicBezTo>
                <a:cubicBezTo>
                  <a:pt x="392013" y="227940"/>
                  <a:pt x="384576" y="242029"/>
                  <a:pt x="375498" y="255136"/>
                </a:cubicBezTo>
                <a:cubicBezTo>
                  <a:pt x="371670" y="260706"/>
                  <a:pt x="366639" y="267368"/>
                  <a:pt x="360732" y="273922"/>
                </a:cubicBezTo>
                <a:cubicBezTo>
                  <a:pt x="366092" y="277853"/>
                  <a:pt x="370029" y="282331"/>
                  <a:pt x="371670" y="287574"/>
                </a:cubicBezTo>
                <a:lnTo>
                  <a:pt x="432919" y="306141"/>
                </a:lnTo>
                <a:cubicBezTo>
                  <a:pt x="426685" y="377243"/>
                  <a:pt x="366748" y="433272"/>
                  <a:pt x="294014" y="433272"/>
                </a:cubicBezTo>
                <a:cubicBezTo>
                  <a:pt x="220734" y="433272"/>
                  <a:pt x="160469" y="376478"/>
                  <a:pt x="154891" y="304721"/>
                </a:cubicBezTo>
                <a:lnTo>
                  <a:pt x="211656" y="287574"/>
                </a:lnTo>
                <a:cubicBezTo>
                  <a:pt x="213297" y="282331"/>
                  <a:pt x="217234" y="277853"/>
                  <a:pt x="222593" y="273922"/>
                </a:cubicBezTo>
                <a:cubicBezTo>
                  <a:pt x="216687" y="267368"/>
                  <a:pt x="211656" y="260706"/>
                  <a:pt x="207828" y="255136"/>
                </a:cubicBezTo>
                <a:cubicBezTo>
                  <a:pt x="198750" y="242029"/>
                  <a:pt x="191312" y="227940"/>
                  <a:pt x="186063" y="214288"/>
                </a:cubicBezTo>
                <a:cubicBezTo>
                  <a:pt x="183438" y="208608"/>
                  <a:pt x="181250" y="202820"/>
                  <a:pt x="179500" y="197140"/>
                </a:cubicBezTo>
                <a:cubicBezTo>
                  <a:pt x="172500" y="191242"/>
                  <a:pt x="168344" y="182505"/>
                  <a:pt x="168344" y="173331"/>
                </a:cubicBezTo>
                <a:lnTo>
                  <a:pt x="168344" y="150722"/>
                </a:lnTo>
                <a:cubicBezTo>
                  <a:pt x="168344" y="144278"/>
                  <a:pt x="170422" y="137944"/>
                  <a:pt x="174141" y="132701"/>
                </a:cubicBezTo>
                <a:lnTo>
                  <a:pt x="174141" y="101027"/>
                </a:lnTo>
                <a:cubicBezTo>
                  <a:pt x="174141" y="45326"/>
                  <a:pt x="219531" y="0"/>
                  <a:pt x="275311" y="0"/>
                </a:cubicBezTo>
                <a:close/>
              </a:path>
            </a:pathLst>
          </a:custGeom>
          <a:solidFill>
            <a:schemeClr val="bg1"/>
          </a:solidFill>
          <a:ln w="3175">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ctr" defTabSz="914400"/>
            <a:endParaRPr lang="zh-CN" altLang="en-US" sz="2000" b="1" i="1">
              <a:solidFill>
                <a:schemeClr val="tx1"/>
              </a:solidFill>
            </a:endParaRPr>
          </a:p>
        </p:txBody>
      </p:sp>
      <p:cxnSp>
        <p:nvCxnSpPr>
          <p:cNvPr id="6" name="直接连接符 24"/>
          <p:cNvCxnSpPr>
            <a:stCxn id="3" idx="5"/>
          </p:cNvCxnSpPr>
          <p:nvPr/>
        </p:nvCxnSpPr>
        <p:spPr>
          <a:xfrm>
            <a:off x="6459102" y="4229526"/>
            <a:ext cx="319602" cy="320691"/>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8" name="直接连接符 26"/>
          <p:cNvCxnSpPr/>
          <p:nvPr/>
        </p:nvCxnSpPr>
        <p:spPr>
          <a:xfrm>
            <a:off x="6608445" y="3869055"/>
            <a:ext cx="0" cy="278130"/>
          </a:xfrm>
          <a:prstGeom prst="line">
            <a:avLst/>
          </a:prstGeom>
          <a:ln w="3175" cap="rnd">
            <a:solidFill>
              <a:schemeClr val="bg1">
                <a:lumMod val="75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15" name="ísḷíďê"/>
          <p:cNvSpPr/>
          <p:nvPr/>
        </p:nvSpPr>
        <p:spPr bwMode="auto">
          <a:xfrm rot="600000">
            <a:off x="4472902" y="3898550"/>
            <a:ext cx="1338523" cy="1338523"/>
          </a:xfrm>
          <a:custGeom>
            <a:avLst/>
            <a:gdLst>
              <a:gd name="T0" fmla="*/ 691 w 966"/>
              <a:gd name="T1" fmla="*/ 965 h 965"/>
              <a:gd name="T2" fmla="*/ 0 w 966"/>
              <a:gd name="T3" fmla="*/ 277 h 965"/>
              <a:gd name="T4" fmla="*/ 604 w 966"/>
              <a:gd name="T5" fmla="*/ 0 h 965"/>
              <a:gd name="T6" fmla="*/ 966 w 966"/>
              <a:gd name="T7" fmla="*/ 360 h 965"/>
              <a:gd name="T8" fmla="*/ 691 w 966"/>
              <a:gd name="T9" fmla="*/ 965 h 965"/>
            </a:gdLst>
            <a:ahLst/>
            <a:cxnLst>
              <a:cxn ang="0">
                <a:pos x="T0" y="T1"/>
              </a:cxn>
              <a:cxn ang="0">
                <a:pos x="T2" y="T3"/>
              </a:cxn>
              <a:cxn ang="0">
                <a:pos x="T4" y="T5"/>
              </a:cxn>
              <a:cxn ang="0">
                <a:pos x="T6" y="T7"/>
              </a:cxn>
              <a:cxn ang="0">
                <a:pos x="T8" y="T9"/>
              </a:cxn>
            </a:cxnLst>
            <a:rect l="0" t="0" r="r" b="b"/>
            <a:pathLst>
              <a:path w="966" h="965">
                <a:moveTo>
                  <a:pt x="691" y="965"/>
                </a:moveTo>
                <a:cubicBezTo>
                  <a:pt x="385" y="826"/>
                  <a:pt x="140" y="582"/>
                  <a:pt x="0" y="277"/>
                </a:cubicBezTo>
                <a:cubicBezTo>
                  <a:pt x="604" y="0"/>
                  <a:pt x="604" y="0"/>
                  <a:pt x="604" y="0"/>
                </a:cubicBezTo>
                <a:cubicBezTo>
                  <a:pt x="677" y="159"/>
                  <a:pt x="805" y="287"/>
                  <a:pt x="966" y="360"/>
                </a:cubicBezTo>
                <a:cubicBezTo>
                  <a:pt x="691" y="965"/>
                  <a:pt x="691" y="965"/>
                  <a:pt x="691" y="965"/>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p>
            <a:pPr algn="ctr"/>
            <a:r>
              <a:rPr lang="en-US" sz="3200" b="1" i="1" dirty="0">
                <a:solidFill>
                  <a:schemeClr val="bg1"/>
                </a:solidFill>
              </a:rPr>
              <a:t>6</a:t>
            </a:r>
            <a:endParaRPr lang="en-US" sz="3200" b="1" i="1" dirty="0">
              <a:solidFill>
                <a:schemeClr val="bg1"/>
              </a:solidFill>
            </a:endParaRPr>
          </a:p>
        </p:txBody>
      </p:sp>
      <p:sp>
        <p:nvSpPr>
          <p:cNvPr id="16" name="ïsļîḍè"/>
          <p:cNvSpPr/>
          <p:nvPr/>
        </p:nvSpPr>
        <p:spPr bwMode="auto">
          <a:xfrm rot="4740000">
            <a:off x="6399625" y="3795800"/>
            <a:ext cx="1338523" cy="1338523"/>
          </a:xfrm>
          <a:custGeom>
            <a:avLst/>
            <a:gdLst>
              <a:gd name="T0" fmla="*/ 362 w 966"/>
              <a:gd name="T1" fmla="*/ 965 h 965"/>
              <a:gd name="T2" fmla="*/ 0 w 966"/>
              <a:gd name="T3" fmla="*/ 606 h 965"/>
              <a:gd name="T4" fmla="*/ 274 w 966"/>
              <a:gd name="T5" fmla="*/ 0 h 965"/>
              <a:gd name="T6" fmla="*/ 966 w 966"/>
              <a:gd name="T7" fmla="*/ 687 h 965"/>
              <a:gd name="T8" fmla="*/ 362 w 966"/>
              <a:gd name="T9" fmla="*/ 965 h 965"/>
            </a:gdLst>
            <a:ahLst/>
            <a:cxnLst>
              <a:cxn ang="0">
                <a:pos x="T0" y="T1"/>
              </a:cxn>
              <a:cxn ang="0">
                <a:pos x="T2" y="T3"/>
              </a:cxn>
              <a:cxn ang="0">
                <a:pos x="T4" y="T5"/>
              </a:cxn>
              <a:cxn ang="0">
                <a:pos x="T6" y="T7"/>
              </a:cxn>
              <a:cxn ang="0">
                <a:pos x="T8" y="T9"/>
              </a:cxn>
            </a:cxnLst>
            <a:rect l="0" t="0" r="r" b="b"/>
            <a:pathLst>
              <a:path w="966" h="965">
                <a:moveTo>
                  <a:pt x="362" y="965"/>
                </a:moveTo>
                <a:cubicBezTo>
                  <a:pt x="289" y="806"/>
                  <a:pt x="160" y="678"/>
                  <a:pt x="0" y="606"/>
                </a:cubicBezTo>
                <a:cubicBezTo>
                  <a:pt x="274" y="0"/>
                  <a:pt x="274" y="0"/>
                  <a:pt x="274" y="0"/>
                </a:cubicBezTo>
                <a:cubicBezTo>
                  <a:pt x="580" y="138"/>
                  <a:pt x="826" y="383"/>
                  <a:pt x="966" y="687"/>
                </a:cubicBezTo>
                <a:cubicBezTo>
                  <a:pt x="362" y="965"/>
                  <a:pt x="362" y="965"/>
                  <a:pt x="362" y="965"/>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sz="3200" b="1" i="1" dirty="0">
                <a:solidFill>
                  <a:schemeClr val="bg1"/>
                </a:solidFill>
              </a:rPr>
              <a:t>7</a:t>
            </a:r>
            <a:endParaRPr lang="en-US" sz="3200" b="1" i="1" dirty="0">
              <a:solidFill>
                <a:schemeClr val="bg1"/>
              </a:solidFill>
            </a:endParaRPr>
          </a:p>
        </p:txBody>
      </p:sp>
      <p:sp>
        <p:nvSpPr>
          <p:cNvPr id="17" name="îṡ1íḍè"/>
          <p:cNvSpPr/>
          <p:nvPr/>
        </p:nvSpPr>
        <p:spPr bwMode="auto">
          <a:xfrm rot="2700000">
            <a:off x="5425402" y="2064888"/>
            <a:ext cx="1338523" cy="1338523"/>
          </a:xfrm>
          <a:custGeom>
            <a:avLst/>
            <a:gdLst>
              <a:gd name="T0" fmla="*/ 606 w 965"/>
              <a:gd name="T1" fmla="*/ 966 h 966"/>
              <a:gd name="T2" fmla="*/ 0 w 965"/>
              <a:gd name="T3" fmla="*/ 692 h 966"/>
              <a:gd name="T4" fmla="*/ 688 w 965"/>
              <a:gd name="T5" fmla="*/ 0 h 966"/>
              <a:gd name="T6" fmla="*/ 965 w 965"/>
              <a:gd name="T7" fmla="*/ 604 h 966"/>
              <a:gd name="T8" fmla="*/ 606 w 965"/>
              <a:gd name="T9" fmla="*/ 966 h 966"/>
            </a:gdLst>
            <a:ahLst/>
            <a:cxnLst>
              <a:cxn ang="0">
                <a:pos x="T0" y="T1"/>
              </a:cxn>
              <a:cxn ang="0">
                <a:pos x="T2" y="T3"/>
              </a:cxn>
              <a:cxn ang="0">
                <a:pos x="T4" y="T5"/>
              </a:cxn>
              <a:cxn ang="0">
                <a:pos x="T6" y="T7"/>
              </a:cxn>
              <a:cxn ang="0">
                <a:pos x="T8" y="T9"/>
              </a:cxn>
            </a:cxnLst>
            <a:rect l="0" t="0" r="r" b="b"/>
            <a:pathLst>
              <a:path w="965" h="966">
                <a:moveTo>
                  <a:pt x="606" y="966"/>
                </a:moveTo>
                <a:cubicBezTo>
                  <a:pt x="0" y="692"/>
                  <a:pt x="0" y="692"/>
                  <a:pt x="0" y="692"/>
                </a:cubicBezTo>
                <a:cubicBezTo>
                  <a:pt x="139" y="386"/>
                  <a:pt x="383" y="140"/>
                  <a:pt x="688" y="0"/>
                </a:cubicBezTo>
                <a:cubicBezTo>
                  <a:pt x="965" y="604"/>
                  <a:pt x="965" y="604"/>
                  <a:pt x="965" y="604"/>
                </a:cubicBezTo>
                <a:cubicBezTo>
                  <a:pt x="806" y="677"/>
                  <a:pt x="678" y="806"/>
                  <a:pt x="606" y="966"/>
                </a:cubicBezTo>
              </a:path>
            </a:pathLst>
          </a:custGeom>
          <a:solidFill>
            <a:srgbClr val="0070C0"/>
          </a:solidFill>
          <a:ln>
            <a:noFill/>
          </a:ln>
          <a:effectLst>
            <a:outerShdw blurRad="101600" dist="76200" dir="2700000" algn="tl" rotWithShape="0">
              <a:prstClr val="black">
                <a:alpha val="30000"/>
              </a:prstClr>
            </a:outerShdw>
          </a:effectLst>
        </p:spPr>
        <p:txBody>
          <a:bodyPr vert="horz" wrap="square" lIns="91440" tIns="45720" rIns="91440" bIns="45720" numCol="1" anchor="ctr" anchorCtr="0" compatLnSpc="1">
            <a:normAutofit/>
          </a:bodyPr>
          <a:lstStyle>
            <a:defPPr>
              <a:defRPr lang="en-US"/>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r>
              <a:rPr lang="en-US" altLang="zh-CN" sz="3200" b="1" i="1" dirty="0">
                <a:solidFill>
                  <a:schemeClr val="bg1"/>
                </a:solidFill>
              </a:rPr>
              <a:t>5</a:t>
            </a:r>
            <a:endParaRPr lang="en-US" sz="3200" b="1" i="1" dirty="0">
              <a:solidFill>
                <a:schemeClr val="bg1"/>
              </a:solidFill>
            </a:endParaRPr>
          </a:p>
        </p:txBody>
      </p:sp>
      <p:sp>
        <p:nvSpPr>
          <p:cNvPr id="25" name="矩形 24"/>
          <p:cNvSpPr/>
          <p:nvPr/>
        </p:nvSpPr>
        <p:spPr>
          <a:xfrm>
            <a:off x="7591858" y="4550624"/>
            <a:ext cx="3737610" cy="397510"/>
          </a:xfrm>
          <a:prstGeom prst="rect">
            <a:avLst/>
          </a:prstGeom>
        </p:spPr>
        <p:txBody>
          <a:bodyPr wrap="none" lIns="91431" tIns="45716" rIns="91431" bIns="45716">
            <a:spAutoFit/>
          </a:bodyPr>
          <a:lstStyle/>
          <a:p>
            <a:pPr algn="r">
              <a:buClrTx/>
              <a:buSzTx/>
              <a:buFontTx/>
            </a:pP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加强教育行政执法监督考核机制</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
        <p:nvSpPr>
          <p:cNvPr id="27" name="矩形 26"/>
          <p:cNvSpPr/>
          <p:nvPr/>
        </p:nvSpPr>
        <p:spPr>
          <a:xfrm>
            <a:off x="4484316" y="1666631"/>
            <a:ext cx="3229610" cy="397510"/>
          </a:xfrm>
          <a:prstGeom prst="rect">
            <a:avLst/>
          </a:prstGeom>
        </p:spPr>
        <p:txBody>
          <a:bodyPr wrap="none" lIns="91431" tIns="45716" rIns="91431" bIns="45716">
            <a:spAutoFit/>
          </a:bodyPr>
          <a:lstStyle/>
          <a:p>
            <a:pPr algn="r">
              <a:buClrTx/>
              <a:buSzTx/>
              <a:buFontTx/>
            </a:pP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加强教育行政执法协同机制</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
        <p:nvSpPr>
          <p:cNvPr id="33" name="矩形 32"/>
          <p:cNvSpPr/>
          <p:nvPr/>
        </p:nvSpPr>
        <p:spPr>
          <a:xfrm>
            <a:off x="1361386" y="4544451"/>
            <a:ext cx="3229610" cy="397510"/>
          </a:xfrm>
          <a:prstGeom prst="rect">
            <a:avLst/>
          </a:prstGeom>
        </p:spPr>
        <p:txBody>
          <a:bodyPr wrap="none" lIns="91431" tIns="45716" rIns="91431" bIns="45716">
            <a:spAutoFit/>
          </a:bodyPr>
          <a:p>
            <a:pPr algn="r">
              <a:buClrTx/>
              <a:buSzTx/>
              <a:buFontTx/>
            </a:pPr>
            <a:r>
              <a:rPr lang="zh-CN" altLang="en-US" sz="2000" dirty="0">
                <a:solidFill>
                  <a:schemeClr val="tx1">
                    <a:lumMod val="75000"/>
                    <a:lumOff val="25000"/>
                  </a:schemeClr>
                </a:solidFill>
                <a:latin typeface="方正粗黑宋简体" panose="02000000000000000000" charset="-122"/>
                <a:ea typeface="方正粗黑宋简体" panose="02000000000000000000" charset="-122"/>
              </a:rPr>
              <a:t>创新教育行政执法工作机制</a:t>
            </a:r>
            <a:endParaRPr lang="zh-CN" altLang="en-US" sz="2000" dirty="0">
              <a:solidFill>
                <a:schemeClr val="tx1">
                  <a:lumMod val="75000"/>
                  <a:lumOff val="25000"/>
                </a:schemeClr>
              </a:solidFill>
              <a:latin typeface="方正粗黑宋简体" panose="02000000000000000000" charset="-122"/>
              <a:ea typeface="方正粗黑宋简体" panose="02000000000000000000" charset="-122"/>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par>
                                <p:cTn id="11" presetID="5"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par>
                                <p:cTn id="14" presetID="5" presetClass="entr" presetSubtype="10"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checkerboard(across)">
                                      <p:cBhvr>
                                        <p:cTn id="16" dur="500"/>
                                        <p:tgtEl>
                                          <p:spTgt spid="8"/>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checkerboard(across)">
                                      <p:cBhvr>
                                        <p:cTn id="19" dur="500"/>
                                        <p:tgtEl>
                                          <p:spTgt spid="15"/>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heckerboard(across)">
                                      <p:cBhvr>
                                        <p:cTn id="22" dur="500"/>
                                        <p:tgtEl>
                                          <p:spTgt spid="16"/>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checkerboard(across)">
                                      <p:cBhvr>
                                        <p:cTn id="25" dur="500"/>
                                        <p:tgtEl>
                                          <p:spTgt spid="17"/>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checkerboard(across)">
                                      <p:cBhvr>
                                        <p:cTn id="28" dur="500"/>
                                        <p:tgtEl>
                                          <p:spTgt spid="25"/>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checkerboard(across)">
                                      <p:cBhvr>
                                        <p:cTn id="31" dur="500"/>
                                        <p:tgtEl>
                                          <p:spTgt spid="27"/>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checkerboard(across)">
                                      <p:cBhvr>
                                        <p:cTn id="3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15" grpId="0" bldLvl="0" animBg="1"/>
      <p:bldP spid="16" grpId="0" bldLvl="0" animBg="1"/>
      <p:bldP spid="17" grpId="0" bldLvl="0" animBg="1"/>
      <p:bldP spid="25" grpId="0"/>
      <p:bldP spid="27"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98170" y="626745"/>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940685"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（一）建立教育行政执法责任机制</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64885" y="2505710"/>
            <a:ext cx="4120515" cy="1846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406400" algn="l">
              <a:lnSpc>
                <a:spcPct val="150000"/>
              </a:lnSpc>
              <a:buClrTx/>
              <a:buSzTx/>
              <a:buFontTx/>
              <a:extLst>
                <a:ext uri="{35155182-B16C-46BC-9424-99874614C6A1}">
                  <wpsdc:indentchars xmlns:wpsdc="http://www.wps.cn/officeDocument/2017/drawingmlCustomData" val="200" checksum="1740828767"/>
                </a:ext>
              </a:extLst>
            </a:pPr>
            <a:r>
              <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要求教育行政部门在履行发展教育事业、提供教育公共服务职责的同时，要切实履行教育事业管理和行业监管的法定职责，承担起教育行政执法主体责任，依法实施行政处罚、行政检查等执法权力。</a:t>
            </a:r>
            <a:endPar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animBg="1"/>
      <p:bldP spid="28" grpId="0" animBg="1"/>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9600" y="63881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613157"/>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46202"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626995"/>
            <a:ext cx="3348355" cy="130937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（二）建立教育行政执法清单动态调整机制</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64885" y="2384425"/>
            <a:ext cx="4120515" cy="1846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406400" algn="l">
              <a:lnSpc>
                <a:spcPct val="150000"/>
              </a:lnSpc>
              <a:buClrTx/>
              <a:buSzTx/>
              <a:buFontTx/>
              <a:extLst>
                <a:ext uri="{35155182-B16C-46BC-9424-99874614C6A1}">
                  <wpsdc:indentchars xmlns:wpsdc="http://www.wps.cn/officeDocument/2017/drawingmlCustomData" val="200" checksum="1740828767"/>
                </a:ext>
              </a:extLst>
            </a:pPr>
            <a:r>
              <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根据教育法律法规规章的规定，在全省教育系统权责清单基础上，全面梳理行政处罚、行政检查等行政执法事项。2021年上半年，省市县三级教育行政部门制定、公示执法事项清单，并建立动态调整机制。</a:t>
            </a:r>
            <a:endPar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98170" y="61468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3240405"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（三）完善教育行政执法人员资格管理机制</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64885" y="2512060"/>
            <a:ext cx="4120515" cy="1846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406400" algn="l">
              <a:lnSpc>
                <a:spcPct val="150000"/>
              </a:lnSpc>
              <a:buClrTx/>
              <a:buSzTx/>
              <a:buFontTx/>
              <a:extLst>
                <a:ext uri="{35155182-B16C-46BC-9424-99874614C6A1}">
                  <wpsdc:indentchars xmlns:wpsdc="http://www.wps.cn/officeDocument/2017/drawingmlCustomData" val="200" checksum="1740828767"/>
                </a:ext>
              </a:extLst>
            </a:pPr>
            <a:r>
              <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积极推动行政编制人员和具有执法权的事业单位工作人员全员参加执法资格考试，取得执法资格。落实执法人员持证上岗和资格管理制度，2021年上半年，省市县三级教育行政部门公布行政执法人员名单，接受社会监督。</a:t>
            </a:r>
            <a:endPar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73405" y="638810"/>
            <a:ext cx="2621280" cy="460375"/>
          </a:xfrm>
          <a:prstGeom prst="rect">
            <a:avLst/>
          </a:prstGeom>
          <a:noFill/>
        </p:spPr>
        <p:txBody>
          <a:bodyPr wrap="none" rtlCol="0">
            <a:spAutoFit/>
          </a:bodyPr>
          <a:lstStyle/>
          <a:p>
            <a:pPr algn="l"/>
            <a:r>
              <a:rPr kumimoji="1" lang="zh-CN" altLang="en-US" sz="2400" dirty="0">
                <a:solidFill>
                  <a:srgbClr val="002060"/>
                </a:solidFill>
                <a:latin typeface="华康俪金黑W8" panose="020B0809000000000000" charset="-122"/>
                <a:ea typeface="华康俪金黑W8" panose="020B0809000000000000" charset="-122"/>
                <a:sym typeface="+mn-ea"/>
              </a:rPr>
              <a:t>主要内容和创新点</a:t>
            </a:r>
            <a:endParaRPr kumimoji="1" lang="en-US" altLang="zh-CN" sz="2400" dirty="0">
              <a:solidFill>
                <a:srgbClr val="002060"/>
              </a:solidFill>
              <a:latin typeface="+mj-ea"/>
            </a:endParaRPr>
          </a:p>
        </p:txBody>
      </p:sp>
      <p:sp>
        <p:nvSpPr>
          <p:cNvPr id="4" name="矩形 3"/>
          <p:cNvSpPr/>
          <p:nvPr/>
        </p:nvSpPr>
        <p:spPr>
          <a:xfrm>
            <a:off x="927434" y="2716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8" name="矩形 7"/>
          <p:cNvSpPr/>
          <p:nvPr/>
        </p:nvSpPr>
        <p:spPr>
          <a:xfrm>
            <a:off x="5451917" y="2843662"/>
            <a:ext cx="39426" cy="118277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endParaRPr lang="zh-CN" altLang="en-US" sz="2400">
              <a:solidFill>
                <a:srgbClr val="080808"/>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1" name="矩形 10"/>
          <p:cNvSpPr/>
          <p:nvPr/>
        </p:nvSpPr>
        <p:spPr>
          <a:xfrm>
            <a:off x="1537970" y="2822575"/>
            <a:ext cx="2684145" cy="1113790"/>
          </a:xfrm>
          <a:prstGeom prst="rect">
            <a:avLst/>
          </a:prstGeom>
          <a:solidFill>
            <a:srgbClr val="0070C0"/>
          </a:solidFill>
          <a:ln>
            <a:noFill/>
          </a:ln>
          <a:effectLst>
            <a:outerShdw blurRad="101600" dist="762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8565"/>
            <a:r>
              <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rPr>
              <a:t>（四）严格教育行政执法程序机制</a:t>
            </a:r>
            <a:endParaRPr lang="zh-CN" altLang="en-US" sz="2400">
              <a:solidFill>
                <a:srgbClr val="FFFFFF"/>
              </a:solidFill>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12" name="Freeform 1120"/>
          <p:cNvSpPr>
            <a:spLocks noEditPoints="1"/>
          </p:cNvSpPr>
          <p:nvPr/>
        </p:nvSpPr>
        <p:spPr bwMode="auto">
          <a:xfrm>
            <a:off x="7105540" y="3760875"/>
            <a:ext cx="626806" cy="496179"/>
          </a:xfrm>
          <a:custGeom>
            <a:avLst/>
            <a:gdLst>
              <a:gd name="T0" fmla="*/ 2455 w 3573"/>
              <a:gd name="T1" fmla="*/ 579 h 2827"/>
              <a:gd name="T2" fmla="*/ 2600 w 3573"/>
              <a:gd name="T3" fmla="*/ 760 h 2827"/>
              <a:gd name="T4" fmla="*/ 2739 w 3573"/>
              <a:gd name="T5" fmla="*/ 1081 h 2827"/>
              <a:gd name="T6" fmla="*/ 2787 w 3573"/>
              <a:gd name="T7" fmla="*/ 1432 h 2827"/>
              <a:gd name="T8" fmla="*/ 2745 w 3573"/>
              <a:gd name="T9" fmla="*/ 1761 h 2827"/>
              <a:gd name="T10" fmla="*/ 2621 w 3573"/>
              <a:gd name="T11" fmla="*/ 2067 h 2827"/>
              <a:gd name="T12" fmla="*/ 2489 w 3573"/>
              <a:gd name="T13" fmla="*/ 2244 h 2827"/>
              <a:gd name="T14" fmla="*/ 2399 w 3573"/>
              <a:gd name="T15" fmla="*/ 2271 h 2827"/>
              <a:gd name="T16" fmla="*/ 2304 w 3573"/>
              <a:gd name="T17" fmla="*/ 2241 h 2827"/>
              <a:gd name="T18" fmla="*/ 2230 w 3573"/>
              <a:gd name="T19" fmla="*/ 2155 h 2827"/>
              <a:gd name="T20" fmla="*/ 2221 w 3573"/>
              <a:gd name="T21" fmla="*/ 2044 h 2827"/>
              <a:gd name="T22" fmla="*/ 2327 w 3573"/>
              <a:gd name="T23" fmla="*/ 1864 h 2827"/>
              <a:gd name="T24" fmla="*/ 2421 w 3573"/>
              <a:gd name="T25" fmla="*/ 1582 h 2827"/>
              <a:gd name="T26" fmla="*/ 2422 w 3573"/>
              <a:gd name="T27" fmla="*/ 1289 h 2827"/>
              <a:gd name="T28" fmla="*/ 2338 w 3573"/>
              <a:gd name="T29" fmla="*/ 1020 h 2827"/>
              <a:gd name="T30" fmla="*/ 2205 w 3573"/>
              <a:gd name="T31" fmla="*/ 815 h 2827"/>
              <a:gd name="T32" fmla="*/ 2191 w 3573"/>
              <a:gd name="T33" fmla="*/ 701 h 2827"/>
              <a:gd name="T34" fmla="*/ 2255 w 3573"/>
              <a:gd name="T35" fmla="*/ 602 h 2827"/>
              <a:gd name="T36" fmla="*/ 2350 w 3573"/>
              <a:gd name="T37" fmla="*/ 557 h 2827"/>
              <a:gd name="T38" fmla="*/ 1694 w 3573"/>
              <a:gd name="T39" fmla="*/ 195 h 2827"/>
              <a:gd name="T40" fmla="*/ 1776 w 3573"/>
              <a:gd name="T41" fmla="*/ 282 h 2827"/>
              <a:gd name="T42" fmla="*/ 1785 w 3573"/>
              <a:gd name="T43" fmla="*/ 2553 h 2827"/>
              <a:gd name="T44" fmla="*/ 1720 w 3573"/>
              <a:gd name="T45" fmla="*/ 2653 h 2827"/>
              <a:gd name="T46" fmla="*/ 1625 w 3573"/>
              <a:gd name="T47" fmla="*/ 2685 h 2827"/>
              <a:gd name="T48" fmla="*/ 1522 w 3573"/>
              <a:gd name="T49" fmla="*/ 2647 h 2827"/>
              <a:gd name="T50" fmla="*/ 99 w 3573"/>
              <a:gd name="T51" fmla="*/ 1903 h 2827"/>
              <a:gd name="T52" fmla="*/ 13 w 3573"/>
              <a:gd name="T53" fmla="*/ 1817 h 2827"/>
              <a:gd name="T54" fmla="*/ 3 w 3573"/>
              <a:gd name="T55" fmla="*/ 1078 h 2827"/>
              <a:gd name="T56" fmla="*/ 72 w 3573"/>
              <a:gd name="T57" fmla="*/ 976 h 2827"/>
              <a:gd name="T58" fmla="*/ 635 w 3573"/>
              <a:gd name="T59" fmla="*/ 949 h 2827"/>
              <a:gd name="T60" fmla="*/ 1605 w 3573"/>
              <a:gd name="T61" fmla="*/ 181 h 2827"/>
              <a:gd name="T62" fmla="*/ 2983 w 3573"/>
              <a:gd name="T63" fmla="*/ 11 h 2827"/>
              <a:gd name="T64" fmla="*/ 3118 w 3573"/>
              <a:gd name="T65" fmla="*/ 138 h 2827"/>
              <a:gd name="T66" fmla="*/ 3350 w 3573"/>
              <a:gd name="T67" fmla="*/ 499 h 2827"/>
              <a:gd name="T68" fmla="*/ 3503 w 3573"/>
              <a:gd name="T69" fmla="*/ 899 h 2827"/>
              <a:gd name="T70" fmla="*/ 3569 w 3573"/>
              <a:gd name="T71" fmla="*/ 1324 h 2827"/>
              <a:gd name="T72" fmla="*/ 3545 w 3573"/>
              <a:gd name="T73" fmla="*/ 1768 h 2827"/>
              <a:gd name="T74" fmla="*/ 3427 w 3573"/>
              <a:gd name="T75" fmla="*/ 2196 h 2827"/>
              <a:gd name="T76" fmla="*/ 3218 w 3573"/>
              <a:gd name="T77" fmla="*/ 2590 h 2827"/>
              <a:gd name="T78" fmla="*/ 3040 w 3573"/>
              <a:gd name="T79" fmla="*/ 2804 h 2827"/>
              <a:gd name="T80" fmla="*/ 2957 w 3573"/>
              <a:gd name="T81" fmla="*/ 2827 h 2827"/>
              <a:gd name="T82" fmla="*/ 2863 w 3573"/>
              <a:gd name="T83" fmla="*/ 2797 h 2827"/>
              <a:gd name="T84" fmla="*/ 2787 w 3573"/>
              <a:gd name="T85" fmla="*/ 2709 h 2827"/>
              <a:gd name="T86" fmla="*/ 2783 w 3573"/>
              <a:gd name="T87" fmla="*/ 2594 h 2827"/>
              <a:gd name="T88" fmla="*/ 2933 w 3573"/>
              <a:gd name="T89" fmla="*/ 2378 h 2827"/>
              <a:gd name="T90" fmla="*/ 3113 w 3573"/>
              <a:gd name="T91" fmla="*/ 2022 h 2827"/>
              <a:gd name="T92" fmla="*/ 3206 w 3573"/>
              <a:gd name="T93" fmla="*/ 1633 h 2827"/>
              <a:gd name="T94" fmla="*/ 3207 w 3573"/>
              <a:gd name="T95" fmla="*/ 1239 h 2827"/>
              <a:gd name="T96" fmla="*/ 3122 w 3573"/>
              <a:gd name="T97" fmla="*/ 866 h 2827"/>
              <a:gd name="T98" fmla="*/ 2957 w 3573"/>
              <a:gd name="T99" fmla="*/ 522 h 2827"/>
              <a:gd name="T100" fmla="*/ 2767 w 3573"/>
              <a:gd name="T101" fmla="*/ 269 h 2827"/>
              <a:gd name="T102" fmla="*/ 2744 w 3573"/>
              <a:gd name="T103" fmla="*/ 165 h 2827"/>
              <a:gd name="T104" fmla="*/ 2791 w 3573"/>
              <a:gd name="T105" fmla="*/ 70 h 2827"/>
              <a:gd name="T106" fmla="*/ 2878 w 3573"/>
              <a:gd name="T107" fmla="*/ 8 h 2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73" h="2827">
                <a:moveTo>
                  <a:pt x="2378" y="555"/>
                </a:moveTo>
                <a:lnTo>
                  <a:pt x="2404" y="559"/>
                </a:lnTo>
                <a:lnTo>
                  <a:pt x="2431" y="567"/>
                </a:lnTo>
                <a:lnTo>
                  <a:pt x="2455" y="579"/>
                </a:lnTo>
                <a:lnTo>
                  <a:pt x="2476" y="595"/>
                </a:lnTo>
                <a:lnTo>
                  <a:pt x="2495" y="614"/>
                </a:lnTo>
                <a:lnTo>
                  <a:pt x="2551" y="686"/>
                </a:lnTo>
                <a:lnTo>
                  <a:pt x="2600" y="760"/>
                </a:lnTo>
                <a:lnTo>
                  <a:pt x="2643" y="837"/>
                </a:lnTo>
                <a:lnTo>
                  <a:pt x="2680" y="916"/>
                </a:lnTo>
                <a:lnTo>
                  <a:pt x="2713" y="998"/>
                </a:lnTo>
                <a:lnTo>
                  <a:pt x="2739" y="1081"/>
                </a:lnTo>
                <a:lnTo>
                  <a:pt x="2761" y="1166"/>
                </a:lnTo>
                <a:lnTo>
                  <a:pt x="2775" y="1253"/>
                </a:lnTo>
                <a:lnTo>
                  <a:pt x="2784" y="1342"/>
                </a:lnTo>
                <a:lnTo>
                  <a:pt x="2787" y="1432"/>
                </a:lnTo>
                <a:lnTo>
                  <a:pt x="2785" y="1516"/>
                </a:lnTo>
                <a:lnTo>
                  <a:pt x="2776" y="1598"/>
                </a:lnTo>
                <a:lnTo>
                  <a:pt x="2763" y="1681"/>
                </a:lnTo>
                <a:lnTo>
                  <a:pt x="2745" y="1761"/>
                </a:lnTo>
                <a:lnTo>
                  <a:pt x="2722" y="1840"/>
                </a:lnTo>
                <a:lnTo>
                  <a:pt x="2693" y="1918"/>
                </a:lnTo>
                <a:lnTo>
                  <a:pt x="2660" y="1993"/>
                </a:lnTo>
                <a:lnTo>
                  <a:pt x="2621" y="2067"/>
                </a:lnTo>
                <a:lnTo>
                  <a:pt x="2578" y="2137"/>
                </a:lnTo>
                <a:lnTo>
                  <a:pt x="2529" y="2206"/>
                </a:lnTo>
                <a:lnTo>
                  <a:pt x="2510" y="2226"/>
                </a:lnTo>
                <a:lnTo>
                  <a:pt x="2489" y="2244"/>
                </a:lnTo>
                <a:lnTo>
                  <a:pt x="2464" y="2257"/>
                </a:lnTo>
                <a:lnTo>
                  <a:pt x="2438" y="2267"/>
                </a:lnTo>
                <a:lnTo>
                  <a:pt x="2411" y="2271"/>
                </a:lnTo>
                <a:lnTo>
                  <a:pt x="2399" y="2271"/>
                </a:lnTo>
                <a:lnTo>
                  <a:pt x="2374" y="2269"/>
                </a:lnTo>
                <a:lnTo>
                  <a:pt x="2349" y="2263"/>
                </a:lnTo>
                <a:lnTo>
                  <a:pt x="2326" y="2254"/>
                </a:lnTo>
                <a:lnTo>
                  <a:pt x="2304" y="2241"/>
                </a:lnTo>
                <a:lnTo>
                  <a:pt x="2284" y="2224"/>
                </a:lnTo>
                <a:lnTo>
                  <a:pt x="2263" y="2202"/>
                </a:lnTo>
                <a:lnTo>
                  <a:pt x="2244" y="2180"/>
                </a:lnTo>
                <a:lnTo>
                  <a:pt x="2230" y="2155"/>
                </a:lnTo>
                <a:lnTo>
                  <a:pt x="2220" y="2128"/>
                </a:lnTo>
                <a:lnTo>
                  <a:pt x="2216" y="2099"/>
                </a:lnTo>
                <a:lnTo>
                  <a:pt x="2216" y="2071"/>
                </a:lnTo>
                <a:lnTo>
                  <a:pt x="2221" y="2044"/>
                </a:lnTo>
                <a:lnTo>
                  <a:pt x="2232" y="2017"/>
                </a:lnTo>
                <a:lnTo>
                  <a:pt x="2247" y="1992"/>
                </a:lnTo>
                <a:lnTo>
                  <a:pt x="2290" y="1929"/>
                </a:lnTo>
                <a:lnTo>
                  <a:pt x="2327" y="1864"/>
                </a:lnTo>
                <a:lnTo>
                  <a:pt x="2360" y="1796"/>
                </a:lnTo>
                <a:lnTo>
                  <a:pt x="2386" y="1727"/>
                </a:lnTo>
                <a:lnTo>
                  <a:pt x="2407" y="1655"/>
                </a:lnTo>
                <a:lnTo>
                  <a:pt x="2421" y="1582"/>
                </a:lnTo>
                <a:lnTo>
                  <a:pt x="2429" y="1507"/>
                </a:lnTo>
                <a:lnTo>
                  <a:pt x="2433" y="1432"/>
                </a:lnTo>
                <a:lnTo>
                  <a:pt x="2431" y="1359"/>
                </a:lnTo>
                <a:lnTo>
                  <a:pt x="2422" y="1289"/>
                </a:lnTo>
                <a:lnTo>
                  <a:pt x="2409" y="1219"/>
                </a:lnTo>
                <a:lnTo>
                  <a:pt x="2390" y="1151"/>
                </a:lnTo>
                <a:lnTo>
                  <a:pt x="2366" y="1085"/>
                </a:lnTo>
                <a:lnTo>
                  <a:pt x="2338" y="1020"/>
                </a:lnTo>
                <a:lnTo>
                  <a:pt x="2304" y="957"/>
                </a:lnTo>
                <a:lnTo>
                  <a:pt x="2266" y="898"/>
                </a:lnTo>
                <a:lnTo>
                  <a:pt x="2222" y="840"/>
                </a:lnTo>
                <a:lnTo>
                  <a:pt x="2205" y="815"/>
                </a:lnTo>
                <a:lnTo>
                  <a:pt x="2194" y="788"/>
                </a:lnTo>
                <a:lnTo>
                  <a:pt x="2187" y="759"/>
                </a:lnTo>
                <a:lnTo>
                  <a:pt x="2186" y="730"/>
                </a:lnTo>
                <a:lnTo>
                  <a:pt x="2191" y="701"/>
                </a:lnTo>
                <a:lnTo>
                  <a:pt x="2199" y="674"/>
                </a:lnTo>
                <a:lnTo>
                  <a:pt x="2213" y="648"/>
                </a:lnTo>
                <a:lnTo>
                  <a:pt x="2233" y="624"/>
                </a:lnTo>
                <a:lnTo>
                  <a:pt x="2255" y="602"/>
                </a:lnTo>
                <a:lnTo>
                  <a:pt x="2276" y="585"/>
                </a:lnTo>
                <a:lnTo>
                  <a:pt x="2299" y="571"/>
                </a:lnTo>
                <a:lnTo>
                  <a:pt x="2324" y="562"/>
                </a:lnTo>
                <a:lnTo>
                  <a:pt x="2350" y="557"/>
                </a:lnTo>
                <a:lnTo>
                  <a:pt x="2378" y="555"/>
                </a:lnTo>
                <a:close/>
                <a:moveTo>
                  <a:pt x="1635" y="180"/>
                </a:moveTo>
                <a:lnTo>
                  <a:pt x="1665" y="184"/>
                </a:lnTo>
                <a:lnTo>
                  <a:pt x="1694" y="195"/>
                </a:lnTo>
                <a:lnTo>
                  <a:pt x="1720" y="210"/>
                </a:lnTo>
                <a:lnTo>
                  <a:pt x="1743" y="231"/>
                </a:lnTo>
                <a:lnTo>
                  <a:pt x="1762" y="255"/>
                </a:lnTo>
                <a:lnTo>
                  <a:pt x="1776" y="282"/>
                </a:lnTo>
                <a:lnTo>
                  <a:pt x="1785" y="310"/>
                </a:lnTo>
                <a:lnTo>
                  <a:pt x="1787" y="341"/>
                </a:lnTo>
                <a:lnTo>
                  <a:pt x="1787" y="2523"/>
                </a:lnTo>
                <a:lnTo>
                  <a:pt x="1785" y="2553"/>
                </a:lnTo>
                <a:lnTo>
                  <a:pt x="1776" y="2583"/>
                </a:lnTo>
                <a:lnTo>
                  <a:pt x="1762" y="2610"/>
                </a:lnTo>
                <a:lnTo>
                  <a:pt x="1743" y="2634"/>
                </a:lnTo>
                <a:lnTo>
                  <a:pt x="1720" y="2653"/>
                </a:lnTo>
                <a:lnTo>
                  <a:pt x="1694" y="2670"/>
                </a:lnTo>
                <a:lnTo>
                  <a:pt x="1671" y="2678"/>
                </a:lnTo>
                <a:lnTo>
                  <a:pt x="1648" y="2683"/>
                </a:lnTo>
                <a:lnTo>
                  <a:pt x="1625" y="2685"/>
                </a:lnTo>
                <a:lnTo>
                  <a:pt x="1597" y="2683"/>
                </a:lnTo>
                <a:lnTo>
                  <a:pt x="1571" y="2675"/>
                </a:lnTo>
                <a:lnTo>
                  <a:pt x="1545" y="2663"/>
                </a:lnTo>
                <a:lnTo>
                  <a:pt x="1522" y="2647"/>
                </a:lnTo>
                <a:lnTo>
                  <a:pt x="635" y="1916"/>
                </a:lnTo>
                <a:lnTo>
                  <a:pt x="163" y="1916"/>
                </a:lnTo>
                <a:lnTo>
                  <a:pt x="130" y="1912"/>
                </a:lnTo>
                <a:lnTo>
                  <a:pt x="99" y="1903"/>
                </a:lnTo>
                <a:lnTo>
                  <a:pt x="72" y="1887"/>
                </a:lnTo>
                <a:lnTo>
                  <a:pt x="48" y="1868"/>
                </a:lnTo>
                <a:lnTo>
                  <a:pt x="27" y="1844"/>
                </a:lnTo>
                <a:lnTo>
                  <a:pt x="13" y="1817"/>
                </a:lnTo>
                <a:lnTo>
                  <a:pt x="3" y="1786"/>
                </a:lnTo>
                <a:lnTo>
                  <a:pt x="0" y="1754"/>
                </a:lnTo>
                <a:lnTo>
                  <a:pt x="0" y="1111"/>
                </a:lnTo>
                <a:lnTo>
                  <a:pt x="3" y="1078"/>
                </a:lnTo>
                <a:lnTo>
                  <a:pt x="13" y="1048"/>
                </a:lnTo>
                <a:lnTo>
                  <a:pt x="27" y="1019"/>
                </a:lnTo>
                <a:lnTo>
                  <a:pt x="48" y="995"/>
                </a:lnTo>
                <a:lnTo>
                  <a:pt x="72" y="976"/>
                </a:lnTo>
                <a:lnTo>
                  <a:pt x="99" y="961"/>
                </a:lnTo>
                <a:lnTo>
                  <a:pt x="130" y="952"/>
                </a:lnTo>
                <a:lnTo>
                  <a:pt x="163" y="949"/>
                </a:lnTo>
                <a:lnTo>
                  <a:pt x="635" y="949"/>
                </a:lnTo>
                <a:lnTo>
                  <a:pt x="1522" y="216"/>
                </a:lnTo>
                <a:lnTo>
                  <a:pt x="1547" y="199"/>
                </a:lnTo>
                <a:lnTo>
                  <a:pt x="1575" y="187"/>
                </a:lnTo>
                <a:lnTo>
                  <a:pt x="1605" y="181"/>
                </a:lnTo>
                <a:lnTo>
                  <a:pt x="1635" y="180"/>
                </a:lnTo>
                <a:close/>
                <a:moveTo>
                  <a:pt x="2931" y="0"/>
                </a:moveTo>
                <a:lnTo>
                  <a:pt x="2957" y="4"/>
                </a:lnTo>
                <a:lnTo>
                  <a:pt x="2983" y="11"/>
                </a:lnTo>
                <a:lnTo>
                  <a:pt x="3007" y="22"/>
                </a:lnTo>
                <a:lnTo>
                  <a:pt x="3028" y="37"/>
                </a:lnTo>
                <a:lnTo>
                  <a:pt x="3048" y="55"/>
                </a:lnTo>
                <a:lnTo>
                  <a:pt x="3118" y="138"/>
                </a:lnTo>
                <a:lnTo>
                  <a:pt x="3183" y="224"/>
                </a:lnTo>
                <a:lnTo>
                  <a:pt x="3244" y="313"/>
                </a:lnTo>
                <a:lnTo>
                  <a:pt x="3300" y="406"/>
                </a:lnTo>
                <a:lnTo>
                  <a:pt x="3350" y="499"/>
                </a:lnTo>
                <a:lnTo>
                  <a:pt x="3396" y="597"/>
                </a:lnTo>
                <a:lnTo>
                  <a:pt x="3437" y="696"/>
                </a:lnTo>
                <a:lnTo>
                  <a:pt x="3472" y="797"/>
                </a:lnTo>
                <a:lnTo>
                  <a:pt x="3503" y="899"/>
                </a:lnTo>
                <a:lnTo>
                  <a:pt x="3528" y="1003"/>
                </a:lnTo>
                <a:lnTo>
                  <a:pt x="3548" y="1108"/>
                </a:lnTo>
                <a:lnTo>
                  <a:pt x="3562" y="1216"/>
                </a:lnTo>
                <a:lnTo>
                  <a:pt x="3569" y="1324"/>
                </a:lnTo>
                <a:lnTo>
                  <a:pt x="3573" y="1432"/>
                </a:lnTo>
                <a:lnTo>
                  <a:pt x="3569" y="1545"/>
                </a:lnTo>
                <a:lnTo>
                  <a:pt x="3561" y="1656"/>
                </a:lnTo>
                <a:lnTo>
                  <a:pt x="3545" y="1768"/>
                </a:lnTo>
                <a:lnTo>
                  <a:pt x="3524" y="1877"/>
                </a:lnTo>
                <a:lnTo>
                  <a:pt x="3497" y="1985"/>
                </a:lnTo>
                <a:lnTo>
                  <a:pt x="3465" y="2092"/>
                </a:lnTo>
                <a:lnTo>
                  <a:pt x="3427" y="2196"/>
                </a:lnTo>
                <a:lnTo>
                  <a:pt x="3382" y="2299"/>
                </a:lnTo>
                <a:lnTo>
                  <a:pt x="3333" y="2399"/>
                </a:lnTo>
                <a:lnTo>
                  <a:pt x="3278" y="2496"/>
                </a:lnTo>
                <a:lnTo>
                  <a:pt x="3218" y="2590"/>
                </a:lnTo>
                <a:lnTo>
                  <a:pt x="3153" y="2682"/>
                </a:lnTo>
                <a:lnTo>
                  <a:pt x="3082" y="2770"/>
                </a:lnTo>
                <a:lnTo>
                  <a:pt x="3062" y="2789"/>
                </a:lnTo>
                <a:lnTo>
                  <a:pt x="3040" y="2804"/>
                </a:lnTo>
                <a:lnTo>
                  <a:pt x="3017" y="2816"/>
                </a:lnTo>
                <a:lnTo>
                  <a:pt x="2991" y="2824"/>
                </a:lnTo>
                <a:lnTo>
                  <a:pt x="2965" y="2827"/>
                </a:lnTo>
                <a:lnTo>
                  <a:pt x="2957" y="2827"/>
                </a:lnTo>
                <a:lnTo>
                  <a:pt x="2932" y="2825"/>
                </a:lnTo>
                <a:lnTo>
                  <a:pt x="2907" y="2820"/>
                </a:lnTo>
                <a:lnTo>
                  <a:pt x="2884" y="2810"/>
                </a:lnTo>
                <a:lnTo>
                  <a:pt x="2863" y="2797"/>
                </a:lnTo>
                <a:lnTo>
                  <a:pt x="2843" y="2780"/>
                </a:lnTo>
                <a:lnTo>
                  <a:pt x="2822" y="2759"/>
                </a:lnTo>
                <a:lnTo>
                  <a:pt x="2801" y="2735"/>
                </a:lnTo>
                <a:lnTo>
                  <a:pt x="2787" y="2709"/>
                </a:lnTo>
                <a:lnTo>
                  <a:pt x="2779" y="2681"/>
                </a:lnTo>
                <a:lnTo>
                  <a:pt x="2774" y="2651"/>
                </a:lnTo>
                <a:lnTo>
                  <a:pt x="2775" y="2622"/>
                </a:lnTo>
                <a:lnTo>
                  <a:pt x="2783" y="2594"/>
                </a:lnTo>
                <a:lnTo>
                  <a:pt x="2795" y="2565"/>
                </a:lnTo>
                <a:lnTo>
                  <a:pt x="2812" y="2540"/>
                </a:lnTo>
                <a:lnTo>
                  <a:pt x="2876" y="2461"/>
                </a:lnTo>
                <a:lnTo>
                  <a:pt x="2933" y="2378"/>
                </a:lnTo>
                <a:lnTo>
                  <a:pt x="2986" y="2294"/>
                </a:lnTo>
                <a:lnTo>
                  <a:pt x="3034" y="2206"/>
                </a:lnTo>
                <a:lnTo>
                  <a:pt x="3076" y="2114"/>
                </a:lnTo>
                <a:lnTo>
                  <a:pt x="3113" y="2022"/>
                </a:lnTo>
                <a:lnTo>
                  <a:pt x="3145" y="1927"/>
                </a:lnTo>
                <a:lnTo>
                  <a:pt x="3171" y="1831"/>
                </a:lnTo>
                <a:lnTo>
                  <a:pt x="3191" y="1732"/>
                </a:lnTo>
                <a:lnTo>
                  <a:pt x="3206" y="1633"/>
                </a:lnTo>
                <a:lnTo>
                  <a:pt x="3215" y="1533"/>
                </a:lnTo>
                <a:lnTo>
                  <a:pt x="3218" y="1432"/>
                </a:lnTo>
                <a:lnTo>
                  <a:pt x="3215" y="1336"/>
                </a:lnTo>
                <a:lnTo>
                  <a:pt x="3207" y="1239"/>
                </a:lnTo>
                <a:lnTo>
                  <a:pt x="3194" y="1144"/>
                </a:lnTo>
                <a:lnTo>
                  <a:pt x="3175" y="1050"/>
                </a:lnTo>
                <a:lnTo>
                  <a:pt x="3152" y="957"/>
                </a:lnTo>
                <a:lnTo>
                  <a:pt x="3122" y="866"/>
                </a:lnTo>
                <a:lnTo>
                  <a:pt x="3088" y="777"/>
                </a:lnTo>
                <a:lnTo>
                  <a:pt x="3049" y="690"/>
                </a:lnTo>
                <a:lnTo>
                  <a:pt x="3005" y="604"/>
                </a:lnTo>
                <a:lnTo>
                  <a:pt x="2957" y="522"/>
                </a:lnTo>
                <a:lnTo>
                  <a:pt x="2904" y="442"/>
                </a:lnTo>
                <a:lnTo>
                  <a:pt x="2846" y="365"/>
                </a:lnTo>
                <a:lnTo>
                  <a:pt x="2784" y="290"/>
                </a:lnTo>
                <a:lnTo>
                  <a:pt x="2767" y="269"/>
                </a:lnTo>
                <a:lnTo>
                  <a:pt x="2755" y="244"/>
                </a:lnTo>
                <a:lnTo>
                  <a:pt x="2747" y="219"/>
                </a:lnTo>
                <a:lnTo>
                  <a:pt x="2743" y="191"/>
                </a:lnTo>
                <a:lnTo>
                  <a:pt x="2744" y="165"/>
                </a:lnTo>
                <a:lnTo>
                  <a:pt x="2749" y="139"/>
                </a:lnTo>
                <a:lnTo>
                  <a:pt x="2758" y="114"/>
                </a:lnTo>
                <a:lnTo>
                  <a:pt x="2772" y="90"/>
                </a:lnTo>
                <a:lnTo>
                  <a:pt x="2791" y="70"/>
                </a:lnTo>
                <a:lnTo>
                  <a:pt x="2811" y="48"/>
                </a:lnTo>
                <a:lnTo>
                  <a:pt x="2831" y="31"/>
                </a:lnTo>
                <a:lnTo>
                  <a:pt x="2854" y="18"/>
                </a:lnTo>
                <a:lnTo>
                  <a:pt x="2878" y="8"/>
                </a:lnTo>
                <a:lnTo>
                  <a:pt x="2904" y="2"/>
                </a:lnTo>
                <a:lnTo>
                  <a:pt x="2931"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nvGrpSpPr>
          <p:cNvPr id="20" name="Group 1036"/>
          <p:cNvGrpSpPr>
            <a:grpSpLocks noChangeAspect="1"/>
          </p:cNvGrpSpPr>
          <p:nvPr/>
        </p:nvGrpSpPr>
        <p:grpSpPr bwMode="auto">
          <a:xfrm>
            <a:off x="9878574" y="3763687"/>
            <a:ext cx="508996" cy="505898"/>
            <a:chOff x="9876" y="-1946"/>
            <a:chExt cx="822" cy="817"/>
          </a:xfrm>
          <a:solidFill>
            <a:schemeClr val="bg1"/>
          </a:solidFill>
        </p:grpSpPr>
        <p:sp>
          <p:nvSpPr>
            <p:cNvPr id="21" name="Freeform 1038"/>
            <p:cNvSpPr/>
            <p:nvPr/>
          </p:nvSpPr>
          <p:spPr bwMode="auto">
            <a:xfrm>
              <a:off x="10016" y="-1801"/>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5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6 h 298"/>
                <a:gd name="T24" fmla="*/ 1396 w 1421"/>
                <a:gd name="T25" fmla="*/ 232 h 298"/>
                <a:gd name="T26" fmla="*/ 1378 w 1421"/>
                <a:gd name="T27" fmla="*/ 254 h 298"/>
                <a:gd name="T28" fmla="*/ 1356 w 1421"/>
                <a:gd name="T29" fmla="*/ 272 h 298"/>
                <a:gd name="T30" fmla="*/ 1330 w 1421"/>
                <a:gd name="T31" fmla="*/ 285 h 298"/>
                <a:gd name="T32" fmla="*/ 1302 w 1421"/>
                <a:gd name="T33" fmla="*/ 295 h 298"/>
                <a:gd name="T34" fmla="*/ 1272 w 1421"/>
                <a:gd name="T35" fmla="*/ 298 h 298"/>
                <a:gd name="T36" fmla="*/ 149 w 1421"/>
                <a:gd name="T37" fmla="*/ 298 h 298"/>
                <a:gd name="T38" fmla="*/ 119 w 1421"/>
                <a:gd name="T39" fmla="*/ 295 h 298"/>
                <a:gd name="T40" fmla="*/ 91 w 1421"/>
                <a:gd name="T41" fmla="*/ 285 h 298"/>
                <a:gd name="T42" fmla="*/ 65 w 1421"/>
                <a:gd name="T43" fmla="*/ 272 h 298"/>
                <a:gd name="T44" fmla="*/ 44 w 1421"/>
                <a:gd name="T45" fmla="*/ 254 h 298"/>
                <a:gd name="T46" fmla="*/ 25 w 1421"/>
                <a:gd name="T47" fmla="*/ 232 h 298"/>
                <a:gd name="T48" fmla="*/ 11 w 1421"/>
                <a:gd name="T49" fmla="*/ 206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5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5"/>
                  </a:lnTo>
                  <a:lnTo>
                    <a:pt x="1378" y="44"/>
                  </a:lnTo>
                  <a:lnTo>
                    <a:pt x="1396" y="66"/>
                  </a:lnTo>
                  <a:lnTo>
                    <a:pt x="1410" y="91"/>
                  </a:lnTo>
                  <a:lnTo>
                    <a:pt x="1418" y="119"/>
                  </a:lnTo>
                  <a:lnTo>
                    <a:pt x="1421" y="149"/>
                  </a:lnTo>
                  <a:lnTo>
                    <a:pt x="1418" y="179"/>
                  </a:lnTo>
                  <a:lnTo>
                    <a:pt x="1410" y="206"/>
                  </a:lnTo>
                  <a:lnTo>
                    <a:pt x="1396" y="232"/>
                  </a:lnTo>
                  <a:lnTo>
                    <a:pt x="1378" y="254"/>
                  </a:lnTo>
                  <a:lnTo>
                    <a:pt x="1356" y="272"/>
                  </a:lnTo>
                  <a:lnTo>
                    <a:pt x="1330" y="285"/>
                  </a:lnTo>
                  <a:lnTo>
                    <a:pt x="1302" y="295"/>
                  </a:lnTo>
                  <a:lnTo>
                    <a:pt x="1272" y="298"/>
                  </a:lnTo>
                  <a:lnTo>
                    <a:pt x="149" y="298"/>
                  </a:lnTo>
                  <a:lnTo>
                    <a:pt x="119" y="295"/>
                  </a:lnTo>
                  <a:lnTo>
                    <a:pt x="91" y="285"/>
                  </a:lnTo>
                  <a:lnTo>
                    <a:pt x="65" y="272"/>
                  </a:lnTo>
                  <a:lnTo>
                    <a:pt x="44" y="254"/>
                  </a:lnTo>
                  <a:lnTo>
                    <a:pt x="25" y="232"/>
                  </a:lnTo>
                  <a:lnTo>
                    <a:pt x="11" y="206"/>
                  </a:lnTo>
                  <a:lnTo>
                    <a:pt x="3" y="179"/>
                  </a:lnTo>
                  <a:lnTo>
                    <a:pt x="0" y="149"/>
                  </a:lnTo>
                  <a:lnTo>
                    <a:pt x="3" y="119"/>
                  </a:lnTo>
                  <a:lnTo>
                    <a:pt x="11" y="91"/>
                  </a:lnTo>
                  <a:lnTo>
                    <a:pt x="25" y="66"/>
                  </a:lnTo>
                  <a:lnTo>
                    <a:pt x="44" y="44"/>
                  </a:lnTo>
                  <a:lnTo>
                    <a:pt x="65" y="25"/>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2" name="Freeform 1039"/>
            <p:cNvSpPr/>
            <p:nvPr/>
          </p:nvSpPr>
          <p:spPr bwMode="auto">
            <a:xfrm>
              <a:off x="10016" y="-1662"/>
              <a:ext cx="356" cy="75"/>
            </a:xfrm>
            <a:custGeom>
              <a:avLst/>
              <a:gdLst>
                <a:gd name="T0" fmla="*/ 149 w 1421"/>
                <a:gd name="T1" fmla="*/ 0 h 298"/>
                <a:gd name="T2" fmla="*/ 1272 w 1421"/>
                <a:gd name="T3" fmla="*/ 0 h 298"/>
                <a:gd name="T4" fmla="*/ 1302 w 1421"/>
                <a:gd name="T5" fmla="*/ 3 h 298"/>
                <a:gd name="T6" fmla="*/ 1330 w 1421"/>
                <a:gd name="T7" fmla="*/ 12 h 298"/>
                <a:gd name="T8" fmla="*/ 1356 w 1421"/>
                <a:gd name="T9" fmla="*/ 26 h 298"/>
                <a:gd name="T10" fmla="*/ 1378 w 1421"/>
                <a:gd name="T11" fmla="*/ 44 h 298"/>
                <a:gd name="T12" fmla="*/ 1396 w 1421"/>
                <a:gd name="T13" fmla="*/ 66 h 298"/>
                <a:gd name="T14" fmla="*/ 1410 w 1421"/>
                <a:gd name="T15" fmla="*/ 91 h 298"/>
                <a:gd name="T16" fmla="*/ 1418 w 1421"/>
                <a:gd name="T17" fmla="*/ 119 h 298"/>
                <a:gd name="T18" fmla="*/ 1421 w 1421"/>
                <a:gd name="T19" fmla="*/ 149 h 298"/>
                <a:gd name="T20" fmla="*/ 1418 w 1421"/>
                <a:gd name="T21" fmla="*/ 179 h 298"/>
                <a:gd name="T22" fmla="*/ 1410 w 1421"/>
                <a:gd name="T23" fmla="*/ 207 h 298"/>
                <a:gd name="T24" fmla="*/ 1396 w 1421"/>
                <a:gd name="T25" fmla="*/ 232 h 298"/>
                <a:gd name="T26" fmla="*/ 1378 w 1421"/>
                <a:gd name="T27" fmla="*/ 255 h 298"/>
                <a:gd name="T28" fmla="*/ 1356 w 1421"/>
                <a:gd name="T29" fmla="*/ 272 h 298"/>
                <a:gd name="T30" fmla="*/ 1330 w 1421"/>
                <a:gd name="T31" fmla="*/ 287 h 298"/>
                <a:gd name="T32" fmla="*/ 1302 w 1421"/>
                <a:gd name="T33" fmla="*/ 295 h 298"/>
                <a:gd name="T34" fmla="*/ 1272 w 1421"/>
                <a:gd name="T35" fmla="*/ 298 h 298"/>
                <a:gd name="T36" fmla="*/ 149 w 1421"/>
                <a:gd name="T37" fmla="*/ 298 h 298"/>
                <a:gd name="T38" fmla="*/ 119 w 1421"/>
                <a:gd name="T39" fmla="*/ 295 h 298"/>
                <a:gd name="T40" fmla="*/ 91 w 1421"/>
                <a:gd name="T41" fmla="*/ 287 h 298"/>
                <a:gd name="T42" fmla="*/ 65 w 1421"/>
                <a:gd name="T43" fmla="*/ 272 h 298"/>
                <a:gd name="T44" fmla="*/ 44 w 1421"/>
                <a:gd name="T45" fmla="*/ 255 h 298"/>
                <a:gd name="T46" fmla="*/ 25 w 1421"/>
                <a:gd name="T47" fmla="*/ 232 h 298"/>
                <a:gd name="T48" fmla="*/ 11 w 1421"/>
                <a:gd name="T49" fmla="*/ 207 h 298"/>
                <a:gd name="T50" fmla="*/ 3 w 1421"/>
                <a:gd name="T51" fmla="*/ 179 h 298"/>
                <a:gd name="T52" fmla="*/ 0 w 1421"/>
                <a:gd name="T53" fmla="*/ 149 h 298"/>
                <a:gd name="T54" fmla="*/ 3 w 1421"/>
                <a:gd name="T55" fmla="*/ 119 h 298"/>
                <a:gd name="T56" fmla="*/ 11 w 1421"/>
                <a:gd name="T57" fmla="*/ 91 h 298"/>
                <a:gd name="T58" fmla="*/ 25 w 1421"/>
                <a:gd name="T59" fmla="*/ 66 h 298"/>
                <a:gd name="T60" fmla="*/ 44 w 1421"/>
                <a:gd name="T61" fmla="*/ 44 h 298"/>
                <a:gd name="T62" fmla="*/ 65 w 1421"/>
                <a:gd name="T63" fmla="*/ 26 h 298"/>
                <a:gd name="T64" fmla="*/ 91 w 1421"/>
                <a:gd name="T65" fmla="*/ 12 h 298"/>
                <a:gd name="T66" fmla="*/ 119 w 1421"/>
                <a:gd name="T67" fmla="*/ 3 h 298"/>
                <a:gd name="T68" fmla="*/ 149 w 1421"/>
                <a:gd name="T69"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21" h="298">
                  <a:moveTo>
                    <a:pt x="149" y="0"/>
                  </a:moveTo>
                  <a:lnTo>
                    <a:pt x="1272" y="0"/>
                  </a:lnTo>
                  <a:lnTo>
                    <a:pt x="1302" y="3"/>
                  </a:lnTo>
                  <a:lnTo>
                    <a:pt x="1330" y="12"/>
                  </a:lnTo>
                  <a:lnTo>
                    <a:pt x="1356" y="26"/>
                  </a:lnTo>
                  <a:lnTo>
                    <a:pt x="1378" y="44"/>
                  </a:lnTo>
                  <a:lnTo>
                    <a:pt x="1396" y="66"/>
                  </a:lnTo>
                  <a:lnTo>
                    <a:pt x="1410" y="91"/>
                  </a:lnTo>
                  <a:lnTo>
                    <a:pt x="1418" y="119"/>
                  </a:lnTo>
                  <a:lnTo>
                    <a:pt x="1421" y="149"/>
                  </a:lnTo>
                  <a:lnTo>
                    <a:pt x="1418" y="179"/>
                  </a:lnTo>
                  <a:lnTo>
                    <a:pt x="1410" y="207"/>
                  </a:lnTo>
                  <a:lnTo>
                    <a:pt x="1396" y="232"/>
                  </a:lnTo>
                  <a:lnTo>
                    <a:pt x="1378" y="255"/>
                  </a:lnTo>
                  <a:lnTo>
                    <a:pt x="1356" y="272"/>
                  </a:lnTo>
                  <a:lnTo>
                    <a:pt x="1330" y="287"/>
                  </a:lnTo>
                  <a:lnTo>
                    <a:pt x="1302" y="295"/>
                  </a:lnTo>
                  <a:lnTo>
                    <a:pt x="1272" y="298"/>
                  </a:lnTo>
                  <a:lnTo>
                    <a:pt x="149" y="298"/>
                  </a:lnTo>
                  <a:lnTo>
                    <a:pt x="119" y="295"/>
                  </a:lnTo>
                  <a:lnTo>
                    <a:pt x="91" y="287"/>
                  </a:lnTo>
                  <a:lnTo>
                    <a:pt x="65" y="272"/>
                  </a:lnTo>
                  <a:lnTo>
                    <a:pt x="44" y="255"/>
                  </a:lnTo>
                  <a:lnTo>
                    <a:pt x="25" y="232"/>
                  </a:lnTo>
                  <a:lnTo>
                    <a:pt x="11" y="207"/>
                  </a:lnTo>
                  <a:lnTo>
                    <a:pt x="3" y="179"/>
                  </a:lnTo>
                  <a:lnTo>
                    <a:pt x="0" y="149"/>
                  </a:lnTo>
                  <a:lnTo>
                    <a:pt x="3" y="119"/>
                  </a:lnTo>
                  <a:lnTo>
                    <a:pt x="11" y="91"/>
                  </a:lnTo>
                  <a:lnTo>
                    <a:pt x="25" y="66"/>
                  </a:lnTo>
                  <a:lnTo>
                    <a:pt x="44" y="44"/>
                  </a:lnTo>
                  <a:lnTo>
                    <a:pt x="65" y="26"/>
                  </a:lnTo>
                  <a:lnTo>
                    <a:pt x="91" y="12"/>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3" name="Freeform 1040"/>
            <p:cNvSpPr/>
            <p:nvPr/>
          </p:nvSpPr>
          <p:spPr bwMode="auto">
            <a:xfrm>
              <a:off x="10016" y="-1522"/>
              <a:ext cx="215" cy="74"/>
            </a:xfrm>
            <a:custGeom>
              <a:avLst/>
              <a:gdLst>
                <a:gd name="T0" fmla="*/ 149 w 860"/>
                <a:gd name="T1" fmla="*/ 0 h 297"/>
                <a:gd name="T2" fmla="*/ 711 w 860"/>
                <a:gd name="T3" fmla="*/ 0 h 297"/>
                <a:gd name="T4" fmla="*/ 741 w 860"/>
                <a:gd name="T5" fmla="*/ 3 h 297"/>
                <a:gd name="T6" fmla="*/ 769 w 860"/>
                <a:gd name="T7" fmla="*/ 11 h 297"/>
                <a:gd name="T8" fmla="*/ 795 w 860"/>
                <a:gd name="T9" fmla="*/ 26 h 297"/>
                <a:gd name="T10" fmla="*/ 817 w 860"/>
                <a:gd name="T11" fmla="*/ 43 h 297"/>
                <a:gd name="T12" fmla="*/ 835 w 860"/>
                <a:gd name="T13" fmla="*/ 66 h 297"/>
                <a:gd name="T14" fmla="*/ 849 w 860"/>
                <a:gd name="T15" fmla="*/ 90 h 297"/>
                <a:gd name="T16" fmla="*/ 857 w 860"/>
                <a:gd name="T17" fmla="*/ 118 h 297"/>
                <a:gd name="T18" fmla="*/ 860 w 860"/>
                <a:gd name="T19" fmla="*/ 149 h 297"/>
                <a:gd name="T20" fmla="*/ 857 w 860"/>
                <a:gd name="T21" fmla="*/ 179 h 297"/>
                <a:gd name="T22" fmla="*/ 849 w 860"/>
                <a:gd name="T23" fmla="*/ 207 h 297"/>
                <a:gd name="T24" fmla="*/ 835 w 860"/>
                <a:gd name="T25" fmla="*/ 231 h 297"/>
                <a:gd name="T26" fmla="*/ 817 w 860"/>
                <a:gd name="T27" fmla="*/ 254 h 297"/>
                <a:gd name="T28" fmla="*/ 795 w 860"/>
                <a:gd name="T29" fmla="*/ 271 h 297"/>
                <a:gd name="T30" fmla="*/ 769 w 860"/>
                <a:gd name="T31" fmla="*/ 286 h 297"/>
                <a:gd name="T32" fmla="*/ 741 w 860"/>
                <a:gd name="T33" fmla="*/ 294 h 297"/>
                <a:gd name="T34" fmla="*/ 711 w 860"/>
                <a:gd name="T35" fmla="*/ 297 h 297"/>
                <a:gd name="T36" fmla="*/ 149 w 860"/>
                <a:gd name="T37" fmla="*/ 297 h 297"/>
                <a:gd name="T38" fmla="*/ 119 w 860"/>
                <a:gd name="T39" fmla="*/ 294 h 297"/>
                <a:gd name="T40" fmla="*/ 91 w 860"/>
                <a:gd name="T41" fmla="*/ 286 h 297"/>
                <a:gd name="T42" fmla="*/ 65 w 860"/>
                <a:gd name="T43" fmla="*/ 271 h 297"/>
                <a:gd name="T44" fmla="*/ 44 w 860"/>
                <a:gd name="T45" fmla="*/ 254 h 297"/>
                <a:gd name="T46" fmla="*/ 25 w 860"/>
                <a:gd name="T47" fmla="*/ 231 h 297"/>
                <a:gd name="T48" fmla="*/ 11 w 860"/>
                <a:gd name="T49" fmla="*/ 207 h 297"/>
                <a:gd name="T50" fmla="*/ 3 w 860"/>
                <a:gd name="T51" fmla="*/ 179 h 297"/>
                <a:gd name="T52" fmla="*/ 0 w 860"/>
                <a:gd name="T53" fmla="*/ 149 h 297"/>
                <a:gd name="T54" fmla="*/ 3 w 860"/>
                <a:gd name="T55" fmla="*/ 118 h 297"/>
                <a:gd name="T56" fmla="*/ 11 w 860"/>
                <a:gd name="T57" fmla="*/ 90 h 297"/>
                <a:gd name="T58" fmla="*/ 25 w 860"/>
                <a:gd name="T59" fmla="*/ 66 h 297"/>
                <a:gd name="T60" fmla="*/ 44 w 860"/>
                <a:gd name="T61" fmla="*/ 43 h 297"/>
                <a:gd name="T62" fmla="*/ 65 w 860"/>
                <a:gd name="T63" fmla="*/ 26 h 297"/>
                <a:gd name="T64" fmla="*/ 91 w 860"/>
                <a:gd name="T65" fmla="*/ 11 h 297"/>
                <a:gd name="T66" fmla="*/ 119 w 860"/>
                <a:gd name="T67" fmla="*/ 3 h 297"/>
                <a:gd name="T68" fmla="*/ 149 w 860"/>
                <a:gd name="T69"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0" h="297">
                  <a:moveTo>
                    <a:pt x="149" y="0"/>
                  </a:moveTo>
                  <a:lnTo>
                    <a:pt x="711" y="0"/>
                  </a:lnTo>
                  <a:lnTo>
                    <a:pt x="741" y="3"/>
                  </a:lnTo>
                  <a:lnTo>
                    <a:pt x="769" y="11"/>
                  </a:lnTo>
                  <a:lnTo>
                    <a:pt x="795" y="26"/>
                  </a:lnTo>
                  <a:lnTo>
                    <a:pt x="817" y="43"/>
                  </a:lnTo>
                  <a:lnTo>
                    <a:pt x="835" y="66"/>
                  </a:lnTo>
                  <a:lnTo>
                    <a:pt x="849" y="90"/>
                  </a:lnTo>
                  <a:lnTo>
                    <a:pt x="857" y="118"/>
                  </a:lnTo>
                  <a:lnTo>
                    <a:pt x="860" y="149"/>
                  </a:lnTo>
                  <a:lnTo>
                    <a:pt x="857" y="179"/>
                  </a:lnTo>
                  <a:lnTo>
                    <a:pt x="849" y="207"/>
                  </a:lnTo>
                  <a:lnTo>
                    <a:pt x="835" y="231"/>
                  </a:lnTo>
                  <a:lnTo>
                    <a:pt x="817" y="254"/>
                  </a:lnTo>
                  <a:lnTo>
                    <a:pt x="795" y="271"/>
                  </a:lnTo>
                  <a:lnTo>
                    <a:pt x="769" y="286"/>
                  </a:lnTo>
                  <a:lnTo>
                    <a:pt x="741" y="294"/>
                  </a:lnTo>
                  <a:lnTo>
                    <a:pt x="711" y="297"/>
                  </a:lnTo>
                  <a:lnTo>
                    <a:pt x="149" y="297"/>
                  </a:lnTo>
                  <a:lnTo>
                    <a:pt x="119" y="294"/>
                  </a:lnTo>
                  <a:lnTo>
                    <a:pt x="91" y="286"/>
                  </a:lnTo>
                  <a:lnTo>
                    <a:pt x="65" y="271"/>
                  </a:lnTo>
                  <a:lnTo>
                    <a:pt x="44" y="254"/>
                  </a:lnTo>
                  <a:lnTo>
                    <a:pt x="25" y="231"/>
                  </a:lnTo>
                  <a:lnTo>
                    <a:pt x="11" y="207"/>
                  </a:lnTo>
                  <a:lnTo>
                    <a:pt x="3" y="179"/>
                  </a:lnTo>
                  <a:lnTo>
                    <a:pt x="0" y="149"/>
                  </a:lnTo>
                  <a:lnTo>
                    <a:pt x="3" y="118"/>
                  </a:lnTo>
                  <a:lnTo>
                    <a:pt x="11" y="90"/>
                  </a:lnTo>
                  <a:lnTo>
                    <a:pt x="25" y="66"/>
                  </a:lnTo>
                  <a:lnTo>
                    <a:pt x="44" y="43"/>
                  </a:lnTo>
                  <a:lnTo>
                    <a:pt x="65" y="26"/>
                  </a:lnTo>
                  <a:lnTo>
                    <a:pt x="91" y="11"/>
                  </a:lnTo>
                  <a:lnTo>
                    <a:pt x="119" y="3"/>
                  </a:lnTo>
                  <a:lnTo>
                    <a:pt x="149"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4" name="Freeform 1041"/>
            <p:cNvSpPr/>
            <p:nvPr/>
          </p:nvSpPr>
          <p:spPr bwMode="auto">
            <a:xfrm>
              <a:off x="9876" y="-1946"/>
              <a:ext cx="636" cy="817"/>
            </a:xfrm>
            <a:custGeom>
              <a:avLst/>
              <a:gdLst>
                <a:gd name="T0" fmla="*/ 150 w 2545"/>
                <a:gd name="T1" fmla="*/ 0 h 3271"/>
                <a:gd name="T2" fmla="*/ 2395 w 2545"/>
                <a:gd name="T3" fmla="*/ 0 h 3271"/>
                <a:gd name="T4" fmla="*/ 2425 w 2545"/>
                <a:gd name="T5" fmla="*/ 3 h 3271"/>
                <a:gd name="T6" fmla="*/ 2453 w 2545"/>
                <a:gd name="T7" fmla="*/ 11 h 3271"/>
                <a:gd name="T8" fmla="*/ 2479 w 2545"/>
                <a:gd name="T9" fmla="*/ 26 h 3271"/>
                <a:gd name="T10" fmla="*/ 2501 w 2545"/>
                <a:gd name="T11" fmla="*/ 43 h 3271"/>
                <a:gd name="T12" fmla="*/ 2520 w 2545"/>
                <a:gd name="T13" fmla="*/ 66 h 3271"/>
                <a:gd name="T14" fmla="*/ 2533 w 2545"/>
                <a:gd name="T15" fmla="*/ 90 h 3271"/>
                <a:gd name="T16" fmla="*/ 2542 w 2545"/>
                <a:gd name="T17" fmla="*/ 118 h 3271"/>
                <a:gd name="T18" fmla="*/ 2545 w 2545"/>
                <a:gd name="T19" fmla="*/ 148 h 3271"/>
                <a:gd name="T20" fmla="*/ 2545 w 2545"/>
                <a:gd name="T21" fmla="*/ 369 h 3271"/>
                <a:gd name="T22" fmla="*/ 2246 w 2545"/>
                <a:gd name="T23" fmla="*/ 885 h 3271"/>
                <a:gd name="T24" fmla="*/ 2246 w 2545"/>
                <a:gd name="T25" fmla="*/ 297 h 3271"/>
                <a:gd name="T26" fmla="*/ 300 w 2545"/>
                <a:gd name="T27" fmla="*/ 297 h 3271"/>
                <a:gd name="T28" fmla="*/ 300 w 2545"/>
                <a:gd name="T29" fmla="*/ 2973 h 3271"/>
                <a:gd name="T30" fmla="*/ 2246 w 2545"/>
                <a:gd name="T31" fmla="*/ 2973 h 3271"/>
                <a:gd name="T32" fmla="*/ 2246 w 2545"/>
                <a:gd name="T33" fmla="*/ 2603 h 3271"/>
                <a:gd name="T34" fmla="*/ 2403 w 2545"/>
                <a:gd name="T35" fmla="*/ 2500 h 3271"/>
                <a:gd name="T36" fmla="*/ 2430 w 2545"/>
                <a:gd name="T37" fmla="*/ 2478 h 3271"/>
                <a:gd name="T38" fmla="*/ 2454 w 2545"/>
                <a:gd name="T39" fmla="*/ 2453 h 3271"/>
                <a:gd name="T40" fmla="*/ 2474 w 2545"/>
                <a:gd name="T41" fmla="*/ 2425 h 3271"/>
                <a:gd name="T42" fmla="*/ 2545 w 2545"/>
                <a:gd name="T43" fmla="*/ 2302 h 3271"/>
                <a:gd name="T44" fmla="*/ 2545 w 2545"/>
                <a:gd name="T45" fmla="*/ 3122 h 3271"/>
                <a:gd name="T46" fmla="*/ 2542 w 2545"/>
                <a:gd name="T47" fmla="*/ 3151 h 3271"/>
                <a:gd name="T48" fmla="*/ 2533 w 2545"/>
                <a:gd name="T49" fmla="*/ 3179 h 3271"/>
                <a:gd name="T50" fmla="*/ 2520 w 2545"/>
                <a:gd name="T51" fmla="*/ 3205 h 3271"/>
                <a:gd name="T52" fmla="*/ 2501 w 2545"/>
                <a:gd name="T53" fmla="*/ 3226 h 3271"/>
                <a:gd name="T54" fmla="*/ 2479 w 2545"/>
                <a:gd name="T55" fmla="*/ 3245 h 3271"/>
                <a:gd name="T56" fmla="*/ 2453 w 2545"/>
                <a:gd name="T57" fmla="*/ 3258 h 3271"/>
                <a:gd name="T58" fmla="*/ 2425 w 2545"/>
                <a:gd name="T59" fmla="*/ 3268 h 3271"/>
                <a:gd name="T60" fmla="*/ 2395 w 2545"/>
                <a:gd name="T61" fmla="*/ 3271 h 3271"/>
                <a:gd name="T62" fmla="*/ 150 w 2545"/>
                <a:gd name="T63" fmla="*/ 3271 h 3271"/>
                <a:gd name="T64" fmla="*/ 120 w 2545"/>
                <a:gd name="T65" fmla="*/ 3268 h 3271"/>
                <a:gd name="T66" fmla="*/ 92 w 2545"/>
                <a:gd name="T67" fmla="*/ 3258 h 3271"/>
                <a:gd name="T68" fmla="*/ 66 w 2545"/>
                <a:gd name="T69" fmla="*/ 3245 h 3271"/>
                <a:gd name="T70" fmla="*/ 44 w 2545"/>
                <a:gd name="T71" fmla="*/ 3226 h 3271"/>
                <a:gd name="T72" fmla="*/ 26 w 2545"/>
                <a:gd name="T73" fmla="*/ 3205 h 3271"/>
                <a:gd name="T74" fmla="*/ 12 w 2545"/>
                <a:gd name="T75" fmla="*/ 3179 h 3271"/>
                <a:gd name="T76" fmla="*/ 3 w 2545"/>
                <a:gd name="T77" fmla="*/ 3151 h 3271"/>
                <a:gd name="T78" fmla="*/ 0 w 2545"/>
                <a:gd name="T79" fmla="*/ 3122 h 3271"/>
                <a:gd name="T80" fmla="*/ 0 w 2545"/>
                <a:gd name="T81" fmla="*/ 148 h 3271"/>
                <a:gd name="T82" fmla="*/ 3 w 2545"/>
                <a:gd name="T83" fmla="*/ 118 h 3271"/>
                <a:gd name="T84" fmla="*/ 12 w 2545"/>
                <a:gd name="T85" fmla="*/ 90 h 3271"/>
                <a:gd name="T86" fmla="*/ 26 w 2545"/>
                <a:gd name="T87" fmla="*/ 66 h 3271"/>
                <a:gd name="T88" fmla="*/ 44 w 2545"/>
                <a:gd name="T89" fmla="*/ 43 h 3271"/>
                <a:gd name="T90" fmla="*/ 66 w 2545"/>
                <a:gd name="T91" fmla="*/ 26 h 3271"/>
                <a:gd name="T92" fmla="*/ 92 w 2545"/>
                <a:gd name="T93" fmla="*/ 11 h 3271"/>
                <a:gd name="T94" fmla="*/ 120 w 2545"/>
                <a:gd name="T95" fmla="*/ 3 h 3271"/>
                <a:gd name="T96" fmla="*/ 150 w 2545"/>
                <a:gd name="T97" fmla="*/ 0 h 3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45" h="3271">
                  <a:moveTo>
                    <a:pt x="150" y="0"/>
                  </a:moveTo>
                  <a:lnTo>
                    <a:pt x="2395" y="0"/>
                  </a:lnTo>
                  <a:lnTo>
                    <a:pt x="2425" y="3"/>
                  </a:lnTo>
                  <a:lnTo>
                    <a:pt x="2453" y="11"/>
                  </a:lnTo>
                  <a:lnTo>
                    <a:pt x="2479" y="26"/>
                  </a:lnTo>
                  <a:lnTo>
                    <a:pt x="2501" y="43"/>
                  </a:lnTo>
                  <a:lnTo>
                    <a:pt x="2520" y="66"/>
                  </a:lnTo>
                  <a:lnTo>
                    <a:pt x="2533" y="90"/>
                  </a:lnTo>
                  <a:lnTo>
                    <a:pt x="2542" y="118"/>
                  </a:lnTo>
                  <a:lnTo>
                    <a:pt x="2545" y="148"/>
                  </a:lnTo>
                  <a:lnTo>
                    <a:pt x="2545" y="369"/>
                  </a:lnTo>
                  <a:lnTo>
                    <a:pt x="2246" y="885"/>
                  </a:lnTo>
                  <a:lnTo>
                    <a:pt x="2246" y="297"/>
                  </a:lnTo>
                  <a:lnTo>
                    <a:pt x="300" y="297"/>
                  </a:lnTo>
                  <a:lnTo>
                    <a:pt x="300" y="2973"/>
                  </a:lnTo>
                  <a:lnTo>
                    <a:pt x="2246" y="2973"/>
                  </a:lnTo>
                  <a:lnTo>
                    <a:pt x="2246" y="2603"/>
                  </a:lnTo>
                  <a:lnTo>
                    <a:pt x="2403" y="2500"/>
                  </a:lnTo>
                  <a:lnTo>
                    <a:pt x="2430" y="2478"/>
                  </a:lnTo>
                  <a:lnTo>
                    <a:pt x="2454" y="2453"/>
                  </a:lnTo>
                  <a:lnTo>
                    <a:pt x="2474" y="2425"/>
                  </a:lnTo>
                  <a:lnTo>
                    <a:pt x="2545" y="2302"/>
                  </a:lnTo>
                  <a:lnTo>
                    <a:pt x="2545" y="3122"/>
                  </a:lnTo>
                  <a:lnTo>
                    <a:pt x="2542" y="3151"/>
                  </a:lnTo>
                  <a:lnTo>
                    <a:pt x="2533" y="3179"/>
                  </a:lnTo>
                  <a:lnTo>
                    <a:pt x="2520" y="3205"/>
                  </a:lnTo>
                  <a:lnTo>
                    <a:pt x="2501" y="3226"/>
                  </a:lnTo>
                  <a:lnTo>
                    <a:pt x="2479" y="3245"/>
                  </a:lnTo>
                  <a:lnTo>
                    <a:pt x="2453" y="3258"/>
                  </a:lnTo>
                  <a:lnTo>
                    <a:pt x="2425" y="3268"/>
                  </a:lnTo>
                  <a:lnTo>
                    <a:pt x="2395" y="3271"/>
                  </a:lnTo>
                  <a:lnTo>
                    <a:pt x="150" y="3271"/>
                  </a:lnTo>
                  <a:lnTo>
                    <a:pt x="120" y="3268"/>
                  </a:lnTo>
                  <a:lnTo>
                    <a:pt x="92" y="3258"/>
                  </a:lnTo>
                  <a:lnTo>
                    <a:pt x="66" y="3245"/>
                  </a:lnTo>
                  <a:lnTo>
                    <a:pt x="44" y="3226"/>
                  </a:lnTo>
                  <a:lnTo>
                    <a:pt x="26" y="3205"/>
                  </a:lnTo>
                  <a:lnTo>
                    <a:pt x="12" y="3179"/>
                  </a:lnTo>
                  <a:lnTo>
                    <a:pt x="3" y="3151"/>
                  </a:lnTo>
                  <a:lnTo>
                    <a:pt x="0" y="3122"/>
                  </a:lnTo>
                  <a:lnTo>
                    <a:pt x="0" y="148"/>
                  </a:lnTo>
                  <a:lnTo>
                    <a:pt x="3" y="118"/>
                  </a:lnTo>
                  <a:lnTo>
                    <a:pt x="12" y="90"/>
                  </a:lnTo>
                  <a:lnTo>
                    <a:pt x="26" y="66"/>
                  </a:lnTo>
                  <a:lnTo>
                    <a:pt x="44" y="43"/>
                  </a:lnTo>
                  <a:lnTo>
                    <a:pt x="66" y="26"/>
                  </a:lnTo>
                  <a:lnTo>
                    <a:pt x="92" y="11"/>
                  </a:lnTo>
                  <a:lnTo>
                    <a:pt x="120" y="3"/>
                  </a:lnTo>
                  <a:lnTo>
                    <a:pt x="150" y="0"/>
                  </a:lnTo>
                  <a:close/>
                </a:path>
              </a:pathLst>
            </a:custGeom>
            <a:grpFill/>
            <a:ln w="0">
              <a:noFill/>
              <a:prstDash val="solid"/>
              <a:round/>
            </a:ln>
          </p:spPr>
          <p:txBody>
            <a:bodyPr vert="horz" wrap="square" lIns="91416" tIns="45708" rIns="91416" bIns="45708" numCol="1" anchor="t" anchorCtr="0" compatLnSpc="1"/>
            <a:lstStyle/>
            <a:p>
              <a:endParaRPr lang="en-US" sz="1800" dirty="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5" name="Freeform 1042"/>
            <p:cNvSpPr>
              <a:spLocks noEditPoints="1"/>
            </p:cNvSpPr>
            <p:nvPr/>
          </p:nvSpPr>
          <p:spPr bwMode="auto">
            <a:xfrm>
              <a:off x="10305" y="-1855"/>
              <a:ext cx="393" cy="586"/>
            </a:xfrm>
            <a:custGeom>
              <a:avLst/>
              <a:gdLst>
                <a:gd name="T0" fmla="*/ 130 w 1574"/>
                <a:gd name="T1" fmla="*/ 1973 h 2342"/>
                <a:gd name="T2" fmla="*/ 221 w 1574"/>
                <a:gd name="T3" fmla="*/ 2017 h 2342"/>
                <a:gd name="T4" fmla="*/ 305 w 1574"/>
                <a:gd name="T5" fmla="*/ 2073 h 2342"/>
                <a:gd name="T6" fmla="*/ 434 w 1574"/>
                <a:gd name="T7" fmla="*/ 1957 h 2342"/>
                <a:gd name="T8" fmla="*/ 385 w 1574"/>
                <a:gd name="T9" fmla="*/ 1912 h 2342"/>
                <a:gd name="T10" fmla="*/ 311 w 1574"/>
                <a:gd name="T11" fmla="*/ 1861 h 2342"/>
                <a:gd name="T12" fmla="*/ 242 w 1574"/>
                <a:gd name="T13" fmla="*/ 1827 h 2342"/>
                <a:gd name="T14" fmla="*/ 186 w 1574"/>
                <a:gd name="T15" fmla="*/ 1808 h 2342"/>
                <a:gd name="T16" fmla="*/ 140 w 1574"/>
                <a:gd name="T17" fmla="*/ 1799 h 2342"/>
                <a:gd name="T18" fmla="*/ 1106 w 1574"/>
                <a:gd name="T19" fmla="*/ 0 h 2342"/>
                <a:gd name="T20" fmla="*/ 1161 w 1574"/>
                <a:gd name="T21" fmla="*/ 7 h 2342"/>
                <a:gd name="T22" fmla="*/ 1227 w 1574"/>
                <a:gd name="T23" fmla="*/ 25 h 2342"/>
                <a:gd name="T24" fmla="*/ 1305 w 1574"/>
                <a:gd name="T25" fmla="*/ 56 h 2342"/>
                <a:gd name="T26" fmla="*/ 1391 w 1574"/>
                <a:gd name="T27" fmla="*/ 107 h 2342"/>
                <a:gd name="T28" fmla="*/ 1462 w 1574"/>
                <a:gd name="T29" fmla="*/ 161 h 2342"/>
                <a:gd name="T30" fmla="*/ 1512 w 1574"/>
                <a:gd name="T31" fmla="*/ 213 h 2342"/>
                <a:gd name="T32" fmla="*/ 1544 w 1574"/>
                <a:gd name="T33" fmla="*/ 258 h 2342"/>
                <a:gd name="T34" fmla="*/ 1562 w 1574"/>
                <a:gd name="T35" fmla="*/ 294 h 2342"/>
                <a:gd name="T36" fmla="*/ 1571 w 1574"/>
                <a:gd name="T37" fmla="*/ 316 h 2342"/>
                <a:gd name="T38" fmla="*/ 1574 w 1574"/>
                <a:gd name="T39" fmla="*/ 340 h 2342"/>
                <a:gd name="T40" fmla="*/ 1563 w 1574"/>
                <a:gd name="T41" fmla="*/ 375 h 2342"/>
                <a:gd name="T42" fmla="*/ 618 w 1574"/>
                <a:gd name="T43" fmla="*/ 1998 h 2342"/>
                <a:gd name="T44" fmla="*/ 115 w 1574"/>
                <a:gd name="T45" fmla="*/ 2330 h 2342"/>
                <a:gd name="T46" fmla="*/ 77 w 1574"/>
                <a:gd name="T47" fmla="*/ 2342 h 2342"/>
                <a:gd name="T48" fmla="*/ 36 w 1574"/>
                <a:gd name="T49" fmla="*/ 2332 h 2342"/>
                <a:gd name="T50" fmla="*/ 13 w 1574"/>
                <a:gd name="T51" fmla="*/ 2311 h 2342"/>
                <a:gd name="T52" fmla="*/ 0 w 1574"/>
                <a:gd name="T53" fmla="*/ 2280 h 2342"/>
                <a:gd name="T54" fmla="*/ 34 w 1574"/>
                <a:gd name="T55" fmla="*/ 1683 h 2342"/>
                <a:gd name="T56" fmla="*/ 45 w 1574"/>
                <a:gd name="T57" fmla="*/ 1651 h 2342"/>
                <a:gd name="T58" fmla="*/ 991 w 1574"/>
                <a:gd name="T59" fmla="*/ 27 h 2342"/>
                <a:gd name="T60" fmla="*/ 1023 w 1574"/>
                <a:gd name="T61" fmla="*/ 7 h 2342"/>
                <a:gd name="T62" fmla="*/ 1036 w 1574"/>
                <a:gd name="T63" fmla="*/ 4 h 2342"/>
                <a:gd name="T64" fmla="*/ 1064 w 1574"/>
                <a:gd name="T65" fmla="*/ 0 h 2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74" h="2342">
                  <a:moveTo>
                    <a:pt x="140" y="1799"/>
                  </a:moveTo>
                  <a:lnTo>
                    <a:pt x="130" y="1973"/>
                  </a:lnTo>
                  <a:lnTo>
                    <a:pt x="175" y="1993"/>
                  </a:lnTo>
                  <a:lnTo>
                    <a:pt x="221" y="2017"/>
                  </a:lnTo>
                  <a:lnTo>
                    <a:pt x="264" y="2043"/>
                  </a:lnTo>
                  <a:lnTo>
                    <a:pt x="305" y="2073"/>
                  </a:lnTo>
                  <a:lnTo>
                    <a:pt x="451" y="1976"/>
                  </a:lnTo>
                  <a:lnTo>
                    <a:pt x="434" y="1957"/>
                  </a:lnTo>
                  <a:lnTo>
                    <a:pt x="412" y="1935"/>
                  </a:lnTo>
                  <a:lnTo>
                    <a:pt x="385" y="1912"/>
                  </a:lnTo>
                  <a:lnTo>
                    <a:pt x="351" y="1887"/>
                  </a:lnTo>
                  <a:lnTo>
                    <a:pt x="311" y="1861"/>
                  </a:lnTo>
                  <a:lnTo>
                    <a:pt x="276" y="1843"/>
                  </a:lnTo>
                  <a:lnTo>
                    <a:pt x="242" y="1827"/>
                  </a:lnTo>
                  <a:lnTo>
                    <a:pt x="212" y="1816"/>
                  </a:lnTo>
                  <a:lnTo>
                    <a:pt x="186" y="1808"/>
                  </a:lnTo>
                  <a:lnTo>
                    <a:pt x="162" y="1803"/>
                  </a:lnTo>
                  <a:lnTo>
                    <a:pt x="140" y="1799"/>
                  </a:lnTo>
                  <a:close/>
                  <a:moveTo>
                    <a:pt x="1083" y="0"/>
                  </a:moveTo>
                  <a:lnTo>
                    <a:pt x="1106" y="0"/>
                  </a:lnTo>
                  <a:lnTo>
                    <a:pt x="1132" y="2"/>
                  </a:lnTo>
                  <a:lnTo>
                    <a:pt x="1161" y="7"/>
                  </a:lnTo>
                  <a:lnTo>
                    <a:pt x="1192" y="14"/>
                  </a:lnTo>
                  <a:lnTo>
                    <a:pt x="1227" y="25"/>
                  </a:lnTo>
                  <a:lnTo>
                    <a:pt x="1264" y="39"/>
                  </a:lnTo>
                  <a:lnTo>
                    <a:pt x="1305" y="56"/>
                  </a:lnTo>
                  <a:lnTo>
                    <a:pt x="1347" y="80"/>
                  </a:lnTo>
                  <a:lnTo>
                    <a:pt x="1391" y="107"/>
                  </a:lnTo>
                  <a:lnTo>
                    <a:pt x="1430" y="135"/>
                  </a:lnTo>
                  <a:lnTo>
                    <a:pt x="1462" y="161"/>
                  </a:lnTo>
                  <a:lnTo>
                    <a:pt x="1489" y="188"/>
                  </a:lnTo>
                  <a:lnTo>
                    <a:pt x="1512" y="213"/>
                  </a:lnTo>
                  <a:lnTo>
                    <a:pt x="1529" y="236"/>
                  </a:lnTo>
                  <a:lnTo>
                    <a:pt x="1544" y="258"/>
                  </a:lnTo>
                  <a:lnTo>
                    <a:pt x="1554" y="277"/>
                  </a:lnTo>
                  <a:lnTo>
                    <a:pt x="1562" y="294"/>
                  </a:lnTo>
                  <a:lnTo>
                    <a:pt x="1567" y="307"/>
                  </a:lnTo>
                  <a:lnTo>
                    <a:pt x="1571" y="316"/>
                  </a:lnTo>
                  <a:lnTo>
                    <a:pt x="1572" y="322"/>
                  </a:lnTo>
                  <a:lnTo>
                    <a:pt x="1574" y="340"/>
                  </a:lnTo>
                  <a:lnTo>
                    <a:pt x="1571" y="359"/>
                  </a:lnTo>
                  <a:lnTo>
                    <a:pt x="1563" y="375"/>
                  </a:lnTo>
                  <a:lnTo>
                    <a:pt x="628" y="1985"/>
                  </a:lnTo>
                  <a:lnTo>
                    <a:pt x="618" y="1998"/>
                  </a:lnTo>
                  <a:lnTo>
                    <a:pt x="605" y="2009"/>
                  </a:lnTo>
                  <a:lnTo>
                    <a:pt x="115" y="2330"/>
                  </a:lnTo>
                  <a:lnTo>
                    <a:pt x="97" y="2339"/>
                  </a:lnTo>
                  <a:lnTo>
                    <a:pt x="77" y="2342"/>
                  </a:lnTo>
                  <a:lnTo>
                    <a:pt x="56" y="2340"/>
                  </a:lnTo>
                  <a:lnTo>
                    <a:pt x="36" y="2332"/>
                  </a:lnTo>
                  <a:lnTo>
                    <a:pt x="23" y="2323"/>
                  </a:lnTo>
                  <a:lnTo>
                    <a:pt x="13" y="2311"/>
                  </a:lnTo>
                  <a:lnTo>
                    <a:pt x="5" y="2296"/>
                  </a:lnTo>
                  <a:lnTo>
                    <a:pt x="0" y="2280"/>
                  </a:lnTo>
                  <a:lnTo>
                    <a:pt x="0" y="2263"/>
                  </a:lnTo>
                  <a:lnTo>
                    <a:pt x="34" y="1683"/>
                  </a:lnTo>
                  <a:lnTo>
                    <a:pt x="38" y="1666"/>
                  </a:lnTo>
                  <a:lnTo>
                    <a:pt x="45" y="1651"/>
                  </a:lnTo>
                  <a:lnTo>
                    <a:pt x="981" y="41"/>
                  </a:lnTo>
                  <a:lnTo>
                    <a:pt x="991" y="27"/>
                  </a:lnTo>
                  <a:lnTo>
                    <a:pt x="1005" y="15"/>
                  </a:lnTo>
                  <a:lnTo>
                    <a:pt x="1023" y="7"/>
                  </a:lnTo>
                  <a:lnTo>
                    <a:pt x="1027" y="6"/>
                  </a:lnTo>
                  <a:lnTo>
                    <a:pt x="1036" y="4"/>
                  </a:lnTo>
                  <a:lnTo>
                    <a:pt x="1049" y="2"/>
                  </a:lnTo>
                  <a:lnTo>
                    <a:pt x="1064" y="0"/>
                  </a:lnTo>
                  <a:lnTo>
                    <a:pt x="1083"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26" name="Freeform 1043"/>
            <p:cNvSpPr/>
            <p:nvPr/>
          </p:nvSpPr>
          <p:spPr bwMode="auto">
            <a:xfrm>
              <a:off x="9995" y="-1385"/>
              <a:ext cx="286" cy="146"/>
            </a:xfrm>
            <a:custGeom>
              <a:avLst/>
              <a:gdLst>
                <a:gd name="T0" fmla="*/ 551 w 1143"/>
                <a:gd name="T1" fmla="*/ 5 h 585"/>
                <a:gd name="T2" fmla="*/ 577 w 1143"/>
                <a:gd name="T3" fmla="*/ 28 h 585"/>
                <a:gd name="T4" fmla="*/ 585 w 1143"/>
                <a:gd name="T5" fmla="*/ 110 h 585"/>
                <a:gd name="T6" fmla="*/ 554 w 1143"/>
                <a:gd name="T7" fmla="*/ 197 h 585"/>
                <a:gd name="T8" fmla="*/ 563 w 1143"/>
                <a:gd name="T9" fmla="*/ 239 h 585"/>
                <a:gd name="T10" fmla="*/ 581 w 1143"/>
                <a:gd name="T11" fmla="*/ 267 h 585"/>
                <a:gd name="T12" fmla="*/ 631 w 1143"/>
                <a:gd name="T13" fmla="*/ 275 h 585"/>
                <a:gd name="T14" fmla="*/ 674 w 1143"/>
                <a:gd name="T15" fmla="*/ 319 h 585"/>
                <a:gd name="T16" fmla="*/ 685 w 1143"/>
                <a:gd name="T17" fmla="*/ 353 h 585"/>
                <a:gd name="T18" fmla="*/ 838 w 1143"/>
                <a:gd name="T19" fmla="*/ 347 h 585"/>
                <a:gd name="T20" fmla="*/ 986 w 1143"/>
                <a:gd name="T21" fmla="*/ 362 h 585"/>
                <a:gd name="T22" fmla="*/ 1106 w 1143"/>
                <a:gd name="T23" fmla="*/ 369 h 585"/>
                <a:gd name="T24" fmla="*/ 1137 w 1143"/>
                <a:gd name="T25" fmla="*/ 396 h 585"/>
                <a:gd name="T26" fmla="*/ 1142 w 1143"/>
                <a:gd name="T27" fmla="*/ 436 h 585"/>
                <a:gd name="T28" fmla="*/ 1119 w 1143"/>
                <a:gd name="T29" fmla="*/ 470 h 585"/>
                <a:gd name="T30" fmla="*/ 1055 w 1143"/>
                <a:gd name="T31" fmla="*/ 477 h 585"/>
                <a:gd name="T32" fmla="*/ 946 w 1143"/>
                <a:gd name="T33" fmla="*/ 461 h 585"/>
                <a:gd name="T34" fmla="*/ 834 w 1143"/>
                <a:gd name="T35" fmla="*/ 447 h 585"/>
                <a:gd name="T36" fmla="*/ 730 w 1143"/>
                <a:gd name="T37" fmla="*/ 456 h 585"/>
                <a:gd name="T38" fmla="*/ 672 w 1143"/>
                <a:gd name="T39" fmla="*/ 481 h 585"/>
                <a:gd name="T40" fmla="*/ 630 w 1143"/>
                <a:gd name="T41" fmla="*/ 486 h 585"/>
                <a:gd name="T42" fmla="*/ 596 w 1143"/>
                <a:gd name="T43" fmla="*/ 472 h 585"/>
                <a:gd name="T44" fmla="*/ 571 w 1143"/>
                <a:gd name="T45" fmla="*/ 449 h 585"/>
                <a:gd name="T46" fmla="*/ 565 w 1143"/>
                <a:gd name="T47" fmla="*/ 403 h 585"/>
                <a:gd name="T48" fmla="*/ 531 w 1143"/>
                <a:gd name="T49" fmla="*/ 452 h 585"/>
                <a:gd name="T50" fmla="*/ 490 w 1143"/>
                <a:gd name="T51" fmla="*/ 465 h 585"/>
                <a:gd name="T52" fmla="*/ 450 w 1143"/>
                <a:gd name="T53" fmla="*/ 451 h 585"/>
                <a:gd name="T54" fmla="*/ 435 w 1143"/>
                <a:gd name="T55" fmla="*/ 414 h 585"/>
                <a:gd name="T56" fmla="*/ 445 w 1143"/>
                <a:gd name="T57" fmla="*/ 385 h 585"/>
                <a:gd name="T58" fmla="*/ 454 w 1143"/>
                <a:gd name="T59" fmla="*/ 365 h 585"/>
                <a:gd name="T60" fmla="*/ 417 w 1143"/>
                <a:gd name="T61" fmla="*/ 400 h 585"/>
                <a:gd name="T62" fmla="*/ 375 w 1143"/>
                <a:gd name="T63" fmla="*/ 423 h 585"/>
                <a:gd name="T64" fmla="*/ 331 w 1143"/>
                <a:gd name="T65" fmla="*/ 412 h 585"/>
                <a:gd name="T66" fmla="*/ 311 w 1143"/>
                <a:gd name="T67" fmla="*/ 375 h 585"/>
                <a:gd name="T68" fmla="*/ 360 w 1143"/>
                <a:gd name="T69" fmla="*/ 285 h 585"/>
                <a:gd name="T70" fmla="*/ 250 w 1143"/>
                <a:gd name="T71" fmla="*/ 388 h 585"/>
                <a:gd name="T72" fmla="*/ 95 w 1143"/>
                <a:gd name="T73" fmla="*/ 574 h 585"/>
                <a:gd name="T74" fmla="*/ 49 w 1143"/>
                <a:gd name="T75" fmla="*/ 584 h 585"/>
                <a:gd name="T76" fmla="*/ 9 w 1143"/>
                <a:gd name="T77" fmla="*/ 562 h 585"/>
                <a:gd name="T78" fmla="*/ 2 w 1143"/>
                <a:gd name="T79" fmla="*/ 521 h 585"/>
                <a:gd name="T80" fmla="*/ 137 w 1143"/>
                <a:gd name="T81" fmla="*/ 347 h 585"/>
                <a:gd name="T82" fmla="*/ 341 w 1143"/>
                <a:gd name="T83" fmla="*/ 122 h 585"/>
                <a:gd name="T84" fmla="*/ 395 w 1143"/>
                <a:gd name="T85" fmla="*/ 70 h 585"/>
                <a:gd name="T86" fmla="*/ 458 w 1143"/>
                <a:gd name="T87" fmla="*/ 20 h 585"/>
                <a:gd name="T88" fmla="*/ 528 w 1143"/>
                <a:gd name="T89" fmla="*/ 0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43" h="585">
                  <a:moveTo>
                    <a:pt x="528" y="0"/>
                  </a:moveTo>
                  <a:lnTo>
                    <a:pt x="539" y="2"/>
                  </a:lnTo>
                  <a:lnTo>
                    <a:pt x="551" y="5"/>
                  </a:lnTo>
                  <a:lnTo>
                    <a:pt x="561" y="10"/>
                  </a:lnTo>
                  <a:lnTo>
                    <a:pt x="571" y="18"/>
                  </a:lnTo>
                  <a:lnTo>
                    <a:pt x="577" y="28"/>
                  </a:lnTo>
                  <a:lnTo>
                    <a:pt x="585" y="53"/>
                  </a:lnTo>
                  <a:lnTo>
                    <a:pt x="587" y="81"/>
                  </a:lnTo>
                  <a:lnTo>
                    <a:pt x="585" y="110"/>
                  </a:lnTo>
                  <a:lnTo>
                    <a:pt x="578" y="139"/>
                  </a:lnTo>
                  <a:lnTo>
                    <a:pt x="567" y="168"/>
                  </a:lnTo>
                  <a:lnTo>
                    <a:pt x="554" y="197"/>
                  </a:lnTo>
                  <a:lnTo>
                    <a:pt x="537" y="227"/>
                  </a:lnTo>
                  <a:lnTo>
                    <a:pt x="551" y="232"/>
                  </a:lnTo>
                  <a:lnTo>
                    <a:pt x="563" y="239"/>
                  </a:lnTo>
                  <a:lnTo>
                    <a:pt x="573" y="252"/>
                  </a:lnTo>
                  <a:lnTo>
                    <a:pt x="577" y="260"/>
                  </a:lnTo>
                  <a:lnTo>
                    <a:pt x="581" y="267"/>
                  </a:lnTo>
                  <a:lnTo>
                    <a:pt x="597" y="266"/>
                  </a:lnTo>
                  <a:lnTo>
                    <a:pt x="614" y="269"/>
                  </a:lnTo>
                  <a:lnTo>
                    <a:pt x="631" y="275"/>
                  </a:lnTo>
                  <a:lnTo>
                    <a:pt x="646" y="286"/>
                  </a:lnTo>
                  <a:lnTo>
                    <a:pt x="661" y="300"/>
                  </a:lnTo>
                  <a:lnTo>
                    <a:pt x="674" y="319"/>
                  </a:lnTo>
                  <a:lnTo>
                    <a:pt x="681" y="334"/>
                  </a:lnTo>
                  <a:lnTo>
                    <a:pt x="684" y="345"/>
                  </a:lnTo>
                  <a:lnTo>
                    <a:pt x="685" y="353"/>
                  </a:lnTo>
                  <a:lnTo>
                    <a:pt x="738" y="347"/>
                  </a:lnTo>
                  <a:lnTo>
                    <a:pt x="789" y="346"/>
                  </a:lnTo>
                  <a:lnTo>
                    <a:pt x="838" y="347"/>
                  </a:lnTo>
                  <a:lnTo>
                    <a:pt x="887" y="351"/>
                  </a:lnTo>
                  <a:lnTo>
                    <a:pt x="936" y="356"/>
                  </a:lnTo>
                  <a:lnTo>
                    <a:pt x="986" y="362"/>
                  </a:lnTo>
                  <a:lnTo>
                    <a:pt x="1036" y="365"/>
                  </a:lnTo>
                  <a:lnTo>
                    <a:pt x="1089" y="367"/>
                  </a:lnTo>
                  <a:lnTo>
                    <a:pt x="1106" y="369"/>
                  </a:lnTo>
                  <a:lnTo>
                    <a:pt x="1119" y="375"/>
                  </a:lnTo>
                  <a:lnTo>
                    <a:pt x="1130" y="384"/>
                  </a:lnTo>
                  <a:lnTo>
                    <a:pt x="1137" y="396"/>
                  </a:lnTo>
                  <a:lnTo>
                    <a:pt x="1142" y="408"/>
                  </a:lnTo>
                  <a:lnTo>
                    <a:pt x="1143" y="422"/>
                  </a:lnTo>
                  <a:lnTo>
                    <a:pt x="1142" y="436"/>
                  </a:lnTo>
                  <a:lnTo>
                    <a:pt x="1137" y="449"/>
                  </a:lnTo>
                  <a:lnTo>
                    <a:pt x="1130" y="460"/>
                  </a:lnTo>
                  <a:lnTo>
                    <a:pt x="1119" y="470"/>
                  </a:lnTo>
                  <a:lnTo>
                    <a:pt x="1106" y="476"/>
                  </a:lnTo>
                  <a:lnTo>
                    <a:pt x="1089" y="478"/>
                  </a:lnTo>
                  <a:lnTo>
                    <a:pt x="1055" y="477"/>
                  </a:lnTo>
                  <a:lnTo>
                    <a:pt x="1020" y="473"/>
                  </a:lnTo>
                  <a:lnTo>
                    <a:pt x="983" y="467"/>
                  </a:lnTo>
                  <a:lnTo>
                    <a:pt x="946" y="461"/>
                  </a:lnTo>
                  <a:lnTo>
                    <a:pt x="909" y="455"/>
                  </a:lnTo>
                  <a:lnTo>
                    <a:pt x="872" y="450"/>
                  </a:lnTo>
                  <a:lnTo>
                    <a:pt x="834" y="447"/>
                  </a:lnTo>
                  <a:lnTo>
                    <a:pt x="798" y="446"/>
                  </a:lnTo>
                  <a:lnTo>
                    <a:pt x="763" y="449"/>
                  </a:lnTo>
                  <a:lnTo>
                    <a:pt x="730" y="456"/>
                  </a:lnTo>
                  <a:lnTo>
                    <a:pt x="698" y="469"/>
                  </a:lnTo>
                  <a:lnTo>
                    <a:pt x="685" y="475"/>
                  </a:lnTo>
                  <a:lnTo>
                    <a:pt x="672" y="481"/>
                  </a:lnTo>
                  <a:lnTo>
                    <a:pt x="657" y="486"/>
                  </a:lnTo>
                  <a:lnTo>
                    <a:pt x="644" y="488"/>
                  </a:lnTo>
                  <a:lnTo>
                    <a:pt x="630" y="486"/>
                  </a:lnTo>
                  <a:lnTo>
                    <a:pt x="619" y="482"/>
                  </a:lnTo>
                  <a:lnTo>
                    <a:pt x="608" y="477"/>
                  </a:lnTo>
                  <a:lnTo>
                    <a:pt x="596" y="472"/>
                  </a:lnTo>
                  <a:lnTo>
                    <a:pt x="586" y="465"/>
                  </a:lnTo>
                  <a:lnTo>
                    <a:pt x="578" y="458"/>
                  </a:lnTo>
                  <a:lnTo>
                    <a:pt x="571" y="449"/>
                  </a:lnTo>
                  <a:lnTo>
                    <a:pt x="566" y="437"/>
                  </a:lnTo>
                  <a:lnTo>
                    <a:pt x="565" y="418"/>
                  </a:lnTo>
                  <a:lnTo>
                    <a:pt x="565" y="403"/>
                  </a:lnTo>
                  <a:lnTo>
                    <a:pt x="554" y="422"/>
                  </a:lnTo>
                  <a:lnTo>
                    <a:pt x="542" y="441"/>
                  </a:lnTo>
                  <a:lnTo>
                    <a:pt x="531" y="452"/>
                  </a:lnTo>
                  <a:lnTo>
                    <a:pt x="519" y="460"/>
                  </a:lnTo>
                  <a:lnTo>
                    <a:pt x="504" y="464"/>
                  </a:lnTo>
                  <a:lnTo>
                    <a:pt x="490" y="465"/>
                  </a:lnTo>
                  <a:lnTo>
                    <a:pt x="475" y="463"/>
                  </a:lnTo>
                  <a:lnTo>
                    <a:pt x="462" y="458"/>
                  </a:lnTo>
                  <a:lnTo>
                    <a:pt x="450" y="451"/>
                  </a:lnTo>
                  <a:lnTo>
                    <a:pt x="441" y="441"/>
                  </a:lnTo>
                  <a:lnTo>
                    <a:pt x="436" y="428"/>
                  </a:lnTo>
                  <a:lnTo>
                    <a:pt x="435" y="414"/>
                  </a:lnTo>
                  <a:lnTo>
                    <a:pt x="439" y="398"/>
                  </a:lnTo>
                  <a:lnTo>
                    <a:pt x="442" y="391"/>
                  </a:lnTo>
                  <a:lnTo>
                    <a:pt x="445" y="385"/>
                  </a:lnTo>
                  <a:lnTo>
                    <a:pt x="445" y="385"/>
                  </a:lnTo>
                  <a:lnTo>
                    <a:pt x="444" y="385"/>
                  </a:lnTo>
                  <a:lnTo>
                    <a:pt x="454" y="365"/>
                  </a:lnTo>
                  <a:lnTo>
                    <a:pt x="440" y="374"/>
                  </a:lnTo>
                  <a:lnTo>
                    <a:pt x="428" y="385"/>
                  </a:lnTo>
                  <a:lnTo>
                    <a:pt x="417" y="400"/>
                  </a:lnTo>
                  <a:lnTo>
                    <a:pt x="405" y="412"/>
                  </a:lnTo>
                  <a:lnTo>
                    <a:pt x="390" y="420"/>
                  </a:lnTo>
                  <a:lnTo>
                    <a:pt x="375" y="423"/>
                  </a:lnTo>
                  <a:lnTo>
                    <a:pt x="359" y="423"/>
                  </a:lnTo>
                  <a:lnTo>
                    <a:pt x="345" y="419"/>
                  </a:lnTo>
                  <a:lnTo>
                    <a:pt x="331" y="412"/>
                  </a:lnTo>
                  <a:lnTo>
                    <a:pt x="321" y="402"/>
                  </a:lnTo>
                  <a:lnTo>
                    <a:pt x="314" y="389"/>
                  </a:lnTo>
                  <a:lnTo>
                    <a:pt x="311" y="375"/>
                  </a:lnTo>
                  <a:lnTo>
                    <a:pt x="313" y="360"/>
                  </a:lnTo>
                  <a:lnTo>
                    <a:pt x="320" y="343"/>
                  </a:lnTo>
                  <a:lnTo>
                    <a:pt x="360" y="285"/>
                  </a:lnTo>
                  <a:lnTo>
                    <a:pt x="400" y="224"/>
                  </a:lnTo>
                  <a:lnTo>
                    <a:pt x="323" y="305"/>
                  </a:lnTo>
                  <a:lnTo>
                    <a:pt x="250" y="388"/>
                  </a:lnTo>
                  <a:lnTo>
                    <a:pt x="177" y="475"/>
                  </a:lnTo>
                  <a:lnTo>
                    <a:pt x="108" y="562"/>
                  </a:lnTo>
                  <a:lnTo>
                    <a:pt x="95" y="574"/>
                  </a:lnTo>
                  <a:lnTo>
                    <a:pt x="80" y="582"/>
                  </a:lnTo>
                  <a:lnTo>
                    <a:pt x="64" y="585"/>
                  </a:lnTo>
                  <a:lnTo>
                    <a:pt x="49" y="584"/>
                  </a:lnTo>
                  <a:lnTo>
                    <a:pt x="33" y="580"/>
                  </a:lnTo>
                  <a:lnTo>
                    <a:pt x="21" y="572"/>
                  </a:lnTo>
                  <a:lnTo>
                    <a:pt x="9" y="562"/>
                  </a:lnTo>
                  <a:lnTo>
                    <a:pt x="2" y="550"/>
                  </a:lnTo>
                  <a:lnTo>
                    <a:pt x="0" y="535"/>
                  </a:lnTo>
                  <a:lnTo>
                    <a:pt x="2" y="521"/>
                  </a:lnTo>
                  <a:lnTo>
                    <a:pt x="12" y="506"/>
                  </a:lnTo>
                  <a:lnTo>
                    <a:pt x="74" y="426"/>
                  </a:lnTo>
                  <a:lnTo>
                    <a:pt x="137" y="347"/>
                  </a:lnTo>
                  <a:lnTo>
                    <a:pt x="202" y="270"/>
                  </a:lnTo>
                  <a:lnTo>
                    <a:pt x="270" y="194"/>
                  </a:lnTo>
                  <a:lnTo>
                    <a:pt x="341" y="122"/>
                  </a:lnTo>
                  <a:lnTo>
                    <a:pt x="357" y="106"/>
                  </a:lnTo>
                  <a:lnTo>
                    <a:pt x="376" y="88"/>
                  </a:lnTo>
                  <a:lnTo>
                    <a:pt x="395" y="70"/>
                  </a:lnTo>
                  <a:lnTo>
                    <a:pt x="414" y="51"/>
                  </a:lnTo>
                  <a:lnTo>
                    <a:pt x="435" y="35"/>
                  </a:lnTo>
                  <a:lnTo>
                    <a:pt x="458" y="20"/>
                  </a:lnTo>
                  <a:lnTo>
                    <a:pt x="480" y="9"/>
                  </a:lnTo>
                  <a:lnTo>
                    <a:pt x="504" y="2"/>
                  </a:lnTo>
                  <a:lnTo>
                    <a:pt x="528" y="0"/>
                  </a:lnTo>
                  <a:close/>
                </a:path>
              </a:pathLst>
            </a:custGeom>
            <a:grp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
        <p:nvSpPr>
          <p:cNvPr id="28" name="Freeform 1171"/>
          <p:cNvSpPr/>
          <p:nvPr/>
        </p:nvSpPr>
        <p:spPr bwMode="auto">
          <a:xfrm>
            <a:off x="4465755" y="3796166"/>
            <a:ext cx="641685" cy="481209"/>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bg1"/>
          </a:solidFill>
          <a:ln w="0">
            <a:noFill/>
            <a:prstDash val="solid"/>
            <a:round/>
          </a:ln>
        </p:spPr>
        <p:txBody>
          <a:bodyPr vert="horz" wrap="square" lIns="91416" tIns="45708" rIns="91416" bIns="45708" numCol="1" anchor="t" anchorCtr="0" compatLnSpc="1"/>
          <a:lstStyle/>
          <a:p>
            <a:endParaRPr 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sp>
        <p:nvSpPr>
          <p:cNvPr id="34" name="1"/>
          <p:cNvSpPr txBox="1">
            <a:spLocks noChangeArrowheads="1"/>
          </p:cNvSpPr>
          <p:nvPr/>
        </p:nvSpPr>
        <p:spPr bwMode="auto">
          <a:xfrm>
            <a:off x="6064885" y="2534285"/>
            <a:ext cx="4120515" cy="2215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1216025">
              <a:defRPr>
                <a:solidFill>
                  <a:schemeClr val="tx1"/>
                </a:solidFill>
                <a:latin typeface="Arial" panose="020B0604020202020204" pitchFamily="34" charset="0"/>
                <a:ea typeface="微软雅黑" panose="020B0503020204020204" pitchFamily="34" charset="-122"/>
              </a:defRPr>
            </a:lvl1pPr>
            <a:lvl2pPr marL="742950" indent="-285750" defTabSz="1216025">
              <a:defRPr>
                <a:solidFill>
                  <a:schemeClr val="tx1"/>
                </a:solidFill>
                <a:latin typeface="Arial" panose="020B0604020202020204" pitchFamily="34" charset="0"/>
                <a:ea typeface="微软雅黑" panose="020B0503020204020204" pitchFamily="34" charset="-122"/>
              </a:defRPr>
            </a:lvl2pPr>
            <a:lvl3pPr marL="1143000" indent="-228600" defTabSz="1216025">
              <a:defRPr>
                <a:solidFill>
                  <a:schemeClr val="tx1"/>
                </a:solidFill>
                <a:latin typeface="Arial" panose="020B0604020202020204" pitchFamily="34" charset="0"/>
                <a:ea typeface="微软雅黑" panose="020B0503020204020204" pitchFamily="34" charset="-122"/>
              </a:defRPr>
            </a:lvl3pPr>
            <a:lvl4pPr marL="1600200" indent="-228600" defTabSz="1216025">
              <a:defRPr>
                <a:solidFill>
                  <a:schemeClr val="tx1"/>
                </a:solidFill>
                <a:latin typeface="Arial" panose="020B0604020202020204" pitchFamily="34" charset="0"/>
                <a:ea typeface="微软雅黑" panose="020B0503020204020204" pitchFamily="34" charset="-122"/>
              </a:defRPr>
            </a:lvl4pPr>
            <a:lvl5pPr marL="2057400" indent="-228600" defTabSz="1216025">
              <a:defRPr>
                <a:solidFill>
                  <a:schemeClr val="tx1"/>
                </a:solidFill>
                <a:latin typeface="Arial" panose="020B0604020202020204" pitchFamily="34" charset="0"/>
                <a:ea typeface="微软雅黑" panose="020B0503020204020204" pitchFamily="34" charset="-122"/>
              </a:defRPr>
            </a:lvl5pPr>
            <a:lvl6pPr marL="25146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6pPr>
            <a:lvl7pPr marL="29718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7pPr>
            <a:lvl8pPr marL="34290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8pPr>
            <a:lvl9pPr marL="3886200" indent="-228600" defTabSz="1216025"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pitchFamily="34" charset="-122"/>
              </a:defRPr>
            </a:lvl9pPr>
          </a:lstStyle>
          <a:p>
            <a:pPr indent="406400" algn="just">
              <a:lnSpc>
                <a:spcPct val="150000"/>
              </a:lnSpc>
              <a:buClrTx/>
              <a:buSzTx/>
              <a:buFontTx/>
              <a:extLst>
                <a:ext uri="{35155182-B16C-46BC-9424-99874614C6A1}">
                  <wpsdc:indentchars xmlns:wpsdc="http://www.wps.cn/officeDocument/2017/drawingmlCustomData" val="200" checksum="1740828767"/>
                </a:ext>
              </a:extLst>
            </a:pPr>
            <a:r>
              <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rPr>
              <a:t>加强对各类办学主体办学活动的综合监管和日常监管。规范教育行政执法程序，保障行政相对人陈述、申辩、听证等合法权益。完善教育行政处罚裁量权基准制度，量化、细化教育行政处罚事项行政裁量标准，规范裁量范围、种类、幅度。</a:t>
            </a:r>
            <a:endParaRPr lang="zh-CN" altLang="en-US" sz="1600" dirty="0">
              <a:solidFill>
                <a:schemeClr val="tx1">
                  <a:lumMod val="75000"/>
                  <a:lumOff val="25000"/>
                </a:schemeClr>
              </a:solidFill>
              <a:latin typeface="方正粗黑宋简体" panose="02000000000000000000" charset="-122"/>
              <a:ea typeface="方正粗黑宋简体" panose="02000000000000000000" charset="-122"/>
              <a:cs typeface="方正粗黑宋简体" panose="02000000000000000000"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advTm="3000"/>
    </mc:Choice>
    <mc:Fallback>
      <p:transition spd="slow" advTm="3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par>
                                <p:cTn id="17" presetID="5" presetClass="entr" presetSubtype="1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checkerboard(across)">
                                      <p:cBhvr>
                                        <p:cTn id="19" dur="500"/>
                                        <p:tgtEl>
                                          <p:spTgt spid="2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checkerboard(across)">
                                      <p:cBhvr>
                                        <p:cTn id="22" dur="500"/>
                                        <p:tgtEl>
                                          <p:spTgt spid="2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checkerboard(across)">
                                      <p:cBhvr>
                                        <p:cTn id="2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8" grpId="0" bldLvl="0" animBg="1"/>
      <p:bldP spid="11" grpId="0" bldLvl="0" animBg="1"/>
      <p:bldP spid="12" grpId="0" bldLvl="0" animBg="1"/>
      <p:bldP spid="28" grpId="0" bldLvl="0" animBg="1"/>
      <p:bldP spid="34" grpId="0"/>
    </p:bldLst>
  </p:timing>
</p:sld>
</file>

<file path=ppt/theme/theme1.xml><?xml version="1.0" encoding="utf-8"?>
<a:theme xmlns:a="http://schemas.openxmlformats.org/drawingml/2006/main" name="书籍进步">
  <a:themeElements>
    <a:clrScheme name="">
      <a:dk1>
        <a:srgbClr val="000000"/>
      </a:dk1>
      <a:lt1>
        <a:srgbClr val="FFFFFF"/>
      </a:lt1>
      <a:dk2>
        <a:srgbClr val="000000"/>
      </a:dk2>
      <a:lt2>
        <a:srgbClr val="969696"/>
      </a:lt2>
      <a:accent1>
        <a:srgbClr val="216606"/>
      </a:accent1>
      <a:accent2>
        <a:srgbClr val="669900"/>
      </a:accent2>
      <a:accent3>
        <a:srgbClr val="FFFFFF"/>
      </a:accent3>
      <a:accent4>
        <a:srgbClr val="000000"/>
      </a:accent4>
      <a:accent5>
        <a:srgbClr val="ABB9AA"/>
      </a:accent5>
      <a:accent6>
        <a:srgbClr val="5B8900"/>
      </a:accent6>
      <a:hlink>
        <a:srgbClr val="CC3300"/>
      </a:hlink>
      <a:folHlink>
        <a:srgbClr val="9966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216606"/>
        </a:accent1>
        <a:accent2>
          <a:srgbClr val="669900"/>
        </a:accent2>
        <a:accent3>
          <a:srgbClr val="FFFFFF"/>
        </a:accent3>
        <a:accent4>
          <a:srgbClr val="000000"/>
        </a:accent4>
        <a:accent5>
          <a:srgbClr val="ABB9AA"/>
        </a:accent5>
        <a:accent6>
          <a:srgbClr val="5B8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www.kakappt.com</Template>
  <TotalTime>0</TotalTime>
  <Words>1361</Words>
  <Application>WPS 演示</Application>
  <PresentationFormat>宽屏</PresentationFormat>
  <Paragraphs>92</Paragraphs>
  <Slides>12</Slides>
  <Notes>19</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12</vt:i4>
      </vt:variant>
    </vt:vector>
  </HeadingPairs>
  <TitlesOfParts>
    <vt:vector size="25" baseType="lpstr">
      <vt:lpstr>Arial</vt:lpstr>
      <vt:lpstr>宋体</vt:lpstr>
      <vt:lpstr>Wingdings</vt:lpstr>
      <vt:lpstr>Source Han Sans CN</vt:lpstr>
      <vt:lpstr>MS UI Gothic</vt:lpstr>
      <vt:lpstr>思源黑体 CN Regular</vt:lpstr>
      <vt:lpstr>黑体</vt:lpstr>
      <vt:lpstr>微软雅黑</vt:lpstr>
      <vt:lpstr>等线</vt:lpstr>
      <vt:lpstr>Arial Unicode MS</vt:lpstr>
      <vt:lpstr>方正粗黑宋简体</vt:lpstr>
      <vt:lpstr>华康俪金黑W8</vt:lpstr>
      <vt:lpstr>书籍进步</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www.kakappt.com</Company>
  <LinksUpToDate>false</LinksUpToDate>
  <SharedDoc>false</SharedDoc>
  <HyperlinksChanged>false</HyperlinksChanged>
  <AppVersion>14.0000</AppVersion>
  <Manager>www.kakappt.com</Manager>
  <HyperlinkBase>www.kakappt.com</HyperlinkBase>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卡卡办公模板</dc:title>
  <dc:creator>www.kakappt.com</dc:creator>
  <cp:keywords>www.kakappt.com</cp:keywords>
  <dc:description>卡卡办公</dc:description>
  <dc:subject>www.kakappt.com</dc:subject>
  <cp:category>卡卡办公PPT模板</cp:category>
  <cp:lastModifiedBy>旭</cp:lastModifiedBy>
  <cp:revision>17</cp:revision>
  <dcterms:created xsi:type="dcterms:W3CDTF">2021-02-01T22:19:00Z</dcterms:created>
  <dcterms:modified xsi:type="dcterms:W3CDTF">2021-12-23T01:46:34Z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2052-11.1.0.11115</vt:lpwstr>
  </property>
  <property fmtid="{D5CDD505-2E9C-101B-9397-08002B2CF9AE}" pid="3" name="ICV">
    <vt:lpwstr>C87D94DEBAE14F46947B7AAC2CA082A2</vt:lpwstr>
  </property>
</Properties>
</file>