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66" r:id="rId4"/>
  </p:sldMasterIdLst>
  <p:sldIdLst>
    <p:sldId id="256" r:id="rId5"/>
    <p:sldId id="257" r:id="rId6"/>
    <p:sldId id="267" r:id="rId7"/>
    <p:sldId id="258" r:id="rId8"/>
    <p:sldId id="259" r:id="rId9"/>
    <p:sldId id="260" r:id="rId10"/>
    <p:sldId id="268" r:id="rId11"/>
    <p:sldId id="261" r:id="rId12"/>
    <p:sldId id="262" r:id="rId13"/>
    <p:sldId id="269" r:id="rId14"/>
    <p:sldId id="27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CF8"/>
    <a:srgbClr val="3076A4"/>
    <a:srgbClr val="1FA6DC"/>
    <a:srgbClr val="1B98CC"/>
    <a:srgbClr val="286D9F"/>
    <a:srgbClr val="64C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showGuides="1">
      <p:cViewPr varScale="1">
        <p:scale>
          <a:sx n="74" d="100"/>
          <a:sy n="74" d="100"/>
        </p:scale>
        <p:origin x="45" y="471"/>
      </p:cViewPr>
      <p:guideLst>
        <p:guide orient="horz" pos="141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13F12F-E3AA-4E5E-A704-D878AF88DE0B}"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zh-CN" altLang="en-US"/>
        </a:p>
      </dgm:t>
    </dgm:pt>
    <dgm:pt modelId="{7BAA6CAA-5B0C-41E6-AE3B-C87E7C436269}">
      <dgm:prSet phldrT="[文本]" custT="1"/>
      <dgm:spPr/>
      <dgm:t>
        <a:bodyPr/>
        <a:lstStyle/>
        <a:p>
          <a:pPr algn="just"/>
          <a:r>
            <a:rPr lang="zh-CN" altLang="en-US" sz="1600" b="1" dirty="0">
              <a:latin typeface="微软雅黑" panose="020B0503020204020204" pitchFamily="34" charset="-122"/>
              <a:ea typeface="微软雅黑" panose="020B0503020204020204" pitchFamily="34" charset="-122"/>
            </a:rPr>
            <a:t>加强食堂健康运营机制建设。</a:t>
          </a:r>
          <a:endParaRPr lang="zh-CN" altLang="en-US" sz="1600" b="1" dirty="0"/>
        </a:p>
      </dgm:t>
    </dgm:pt>
    <dgm:pt modelId="{E2504810-6894-4708-A3E4-1ACCD9810207}" cxnId="{2EA55029-4F80-4A52-AFEE-9EC65EDB50BF}" type="parTrans">
      <dgm:prSet/>
      <dgm:spPr/>
      <dgm:t>
        <a:bodyPr/>
        <a:lstStyle/>
        <a:p>
          <a:pPr algn="just"/>
          <a:endParaRPr lang="zh-CN" altLang="en-US"/>
        </a:p>
      </dgm:t>
    </dgm:pt>
    <dgm:pt modelId="{D7D53752-881E-4D2C-97BB-428EDFC2FD05}" cxnId="{2EA55029-4F80-4A52-AFEE-9EC65EDB50BF}" type="sibTrans">
      <dgm:prSet/>
      <dgm:spPr/>
      <dgm:t>
        <a:bodyPr/>
        <a:lstStyle/>
        <a:p>
          <a:pPr algn="just"/>
          <a:endParaRPr lang="zh-CN" altLang="en-US"/>
        </a:p>
      </dgm:t>
    </dgm:pt>
    <dgm:pt modelId="{481989AB-378E-4E71-BFEB-AF570B559469}">
      <dgm:prSet custT="1"/>
      <dgm:spPr/>
      <dgm:t>
        <a:bodyPr/>
        <a:lstStyle/>
        <a:p>
          <a:pPr algn="just"/>
          <a:r>
            <a:rPr lang="zh-CN" altLang="en-US" sz="1600" b="1" dirty="0">
              <a:latin typeface="微软雅黑" panose="020B0503020204020204" pitchFamily="34" charset="-122"/>
              <a:ea typeface="微软雅黑" panose="020B0503020204020204" pitchFamily="34" charset="-122"/>
            </a:rPr>
            <a:t>建立完善的食堂饭菜价格形成机制。</a:t>
          </a:r>
        </a:p>
      </dgm:t>
    </dgm:pt>
    <dgm:pt modelId="{D340A1B5-4DDE-4EBD-8BA5-520E6E936741}" cxnId="{2936C307-F2F7-474C-B3A2-1AB34F88B188}" type="parTrans">
      <dgm:prSet/>
      <dgm:spPr/>
      <dgm:t>
        <a:bodyPr/>
        <a:lstStyle/>
        <a:p>
          <a:pPr algn="just"/>
          <a:endParaRPr lang="zh-CN" altLang="en-US"/>
        </a:p>
      </dgm:t>
    </dgm:pt>
    <dgm:pt modelId="{60C92B5A-0EF9-4D85-A4DC-5B9A8A588FC0}" cxnId="{2936C307-F2F7-474C-B3A2-1AB34F88B188}" type="sibTrans">
      <dgm:prSet/>
      <dgm:spPr/>
      <dgm:t>
        <a:bodyPr/>
        <a:lstStyle/>
        <a:p>
          <a:pPr algn="just"/>
          <a:endParaRPr lang="zh-CN" altLang="en-US"/>
        </a:p>
      </dgm:t>
    </dgm:pt>
    <dgm:pt modelId="{722CC1F8-2B8A-4BD9-98CA-2050CF607475}">
      <dgm:prSet custT="1"/>
      <dgm:spPr/>
      <dgm:t>
        <a:bodyPr/>
        <a:lstStyle/>
        <a:p>
          <a:pPr algn="just"/>
          <a:r>
            <a:rPr lang="zh-CN" altLang="en-US" sz="1600" b="1" dirty="0">
              <a:latin typeface="微软雅黑" panose="020B0503020204020204" pitchFamily="34" charset="-122"/>
              <a:ea typeface="微软雅黑" panose="020B0503020204020204" pitchFamily="34" charset="-122"/>
            </a:rPr>
            <a:t>完善与物价上涨的价格联动机制。</a:t>
          </a:r>
        </a:p>
      </dgm:t>
    </dgm:pt>
    <dgm:pt modelId="{8DCF3EAE-5018-44A1-AF70-AECC3A5D80F6}" cxnId="{078B4EA4-9145-42BD-BAC6-22F1ED4FCBDD}" type="parTrans">
      <dgm:prSet/>
      <dgm:spPr/>
      <dgm:t>
        <a:bodyPr/>
        <a:lstStyle/>
        <a:p>
          <a:pPr algn="just"/>
          <a:endParaRPr lang="zh-CN" altLang="en-US"/>
        </a:p>
      </dgm:t>
    </dgm:pt>
    <dgm:pt modelId="{33D27350-0B2B-4E39-BB29-98153B3F4C46}" cxnId="{078B4EA4-9145-42BD-BAC6-22F1ED4FCBDD}" type="sibTrans">
      <dgm:prSet/>
      <dgm:spPr/>
      <dgm:t>
        <a:bodyPr/>
        <a:lstStyle/>
        <a:p>
          <a:pPr algn="just"/>
          <a:endParaRPr lang="zh-CN" altLang="en-US"/>
        </a:p>
      </dgm:t>
    </dgm:pt>
    <dgm:pt modelId="{AD3C77E7-CAC6-45E7-89FF-3DE420ED898F}">
      <dgm:prSet/>
      <dgm:spPr/>
      <dgm:t>
        <a:bodyPr/>
        <a:lstStyle/>
        <a:p>
          <a:pPr algn="just"/>
          <a:r>
            <a:rPr lang="zh-CN" altLang="en-US">
              <a:latin typeface="微软雅黑" panose="020B0503020204020204" pitchFamily="34" charset="-122"/>
              <a:ea typeface="微软雅黑" panose="020B0503020204020204" pitchFamily="34" charset="-122"/>
            </a:rPr>
            <a:t>一方面</a:t>
          </a:r>
          <a:r>
            <a:rPr lang="zh-CN" altLang="en-US" dirty="0">
              <a:latin typeface="微软雅黑" panose="020B0503020204020204" pitchFamily="34" charset="-122"/>
              <a:ea typeface="微软雅黑" panose="020B0503020204020204" pitchFamily="34" charset="-122"/>
            </a:rPr>
            <a:t>设立学生食堂饭菜价格平抑基金，根据市场物价上涨情况，适时对大伙食堂（包括社会力量承包或经营的食堂）进行补贴；另一方面学生大伙食堂成本上涨幅度超过学校调控能力，学校在调整价格前要将成本上涨核算情况、上涨食品种类及价格，通过学生座谈会、宣传公示等形式广泛地告知学生，取得学生理解。</a:t>
          </a:r>
        </a:p>
      </dgm:t>
    </dgm:pt>
    <dgm:pt modelId="{B0628DF3-BEF2-46C6-B355-8DD6BA47DF3B}" cxnId="{41311416-DD6F-4222-B7EF-D81192748E4B}" type="parTrans">
      <dgm:prSet/>
      <dgm:spPr/>
      <dgm:t>
        <a:bodyPr/>
        <a:lstStyle/>
        <a:p>
          <a:pPr algn="just"/>
          <a:endParaRPr lang="zh-CN" altLang="en-US"/>
        </a:p>
      </dgm:t>
    </dgm:pt>
    <dgm:pt modelId="{C8B9B176-F776-4A4D-977C-15F650B0E850}" cxnId="{41311416-DD6F-4222-B7EF-D81192748E4B}" type="sibTrans">
      <dgm:prSet/>
      <dgm:spPr/>
      <dgm:t>
        <a:bodyPr/>
        <a:lstStyle/>
        <a:p>
          <a:pPr algn="just"/>
          <a:endParaRPr lang="zh-CN" altLang="en-US"/>
        </a:p>
      </dgm:t>
    </dgm:pt>
    <dgm:pt modelId="{3D9453A9-B6ED-40A3-8364-C703B618B697}">
      <dgm:prSet/>
      <dgm:spPr/>
      <dgm:t>
        <a:bodyPr/>
        <a:lstStyle/>
        <a:p>
          <a:pPr algn="just"/>
          <a:r>
            <a:rPr lang="zh-CN" altLang="en-US" dirty="0">
              <a:latin typeface="微软雅黑" panose="020B0503020204020204" pitchFamily="34" charset="-122"/>
              <a:ea typeface="微软雅黑" panose="020B0503020204020204" pitchFamily="34" charset="-122"/>
            </a:rPr>
            <a:t>要求各高校加强对食堂食品安全和饭菜价格的监督、审核，做到成本核算要公开、透明，价格调整要科学合理、规范有序。要严格成本核算，合理控制学生食堂（基本大伙）的毛利率。食堂一律实行明码标价，加强统一管理。食堂低价菜（2元以下）所占比例不得低于20%。</a:t>
          </a:r>
        </a:p>
      </dgm:t>
    </dgm:pt>
    <dgm:pt modelId="{D59CF923-7F95-4E0C-9399-00C03E571EAA}" cxnId="{38895D2F-D35E-4C2C-8952-8C571B2C6F6E}" type="parTrans">
      <dgm:prSet/>
      <dgm:spPr/>
      <dgm:t>
        <a:bodyPr/>
        <a:lstStyle/>
        <a:p>
          <a:pPr algn="just"/>
          <a:endParaRPr lang="zh-CN" altLang="en-US"/>
        </a:p>
      </dgm:t>
    </dgm:pt>
    <dgm:pt modelId="{4305A11B-FC8A-447E-8080-8C6A76A207E0}" cxnId="{38895D2F-D35E-4C2C-8952-8C571B2C6F6E}" type="sibTrans">
      <dgm:prSet/>
      <dgm:spPr/>
      <dgm:t>
        <a:bodyPr/>
        <a:lstStyle/>
        <a:p>
          <a:pPr algn="just"/>
          <a:endParaRPr lang="zh-CN" altLang="en-US"/>
        </a:p>
      </dgm:t>
    </dgm:pt>
    <dgm:pt modelId="{3B07D59F-497A-49E7-86BB-A2E4B3AE60F7}">
      <dgm:prSet/>
      <dgm:spPr/>
      <dgm:t>
        <a:bodyPr/>
        <a:lstStyle/>
        <a:p>
          <a:pPr algn="just"/>
          <a:r>
            <a:rPr lang="zh-CN" altLang="en-US" dirty="0">
              <a:latin typeface="微软雅黑" panose="020B0503020204020204" pitchFamily="34" charset="-122"/>
              <a:ea typeface="微软雅黑" panose="020B0503020204020204" pitchFamily="34" charset="-122"/>
            </a:rPr>
            <a:t>要求各高校加强对校内餐饮服务市场规范化管理，坚持公益性原则；要依法依规引进社会餐饮管理单位，加强管理与评价，切实保障食堂食品安全。</a:t>
          </a:r>
        </a:p>
      </dgm:t>
    </dgm:pt>
    <dgm:pt modelId="{07CED5B7-6F79-4039-9FE3-3539D104E875}" cxnId="{65E4C5BC-4A35-47C7-BD22-1B2D6C2F6FEF}" type="parTrans">
      <dgm:prSet/>
      <dgm:spPr/>
      <dgm:t>
        <a:bodyPr/>
        <a:lstStyle/>
        <a:p>
          <a:pPr algn="just"/>
          <a:endParaRPr lang="zh-CN" altLang="en-US"/>
        </a:p>
      </dgm:t>
    </dgm:pt>
    <dgm:pt modelId="{78DFD3EE-AF36-4963-A936-0EB5A6C1535E}" cxnId="{65E4C5BC-4A35-47C7-BD22-1B2D6C2F6FEF}" type="sibTrans">
      <dgm:prSet/>
      <dgm:spPr/>
      <dgm:t>
        <a:bodyPr/>
        <a:lstStyle/>
        <a:p>
          <a:pPr algn="just"/>
          <a:endParaRPr lang="zh-CN" altLang="en-US"/>
        </a:p>
      </dgm:t>
    </dgm:pt>
    <dgm:pt modelId="{DB59BC4D-372A-407D-90A6-4E69698CBDA8}" type="pres">
      <dgm:prSet presAssocID="{6613F12F-E3AA-4E5E-A704-D878AF88DE0B}" presName="linear" presStyleCnt="0">
        <dgm:presLayoutVars>
          <dgm:dir/>
          <dgm:animLvl val="lvl"/>
          <dgm:resizeHandles val="exact"/>
        </dgm:presLayoutVars>
      </dgm:prSet>
      <dgm:spPr/>
    </dgm:pt>
    <dgm:pt modelId="{2152924F-E7E9-4C0A-8C5A-C8D6A5706089}" type="pres">
      <dgm:prSet presAssocID="{7BAA6CAA-5B0C-41E6-AE3B-C87E7C436269}" presName="parentLin" presStyleCnt="0"/>
      <dgm:spPr/>
    </dgm:pt>
    <dgm:pt modelId="{F7749499-0A9C-494D-8ADD-C7980DC1F703}" type="pres">
      <dgm:prSet presAssocID="{7BAA6CAA-5B0C-41E6-AE3B-C87E7C436269}" presName="parentLeftMargin" presStyleLbl="node1" presStyleIdx="0" presStyleCnt="3"/>
      <dgm:spPr/>
    </dgm:pt>
    <dgm:pt modelId="{C9754FDB-9DD3-4C24-B5F7-EC5A3BDCEE7A}" type="pres">
      <dgm:prSet presAssocID="{7BAA6CAA-5B0C-41E6-AE3B-C87E7C436269}" presName="parentText" presStyleLbl="node1" presStyleIdx="0" presStyleCnt="3">
        <dgm:presLayoutVars>
          <dgm:chMax val="0"/>
          <dgm:bulletEnabled val="1"/>
        </dgm:presLayoutVars>
      </dgm:prSet>
      <dgm:spPr/>
    </dgm:pt>
    <dgm:pt modelId="{4626082A-018C-469C-9B3D-7709FD043904}" type="pres">
      <dgm:prSet presAssocID="{7BAA6CAA-5B0C-41E6-AE3B-C87E7C436269}" presName="negativeSpace" presStyleCnt="0"/>
      <dgm:spPr/>
    </dgm:pt>
    <dgm:pt modelId="{956C892F-69F5-4AAC-94C3-5B630351C81C}" type="pres">
      <dgm:prSet presAssocID="{7BAA6CAA-5B0C-41E6-AE3B-C87E7C436269}" presName="childText" presStyleLbl="conFgAcc1" presStyleIdx="0" presStyleCnt="3">
        <dgm:presLayoutVars>
          <dgm:bulletEnabled val="1"/>
        </dgm:presLayoutVars>
      </dgm:prSet>
      <dgm:spPr/>
    </dgm:pt>
    <dgm:pt modelId="{516B9720-7783-4EB8-9D01-0C44D54EAA35}" type="pres">
      <dgm:prSet presAssocID="{D7D53752-881E-4D2C-97BB-428EDFC2FD05}" presName="spaceBetweenRectangles" presStyleCnt="0"/>
      <dgm:spPr/>
    </dgm:pt>
    <dgm:pt modelId="{CB73BC28-2468-42B7-A709-2A593D42F26D}" type="pres">
      <dgm:prSet presAssocID="{481989AB-378E-4E71-BFEB-AF570B559469}" presName="parentLin" presStyleCnt="0"/>
      <dgm:spPr/>
    </dgm:pt>
    <dgm:pt modelId="{50A86B12-9FA0-40F5-BEF3-25BA1BA2A30F}" type="pres">
      <dgm:prSet presAssocID="{481989AB-378E-4E71-BFEB-AF570B559469}" presName="parentLeftMargin" presStyleLbl="node1" presStyleIdx="0" presStyleCnt="3"/>
      <dgm:spPr/>
    </dgm:pt>
    <dgm:pt modelId="{EEAD8CDA-72F3-48B4-8917-C2CB1DC90810}" type="pres">
      <dgm:prSet presAssocID="{481989AB-378E-4E71-BFEB-AF570B559469}" presName="parentText" presStyleLbl="node1" presStyleIdx="1" presStyleCnt="3">
        <dgm:presLayoutVars>
          <dgm:chMax val="0"/>
          <dgm:bulletEnabled val="1"/>
        </dgm:presLayoutVars>
      </dgm:prSet>
      <dgm:spPr/>
    </dgm:pt>
    <dgm:pt modelId="{CFF46C0A-76B2-4B4D-8E8A-CE87CE0C85BD}" type="pres">
      <dgm:prSet presAssocID="{481989AB-378E-4E71-BFEB-AF570B559469}" presName="negativeSpace" presStyleCnt="0"/>
      <dgm:spPr/>
    </dgm:pt>
    <dgm:pt modelId="{97DDBA54-F9C4-402B-BBD0-C3B76F4F1EE9}" type="pres">
      <dgm:prSet presAssocID="{481989AB-378E-4E71-BFEB-AF570B559469}" presName="childText" presStyleLbl="conFgAcc1" presStyleIdx="1" presStyleCnt="3">
        <dgm:presLayoutVars>
          <dgm:bulletEnabled val="1"/>
        </dgm:presLayoutVars>
      </dgm:prSet>
      <dgm:spPr/>
    </dgm:pt>
    <dgm:pt modelId="{7D35FBE2-5A4D-4561-852A-69EE40D6EC0E}" type="pres">
      <dgm:prSet presAssocID="{60C92B5A-0EF9-4D85-A4DC-5B9A8A588FC0}" presName="spaceBetweenRectangles" presStyleCnt="0"/>
      <dgm:spPr/>
    </dgm:pt>
    <dgm:pt modelId="{BED656F2-6213-4C65-8E69-379E57157176}" type="pres">
      <dgm:prSet presAssocID="{722CC1F8-2B8A-4BD9-98CA-2050CF607475}" presName="parentLin" presStyleCnt="0"/>
      <dgm:spPr/>
    </dgm:pt>
    <dgm:pt modelId="{72BCF2C1-5901-496B-987C-C33F45F023C0}" type="pres">
      <dgm:prSet presAssocID="{722CC1F8-2B8A-4BD9-98CA-2050CF607475}" presName="parentLeftMargin" presStyleLbl="node1" presStyleIdx="1" presStyleCnt="3"/>
      <dgm:spPr/>
    </dgm:pt>
    <dgm:pt modelId="{9DA9972B-354C-4786-B0CE-4B5518BBF7A9}" type="pres">
      <dgm:prSet presAssocID="{722CC1F8-2B8A-4BD9-98CA-2050CF607475}" presName="parentText" presStyleLbl="node1" presStyleIdx="2" presStyleCnt="3">
        <dgm:presLayoutVars>
          <dgm:chMax val="0"/>
          <dgm:bulletEnabled val="1"/>
        </dgm:presLayoutVars>
      </dgm:prSet>
      <dgm:spPr/>
    </dgm:pt>
    <dgm:pt modelId="{CEFA1292-62AF-4215-8367-9DF01773021F}" type="pres">
      <dgm:prSet presAssocID="{722CC1F8-2B8A-4BD9-98CA-2050CF607475}" presName="negativeSpace" presStyleCnt="0"/>
      <dgm:spPr/>
    </dgm:pt>
    <dgm:pt modelId="{E187B917-006B-4A8B-9D7C-47207213F138}" type="pres">
      <dgm:prSet presAssocID="{722CC1F8-2B8A-4BD9-98CA-2050CF607475}" presName="childText" presStyleLbl="conFgAcc1" presStyleIdx="2" presStyleCnt="3">
        <dgm:presLayoutVars>
          <dgm:bulletEnabled val="1"/>
        </dgm:presLayoutVars>
      </dgm:prSet>
      <dgm:spPr/>
    </dgm:pt>
  </dgm:ptLst>
  <dgm:cxnLst>
    <dgm:cxn modelId="{C4B20201-0BAC-49BE-B9DD-9B3B7663EF5E}" type="presOf" srcId="{7BAA6CAA-5B0C-41E6-AE3B-C87E7C436269}" destId="{C9754FDB-9DD3-4C24-B5F7-EC5A3BDCEE7A}" srcOrd="1" destOrd="0" presId="urn:microsoft.com/office/officeart/2005/8/layout/list1"/>
    <dgm:cxn modelId="{2936C307-F2F7-474C-B3A2-1AB34F88B188}" srcId="{6613F12F-E3AA-4E5E-A704-D878AF88DE0B}" destId="{481989AB-378E-4E71-BFEB-AF570B559469}" srcOrd="1" destOrd="0" parTransId="{D340A1B5-4DDE-4EBD-8BA5-520E6E936741}" sibTransId="{60C92B5A-0EF9-4D85-A4DC-5B9A8A588FC0}"/>
    <dgm:cxn modelId="{41311416-DD6F-4222-B7EF-D81192748E4B}" srcId="{722CC1F8-2B8A-4BD9-98CA-2050CF607475}" destId="{AD3C77E7-CAC6-45E7-89FF-3DE420ED898F}" srcOrd="0" destOrd="0" parTransId="{B0628DF3-BEF2-46C6-B355-8DD6BA47DF3B}" sibTransId="{C8B9B176-F776-4A4D-977C-15F650B0E850}"/>
    <dgm:cxn modelId="{AF3FE719-7EC1-412E-8501-1E59D58BE007}" type="presOf" srcId="{6613F12F-E3AA-4E5E-A704-D878AF88DE0B}" destId="{DB59BC4D-372A-407D-90A6-4E69698CBDA8}" srcOrd="0" destOrd="0" presId="urn:microsoft.com/office/officeart/2005/8/layout/list1"/>
    <dgm:cxn modelId="{2EA55029-4F80-4A52-AFEE-9EC65EDB50BF}" srcId="{6613F12F-E3AA-4E5E-A704-D878AF88DE0B}" destId="{7BAA6CAA-5B0C-41E6-AE3B-C87E7C436269}" srcOrd="0" destOrd="0" parTransId="{E2504810-6894-4708-A3E4-1ACCD9810207}" sibTransId="{D7D53752-881E-4D2C-97BB-428EDFC2FD05}"/>
    <dgm:cxn modelId="{38895D2F-D35E-4C2C-8952-8C571B2C6F6E}" srcId="{481989AB-378E-4E71-BFEB-AF570B559469}" destId="{3D9453A9-B6ED-40A3-8364-C703B618B697}" srcOrd="0" destOrd="0" parTransId="{D59CF923-7F95-4E0C-9399-00C03E571EAA}" sibTransId="{4305A11B-FC8A-447E-8080-8C6A76A207E0}"/>
    <dgm:cxn modelId="{AC521E32-AFF3-4049-A4AA-02C9601A1458}" type="presOf" srcId="{3D9453A9-B6ED-40A3-8364-C703B618B697}" destId="{97DDBA54-F9C4-402B-BBD0-C3B76F4F1EE9}" srcOrd="0" destOrd="0" presId="urn:microsoft.com/office/officeart/2005/8/layout/list1"/>
    <dgm:cxn modelId="{9CA5A737-94B0-41CD-A05E-8D51A54CCCD2}" type="presOf" srcId="{AD3C77E7-CAC6-45E7-89FF-3DE420ED898F}" destId="{E187B917-006B-4A8B-9D7C-47207213F138}" srcOrd="0" destOrd="0" presId="urn:microsoft.com/office/officeart/2005/8/layout/list1"/>
    <dgm:cxn modelId="{F98F1B5C-5245-450F-AE9D-5455BA489AB9}" type="presOf" srcId="{722CC1F8-2B8A-4BD9-98CA-2050CF607475}" destId="{9DA9972B-354C-4786-B0CE-4B5518BBF7A9}" srcOrd="1" destOrd="0" presId="urn:microsoft.com/office/officeart/2005/8/layout/list1"/>
    <dgm:cxn modelId="{45F3E349-A2B6-4A5D-99C2-F645016D5341}" type="presOf" srcId="{7BAA6CAA-5B0C-41E6-AE3B-C87E7C436269}" destId="{F7749499-0A9C-494D-8ADD-C7980DC1F703}" srcOrd="0" destOrd="0" presId="urn:microsoft.com/office/officeart/2005/8/layout/list1"/>
    <dgm:cxn modelId="{078B4EA4-9145-42BD-BAC6-22F1ED4FCBDD}" srcId="{6613F12F-E3AA-4E5E-A704-D878AF88DE0B}" destId="{722CC1F8-2B8A-4BD9-98CA-2050CF607475}" srcOrd="2" destOrd="0" parTransId="{8DCF3EAE-5018-44A1-AF70-AECC3A5D80F6}" sibTransId="{33D27350-0B2B-4E39-BB29-98153B3F4C46}"/>
    <dgm:cxn modelId="{65E4C5BC-4A35-47C7-BD22-1B2D6C2F6FEF}" srcId="{7BAA6CAA-5B0C-41E6-AE3B-C87E7C436269}" destId="{3B07D59F-497A-49E7-86BB-A2E4B3AE60F7}" srcOrd="0" destOrd="0" parTransId="{07CED5B7-6F79-4039-9FE3-3539D104E875}" sibTransId="{78DFD3EE-AF36-4963-A936-0EB5A6C1535E}"/>
    <dgm:cxn modelId="{9ADF42BD-B030-4216-8C8A-6F8AAF20DB54}" type="presOf" srcId="{481989AB-378E-4E71-BFEB-AF570B559469}" destId="{EEAD8CDA-72F3-48B4-8917-C2CB1DC90810}" srcOrd="1" destOrd="0" presId="urn:microsoft.com/office/officeart/2005/8/layout/list1"/>
    <dgm:cxn modelId="{AAB5EBDD-37EA-4987-8662-505B5133E737}" type="presOf" srcId="{481989AB-378E-4E71-BFEB-AF570B559469}" destId="{50A86B12-9FA0-40F5-BEF3-25BA1BA2A30F}" srcOrd="0" destOrd="0" presId="urn:microsoft.com/office/officeart/2005/8/layout/list1"/>
    <dgm:cxn modelId="{5122FAF0-4B21-4BAD-994D-58A2A2766F86}" type="presOf" srcId="{3B07D59F-497A-49E7-86BB-A2E4B3AE60F7}" destId="{956C892F-69F5-4AAC-94C3-5B630351C81C}" srcOrd="0" destOrd="0" presId="urn:microsoft.com/office/officeart/2005/8/layout/list1"/>
    <dgm:cxn modelId="{D4EACCF7-7843-4D7E-81BF-424C0F15B163}" type="presOf" srcId="{722CC1F8-2B8A-4BD9-98CA-2050CF607475}" destId="{72BCF2C1-5901-496B-987C-C33F45F023C0}" srcOrd="0" destOrd="0" presId="urn:microsoft.com/office/officeart/2005/8/layout/list1"/>
    <dgm:cxn modelId="{FE82F1CA-A49B-450E-A8D4-D5FD804DA4A1}" type="presParOf" srcId="{DB59BC4D-372A-407D-90A6-4E69698CBDA8}" destId="{2152924F-E7E9-4C0A-8C5A-C8D6A5706089}" srcOrd="0" destOrd="0" presId="urn:microsoft.com/office/officeart/2005/8/layout/list1"/>
    <dgm:cxn modelId="{FCFC6576-3C20-47A1-9E7C-EF17262C846D}" type="presParOf" srcId="{2152924F-E7E9-4C0A-8C5A-C8D6A5706089}" destId="{F7749499-0A9C-494D-8ADD-C7980DC1F703}" srcOrd="0" destOrd="0" presId="urn:microsoft.com/office/officeart/2005/8/layout/list1"/>
    <dgm:cxn modelId="{535C63DD-C8A9-4EF7-98FD-D909B4D75469}" type="presParOf" srcId="{2152924F-E7E9-4C0A-8C5A-C8D6A5706089}" destId="{C9754FDB-9DD3-4C24-B5F7-EC5A3BDCEE7A}" srcOrd="1" destOrd="0" presId="urn:microsoft.com/office/officeart/2005/8/layout/list1"/>
    <dgm:cxn modelId="{EE7B6C32-2B2F-4B29-B4BE-8282C3B134E4}" type="presParOf" srcId="{DB59BC4D-372A-407D-90A6-4E69698CBDA8}" destId="{4626082A-018C-469C-9B3D-7709FD043904}" srcOrd="1" destOrd="0" presId="urn:microsoft.com/office/officeart/2005/8/layout/list1"/>
    <dgm:cxn modelId="{A12A9BCE-69DA-4C1A-86EF-43BDFA6A00ED}" type="presParOf" srcId="{DB59BC4D-372A-407D-90A6-4E69698CBDA8}" destId="{956C892F-69F5-4AAC-94C3-5B630351C81C}" srcOrd="2" destOrd="0" presId="urn:microsoft.com/office/officeart/2005/8/layout/list1"/>
    <dgm:cxn modelId="{A93C301D-441F-411C-B090-D0126A32DD18}" type="presParOf" srcId="{DB59BC4D-372A-407D-90A6-4E69698CBDA8}" destId="{516B9720-7783-4EB8-9D01-0C44D54EAA35}" srcOrd="3" destOrd="0" presId="urn:microsoft.com/office/officeart/2005/8/layout/list1"/>
    <dgm:cxn modelId="{121C9FF0-5222-4753-9CE9-2E957EECC200}" type="presParOf" srcId="{DB59BC4D-372A-407D-90A6-4E69698CBDA8}" destId="{CB73BC28-2468-42B7-A709-2A593D42F26D}" srcOrd="4" destOrd="0" presId="urn:microsoft.com/office/officeart/2005/8/layout/list1"/>
    <dgm:cxn modelId="{7BB0D57F-BDCF-48CC-B8F7-62A9859A3F8B}" type="presParOf" srcId="{CB73BC28-2468-42B7-A709-2A593D42F26D}" destId="{50A86B12-9FA0-40F5-BEF3-25BA1BA2A30F}" srcOrd="0" destOrd="0" presId="urn:microsoft.com/office/officeart/2005/8/layout/list1"/>
    <dgm:cxn modelId="{20E1BC96-C6D1-4FCA-AB0C-82A649D957DF}" type="presParOf" srcId="{CB73BC28-2468-42B7-A709-2A593D42F26D}" destId="{EEAD8CDA-72F3-48B4-8917-C2CB1DC90810}" srcOrd="1" destOrd="0" presId="urn:microsoft.com/office/officeart/2005/8/layout/list1"/>
    <dgm:cxn modelId="{C19F4B25-AA11-4DCE-8519-7EF0CCE15AF6}" type="presParOf" srcId="{DB59BC4D-372A-407D-90A6-4E69698CBDA8}" destId="{CFF46C0A-76B2-4B4D-8E8A-CE87CE0C85BD}" srcOrd="5" destOrd="0" presId="urn:microsoft.com/office/officeart/2005/8/layout/list1"/>
    <dgm:cxn modelId="{DA7D89B9-5687-420C-966E-D9A599DDDBCD}" type="presParOf" srcId="{DB59BC4D-372A-407D-90A6-4E69698CBDA8}" destId="{97DDBA54-F9C4-402B-BBD0-C3B76F4F1EE9}" srcOrd="6" destOrd="0" presId="urn:microsoft.com/office/officeart/2005/8/layout/list1"/>
    <dgm:cxn modelId="{18AAD4B4-9FCC-470D-B0E5-F4AEC8FC5843}" type="presParOf" srcId="{DB59BC4D-372A-407D-90A6-4E69698CBDA8}" destId="{7D35FBE2-5A4D-4561-852A-69EE40D6EC0E}" srcOrd="7" destOrd="0" presId="urn:microsoft.com/office/officeart/2005/8/layout/list1"/>
    <dgm:cxn modelId="{3285E1E0-FFCB-419D-A29C-C4AE91AB9874}" type="presParOf" srcId="{DB59BC4D-372A-407D-90A6-4E69698CBDA8}" destId="{BED656F2-6213-4C65-8E69-379E57157176}" srcOrd="8" destOrd="0" presId="urn:microsoft.com/office/officeart/2005/8/layout/list1"/>
    <dgm:cxn modelId="{A996F4DD-E971-4BC1-8FA4-C25FB72B7227}" type="presParOf" srcId="{BED656F2-6213-4C65-8E69-379E57157176}" destId="{72BCF2C1-5901-496B-987C-C33F45F023C0}" srcOrd="0" destOrd="0" presId="urn:microsoft.com/office/officeart/2005/8/layout/list1"/>
    <dgm:cxn modelId="{5D5046A8-D1B3-4FB5-AD68-73CDAA00A4C1}" type="presParOf" srcId="{BED656F2-6213-4C65-8E69-379E57157176}" destId="{9DA9972B-354C-4786-B0CE-4B5518BBF7A9}" srcOrd="1" destOrd="0" presId="urn:microsoft.com/office/officeart/2005/8/layout/list1"/>
    <dgm:cxn modelId="{21154E30-AEA9-4A7A-81D0-4590C73B7721}" type="presParOf" srcId="{DB59BC4D-372A-407D-90A6-4E69698CBDA8}" destId="{CEFA1292-62AF-4215-8367-9DF01773021F}" srcOrd="9" destOrd="0" presId="urn:microsoft.com/office/officeart/2005/8/layout/list1"/>
    <dgm:cxn modelId="{510AE50B-2B16-4E71-AB5E-0A55B59B83CD}" type="presParOf" srcId="{DB59BC4D-372A-407D-90A6-4E69698CBDA8}" destId="{E187B917-006B-4A8B-9D7C-47207213F138}"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3F12F-E3AA-4E5E-A704-D878AF88DE0B}"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zh-CN" altLang="en-US"/>
        </a:p>
      </dgm:t>
    </dgm:pt>
    <dgm:pt modelId="{78C125A0-0968-49D4-9860-587CFCE7B81C}">
      <dgm:prSet custT="1"/>
      <dgm:spPr/>
      <dgm:t>
        <a:bodyPr/>
        <a:lstStyle/>
        <a:p>
          <a:r>
            <a:rPr lang="zh-CN" altLang="en-US" sz="1600" b="1" dirty="0">
              <a:latin typeface="微软雅黑" panose="020B0503020204020204" pitchFamily="34" charset="-122"/>
              <a:ea typeface="微软雅黑" panose="020B0503020204020204" pitchFamily="34" charset="-122"/>
            </a:rPr>
            <a:t>建立健全餐饮节约管理长效机制。</a:t>
          </a:r>
        </a:p>
      </dgm:t>
    </dgm:pt>
    <dgm:pt modelId="{4BBD7027-EE43-43C3-A1A2-2D9BCE9FA850}" cxnId="{43442642-92C4-4967-A351-E9A993F66941}" type="parTrans">
      <dgm:prSet/>
      <dgm:spPr/>
      <dgm:t>
        <a:bodyPr/>
        <a:lstStyle/>
        <a:p>
          <a:endParaRPr lang="zh-CN" altLang="en-US"/>
        </a:p>
      </dgm:t>
    </dgm:pt>
    <dgm:pt modelId="{6B2EC18E-7A34-437D-9056-8432C6B47140}" cxnId="{43442642-92C4-4967-A351-E9A993F66941}" type="sibTrans">
      <dgm:prSet/>
      <dgm:spPr/>
      <dgm:t>
        <a:bodyPr/>
        <a:lstStyle/>
        <a:p>
          <a:endParaRPr lang="zh-CN" altLang="en-US"/>
        </a:p>
      </dgm:t>
    </dgm:pt>
    <dgm:pt modelId="{3C9821DE-8DA8-48B5-AF98-A83351ACBF4A}">
      <dgm:prSet custT="1"/>
      <dgm:spPr/>
      <dgm:t>
        <a:bodyPr/>
        <a:lstStyle/>
        <a:p>
          <a:r>
            <a:rPr lang="zh-CN" altLang="en-US" sz="1600" b="1" dirty="0">
              <a:latin typeface="微软雅黑" panose="020B0503020204020204" pitchFamily="34" charset="-122"/>
              <a:ea typeface="微软雅黑" panose="020B0503020204020204" pitchFamily="34" charset="-122"/>
            </a:rPr>
            <a:t>建立健全食品安全与公共卫生管理联动机制。</a:t>
          </a:r>
        </a:p>
      </dgm:t>
    </dgm:pt>
    <dgm:pt modelId="{5C1D0642-2BBC-44C9-8B79-9C5CCF6EB270}" cxnId="{350A805B-20FB-4D5C-BF72-DBE375131432}" type="parTrans">
      <dgm:prSet/>
      <dgm:spPr/>
      <dgm:t>
        <a:bodyPr/>
        <a:lstStyle/>
        <a:p>
          <a:endParaRPr lang="zh-CN" altLang="en-US"/>
        </a:p>
      </dgm:t>
    </dgm:pt>
    <dgm:pt modelId="{DC6E5E07-8A54-47F6-9AE2-C10EB13109A4}" cxnId="{350A805B-20FB-4D5C-BF72-DBE375131432}" type="sibTrans">
      <dgm:prSet/>
      <dgm:spPr/>
      <dgm:t>
        <a:bodyPr/>
        <a:lstStyle/>
        <a:p>
          <a:endParaRPr lang="zh-CN" altLang="en-US"/>
        </a:p>
      </dgm:t>
    </dgm:pt>
    <dgm:pt modelId="{4C1732D6-88E9-4D90-B714-D00DFF1B4881}">
      <dgm:prSet custT="1"/>
      <dgm:spPr/>
      <dgm:t>
        <a:bodyPr/>
        <a:lstStyle/>
        <a:p>
          <a:r>
            <a:rPr lang="zh-CN" altLang="en-US" sz="1600" b="1" dirty="0">
              <a:latin typeface="微软雅黑" panose="020B0503020204020204" pitchFamily="34" charset="-122"/>
              <a:ea typeface="微软雅黑" panose="020B0503020204020204" pitchFamily="34" charset="-122"/>
            </a:rPr>
            <a:t>积极推进“农校对接”和农产品联合采购。</a:t>
          </a:r>
        </a:p>
      </dgm:t>
    </dgm:pt>
    <dgm:pt modelId="{4D76CB3E-9BE4-4357-BDD4-ACA1C5A9FEF8}" cxnId="{173D4B81-9E5B-4161-B06E-4B2519DC1903}" type="parTrans">
      <dgm:prSet/>
      <dgm:spPr/>
      <dgm:t>
        <a:bodyPr/>
        <a:lstStyle/>
        <a:p>
          <a:endParaRPr lang="zh-CN" altLang="en-US"/>
        </a:p>
      </dgm:t>
    </dgm:pt>
    <dgm:pt modelId="{5DD40664-EF4B-4B06-B53E-778198EE0CCA}" cxnId="{173D4B81-9E5B-4161-B06E-4B2519DC1903}" type="sibTrans">
      <dgm:prSet/>
      <dgm:spPr/>
      <dgm:t>
        <a:bodyPr/>
        <a:lstStyle/>
        <a:p>
          <a:endParaRPr lang="zh-CN" altLang="en-US"/>
        </a:p>
      </dgm:t>
    </dgm:pt>
    <dgm:pt modelId="{FF27BB4E-3A68-4410-A2DA-8EBD3F2F2FA5}">
      <dgm:prSet/>
      <dgm:spPr/>
      <dgm:t>
        <a:bodyPr/>
        <a:lstStyle/>
        <a:p>
          <a:r>
            <a:rPr lang="zh-CN" altLang="en-US">
              <a:latin typeface="微软雅黑" panose="020B0503020204020204" pitchFamily="34" charset="-122"/>
              <a:ea typeface="微软雅黑" panose="020B0503020204020204" pitchFamily="34" charset="-122"/>
            </a:rPr>
            <a:t>要求</a:t>
          </a:r>
          <a:r>
            <a:rPr lang="zh-CN" altLang="en-US" dirty="0">
              <a:latin typeface="微软雅黑" panose="020B0503020204020204" pitchFamily="34" charset="-122"/>
              <a:ea typeface="微软雅黑" panose="020B0503020204020204" pitchFamily="34" charset="-122"/>
            </a:rPr>
            <a:t>各高校要积极推进“农校对接”，发挥集约优势，努力降低原材料采购成本。鼓励各高校发挥高校市场优势，通过“消费扶贫”方式，为助力巩固拓展脱贫攻坚成果和全面推进乡村振兴贡献力量。</a:t>
          </a:r>
        </a:p>
      </dgm:t>
    </dgm:pt>
    <dgm:pt modelId="{5C9CEA14-1539-4763-9E7B-2CAD9D95C2D4}" cxnId="{79ED09FB-02B5-4543-A499-4D75D9D43EA8}" type="parTrans">
      <dgm:prSet/>
      <dgm:spPr/>
      <dgm:t>
        <a:bodyPr/>
        <a:lstStyle/>
        <a:p>
          <a:endParaRPr lang="zh-CN" altLang="en-US"/>
        </a:p>
      </dgm:t>
    </dgm:pt>
    <dgm:pt modelId="{88548CAF-63CA-4B37-837D-DF3C11E87D0E}" cxnId="{79ED09FB-02B5-4543-A499-4D75D9D43EA8}" type="sibTrans">
      <dgm:prSet/>
      <dgm:spPr/>
      <dgm:t>
        <a:bodyPr/>
        <a:lstStyle/>
        <a:p>
          <a:endParaRPr lang="zh-CN" altLang="en-US"/>
        </a:p>
      </dgm:t>
    </dgm:pt>
    <dgm:pt modelId="{3D6AAA78-4C7D-4926-88A6-9815463D41F5}">
      <dgm:prSet/>
      <dgm:spPr/>
      <dgm:t>
        <a:bodyPr/>
        <a:lstStyle/>
        <a:p>
          <a:r>
            <a:rPr lang="zh-CN" altLang="en-US" dirty="0">
              <a:latin typeface="微软雅黑" panose="020B0503020204020204" pitchFamily="34" charset="-122"/>
              <a:ea typeface="微软雅黑" panose="020B0503020204020204" pitchFamily="34" charset="-122"/>
            </a:rPr>
            <a:t>食堂是学校食品安全和公共卫生管理的重要区域，易引发食品安全和公共卫生事件。要求各高校建立健全建立完善的集中用餐食品安全与公共卫生应急管理机制，明确工作目标、工作机制、任务分工和重点举措。</a:t>
          </a:r>
        </a:p>
      </dgm:t>
    </dgm:pt>
    <dgm:pt modelId="{8F94626D-5B3E-48BE-AEC5-745A5D0D9D79}" cxnId="{0A82A12D-E3CE-4FCB-AD65-876CFB5F3613}" type="parTrans">
      <dgm:prSet/>
      <dgm:spPr/>
      <dgm:t>
        <a:bodyPr/>
        <a:lstStyle/>
        <a:p>
          <a:endParaRPr lang="zh-CN" altLang="en-US"/>
        </a:p>
      </dgm:t>
    </dgm:pt>
    <dgm:pt modelId="{BB26010F-47C6-47DB-A61E-0117676F3116}" cxnId="{0A82A12D-E3CE-4FCB-AD65-876CFB5F3613}" type="sibTrans">
      <dgm:prSet/>
      <dgm:spPr/>
      <dgm:t>
        <a:bodyPr/>
        <a:lstStyle/>
        <a:p>
          <a:endParaRPr lang="zh-CN" altLang="en-US"/>
        </a:p>
      </dgm:t>
    </dgm:pt>
    <dgm:pt modelId="{A08F6F3D-5509-4EC2-B68E-5B33B1788DB3}">
      <dgm:prSet/>
      <dgm:spPr/>
      <dgm:t>
        <a:bodyPr/>
        <a:lstStyle/>
        <a:p>
          <a:r>
            <a:rPr lang="zh-CN" altLang="en-US">
              <a:latin typeface="微软雅黑" panose="020B0503020204020204" pitchFamily="34" charset="-122"/>
              <a:ea typeface="微软雅黑" panose="020B0503020204020204" pitchFamily="34" charset="-122"/>
            </a:rPr>
            <a:t>要求各高校要大力培育师生文明就餐和勤俭节约的校园文化，引导师生关注和参与学校餐饮节约。要加强对食品原材料采购、库房储存、物流配送、生产加工到成品销售、现场就餐的全链条节约的管理。要将餐饮节约纳入到绿色学校创建重要内容实施。</a:t>
          </a:r>
          <a:endParaRPr lang="zh-CN" altLang="en-US" dirty="0">
            <a:latin typeface="微软雅黑" panose="020B0503020204020204" pitchFamily="34" charset="-122"/>
            <a:ea typeface="微软雅黑" panose="020B0503020204020204" pitchFamily="34" charset="-122"/>
          </a:endParaRPr>
        </a:p>
      </dgm:t>
    </dgm:pt>
    <dgm:pt modelId="{7518DCE7-C16C-470D-A0C2-C93DB2BC6D8F}" cxnId="{16DAA11B-FE40-4DED-B487-1973827630F4}" type="parTrans">
      <dgm:prSet/>
      <dgm:spPr/>
      <dgm:t>
        <a:bodyPr/>
        <a:lstStyle/>
        <a:p>
          <a:endParaRPr lang="zh-CN" altLang="en-US"/>
        </a:p>
      </dgm:t>
    </dgm:pt>
    <dgm:pt modelId="{3892C1AF-E914-4565-93EF-57DE5795A27A}" cxnId="{16DAA11B-FE40-4DED-B487-1973827630F4}" type="sibTrans">
      <dgm:prSet/>
      <dgm:spPr/>
      <dgm:t>
        <a:bodyPr/>
        <a:lstStyle/>
        <a:p>
          <a:endParaRPr lang="zh-CN" altLang="en-US"/>
        </a:p>
      </dgm:t>
    </dgm:pt>
    <dgm:pt modelId="{DB59BC4D-372A-407D-90A6-4E69698CBDA8}" type="pres">
      <dgm:prSet presAssocID="{6613F12F-E3AA-4E5E-A704-D878AF88DE0B}" presName="linear" presStyleCnt="0">
        <dgm:presLayoutVars>
          <dgm:dir/>
          <dgm:animLvl val="lvl"/>
          <dgm:resizeHandles val="exact"/>
        </dgm:presLayoutVars>
      </dgm:prSet>
      <dgm:spPr/>
    </dgm:pt>
    <dgm:pt modelId="{90F66ABA-5B4D-4806-AA13-E664010DFD32}" type="pres">
      <dgm:prSet presAssocID="{78C125A0-0968-49D4-9860-587CFCE7B81C}" presName="parentLin" presStyleCnt="0"/>
      <dgm:spPr/>
    </dgm:pt>
    <dgm:pt modelId="{E8FD9956-1DBD-470A-99D7-F765553093FE}" type="pres">
      <dgm:prSet presAssocID="{78C125A0-0968-49D4-9860-587CFCE7B81C}" presName="parentLeftMargin" presStyleLbl="node1" presStyleIdx="0" presStyleCnt="3"/>
      <dgm:spPr/>
    </dgm:pt>
    <dgm:pt modelId="{3D5BE7CA-0CD4-480A-924F-F28EE72C342E}" type="pres">
      <dgm:prSet presAssocID="{78C125A0-0968-49D4-9860-587CFCE7B81C}" presName="parentText" presStyleLbl="node1" presStyleIdx="0" presStyleCnt="3">
        <dgm:presLayoutVars>
          <dgm:chMax val="0"/>
          <dgm:bulletEnabled val="1"/>
        </dgm:presLayoutVars>
      </dgm:prSet>
      <dgm:spPr/>
    </dgm:pt>
    <dgm:pt modelId="{6C7C1CE7-4D58-4E7A-9F1F-6648129734D3}" type="pres">
      <dgm:prSet presAssocID="{78C125A0-0968-49D4-9860-587CFCE7B81C}" presName="negativeSpace" presStyleCnt="0"/>
      <dgm:spPr/>
    </dgm:pt>
    <dgm:pt modelId="{6CCDE70F-B803-4208-8CEB-D740DB3FA598}" type="pres">
      <dgm:prSet presAssocID="{78C125A0-0968-49D4-9860-587CFCE7B81C}" presName="childText" presStyleLbl="conFgAcc1" presStyleIdx="0" presStyleCnt="3">
        <dgm:presLayoutVars>
          <dgm:bulletEnabled val="1"/>
        </dgm:presLayoutVars>
      </dgm:prSet>
      <dgm:spPr/>
    </dgm:pt>
    <dgm:pt modelId="{0A10BBDD-ECB3-4C8C-942A-701C0A2A113B}" type="pres">
      <dgm:prSet presAssocID="{6B2EC18E-7A34-437D-9056-8432C6B47140}" presName="spaceBetweenRectangles" presStyleCnt="0"/>
      <dgm:spPr/>
    </dgm:pt>
    <dgm:pt modelId="{E7898B6A-EEFF-4B59-8DF5-6140F19F9E5E}" type="pres">
      <dgm:prSet presAssocID="{3C9821DE-8DA8-48B5-AF98-A83351ACBF4A}" presName="parentLin" presStyleCnt="0"/>
      <dgm:spPr/>
    </dgm:pt>
    <dgm:pt modelId="{777B686E-4F83-4B81-9C56-8AD0186A67D0}" type="pres">
      <dgm:prSet presAssocID="{3C9821DE-8DA8-48B5-AF98-A83351ACBF4A}" presName="parentLeftMargin" presStyleLbl="node1" presStyleIdx="0" presStyleCnt="3"/>
      <dgm:spPr/>
    </dgm:pt>
    <dgm:pt modelId="{7767A9B0-60E7-414E-98AF-13F66AB9290F}" type="pres">
      <dgm:prSet presAssocID="{3C9821DE-8DA8-48B5-AF98-A83351ACBF4A}" presName="parentText" presStyleLbl="node1" presStyleIdx="1" presStyleCnt="3">
        <dgm:presLayoutVars>
          <dgm:chMax val="0"/>
          <dgm:bulletEnabled val="1"/>
        </dgm:presLayoutVars>
      </dgm:prSet>
      <dgm:spPr/>
    </dgm:pt>
    <dgm:pt modelId="{7F45699D-D9E4-4ED9-A510-E60D8CF0801C}" type="pres">
      <dgm:prSet presAssocID="{3C9821DE-8DA8-48B5-AF98-A83351ACBF4A}" presName="negativeSpace" presStyleCnt="0"/>
      <dgm:spPr/>
    </dgm:pt>
    <dgm:pt modelId="{B062643C-D535-4649-BED8-D917F7C43BDE}" type="pres">
      <dgm:prSet presAssocID="{3C9821DE-8DA8-48B5-AF98-A83351ACBF4A}" presName="childText" presStyleLbl="conFgAcc1" presStyleIdx="1" presStyleCnt="3">
        <dgm:presLayoutVars>
          <dgm:bulletEnabled val="1"/>
        </dgm:presLayoutVars>
      </dgm:prSet>
      <dgm:spPr/>
    </dgm:pt>
    <dgm:pt modelId="{B2CC9574-15A3-4F7E-B9EB-E753CD3068BF}" type="pres">
      <dgm:prSet presAssocID="{DC6E5E07-8A54-47F6-9AE2-C10EB13109A4}" presName="spaceBetweenRectangles" presStyleCnt="0"/>
      <dgm:spPr/>
    </dgm:pt>
    <dgm:pt modelId="{22ED58C7-C57F-41A8-A2EE-AEBAA7E5D417}" type="pres">
      <dgm:prSet presAssocID="{4C1732D6-88E9-4D90-B714-D00DFF1B4881}" presName="parentLin" presStyleCnt="0"/>
      <dgm:spPr/>
    </dgm:pt>
    <dgm:pt modelId="{9F7E9950-4A2D-46B4-95D6-49D405D2D4A0}" type="pres">
      <dgm:prSet presAssocID="{4C1732D6-88E9-4D90-B714-D00DFF1B4881}" presName="parentLeftMargin" presStyleLbl="node1" presStyleIdx="1" presStyleCnt="3"/>
      <dgm:spPr/>
    </dgm:pt>
    <dgm:pt modelId="{85467546-F78C-4EB4-B1E5-E9297907506E}" type="pres">
      <dgm:prSet presAssocID="{4C1732D6-88E9-4D90-B714-D00DFF1B4881}" presName="parentText" presStyleLbl="node1" presStyleIdx="2" presStyleCnt="3">
        <dgm:presLayoutVars>
          <dgm:chMax val="0"/>
          <dgm:bulletEnabled val="1"/>
        </dgm:presLayoutVars>
      </dgm:prSet>
      <dgm:spPr/>
    </dgm:pt>
    <dgm:pt modelId="{15666F3A-DD14-4CA0-8C55-3B92B29A3AD3}" type="pres">
      <dgm:prSet presAssocID="{4C1732D6-88E9-4D90-B714-D00DFF1B4881}" presName="negativeSpace" presStyleCnt="0"/>
      <dgm:spPr/>
    </dgm:pt>
    <dgm:pt modelId="{5335DA34-A067-4305-A7C3-399672C926AD}" type="pres">
      <dgm:prSet presAssocID="{4C1732D6-88E9-4D90-B714-D00DFF1B4881}" presName="childText" presStyleLbl="conFgAcc1" presStyleIdx="2" presStyleCnt="3">
        <dgm:presLayoutVars>
          <dgm:bulletEnabled val="1"/>
        </dgm:presLayoutVars>
      </dgm:prSet>
      <dgm:spPr/>
    </dgm:pt>
  </dgm:ptLst>
  <dgm:cxnLst>
    <dgm:cxn modelId="{9F90FE0F-126C-4A25-9FD1-5A4783E4E4B2}" type="presOf" srcId="{78C125A0-0968-49D4-9860-587CFCE7B81C}" destId="{E8FD9956-1DBD-470A-99D7-F765553093FE}" srcOrd="0" destOrd="0" presId="urn:microsoft.com/office/officeart/2005/8/layout/list1"/>
    <dgm:cxn modelId="{8F68EC13-8F55-42E0-926A-F6866B91C276}" type="presOf" srcId="{4C1732D6-88E9-4D90-B714-D00DFF1B4881}" destId="{9F7E9950-4A2D-46B4-95D6-49D405D2D4A0}" srcOrd="0" destOrd="0" presId="urn:microsoft.com/office/officeart/2005/8/layout/list1"/>
    <dgm:cxn modelId="{AF3FE719-7EC1-412E-8501-1E59D58BE007}" type="presOf" srcId="{6613F12F-E3AA-4E5E-A704-D878AF88DE0B}" destId="{DB59BC4D-372A-407D-90A6-4E69698CBDA8}" srcOrd="0" destOrd="0" presId="urn:microsoft.com/office/officeart/2005/8/layout/list1"/>
    <dgm:cxn modelId="{16DAA11B-FE40-4DED-B487-1973827630F4}" srcId="{78C125A0-0968-49D4-9860-587CFCE7B81C}" destId="{A08F6F3D-5509-4EC2-B68E-5B33B1788DB3}" srcOrd="0" destOrd="0" parTransId="{7518DCE7-C16C-470D-A0C2-C93DB2BC6D8F}" sibTransId="{3892C1AF-E914-4565-93EF-57DE5795A27A}"/>
    <dgm:cxn modelId="{1E268B1C-3D23-4667-A74F-6615EF3FE2BA}" type="presOf" srcId="{3C9821DE-8DA8-48B5-AF98-A83351ACBF4A}" destId="{7767A9B0-60E7-414E-98AF-13F66AB9290F}" srcOrd="1" destOrd="0" presId="urn:microsoft.com/office/officeart/2005/8/layout/list1"/>
    <dgm:cxn modelId="{0A82A12D-E3CE-4FCB-AD65-876CFB5F3613}" srcId="{3C9821DE-8DA8-48B5-AF98-A83351ACBF4A}" destId="{3D6AAA78-4C7D-4926-88A6-9815463D41F5}" srcOrd="0" destOrd="0" parTransId="{8F94626D-5B3E-48BE-AEC5-745A5D0D9D79}" sibTransId="{BB26010F-47C6-47DB-A61E-0117676F3116}"/>
    <dgm:cxn modelId="{350A805B-20FB-4D5C-BF72-DBE375131432}" srcId="{6613F12F-E3AA-4E5E-A704-D878AF88DE0B}" destId="{3C9821DE-8DA8-48B5-AF98-A83351ACBF4A}" srcOrd="1" destOrd="0" parTransId="{5C1D0642-2BBC-44C9-8B79-9C5CCF6EB270}" sibTransId="{DC6E5E07-8A54-47F6-9AE2-C10EB13109A4}"/>
    <dgm:cxn modelId="{43442642-92C4-4967-A351-E9A993F66941}" srcId="{6613F12F-E3AA-4E5E-A704-D878AF88DE0B}" destId="{78C125A0-0968-49D4-9860-587CFCE7B81C}" srcOrd="0" destOrd="0" parTransId="{4BBD7027-EE43-43C3-A1A2-2D9BCE9FA850}" sibTransId="{6B2EC18E-7A34-437D-9056-8432C6B47140}"/>
    <dgm:cxn modelId="{5AB58F78-3A2C-493C-9F3B-0EFA99521C3C}" type="presOf" srcId="{78C125A0-0968-49D4-9860-587CFCE7B81C}" destId="{3D5BE7CA-0CD4-480A-924F-F28EE72C342E}" srcOrd="1" destOrd="0" presId="urn:microsoft.com/office/officeart/2005/8/layout/list1"/>
    <dgm:cxn modelId="{E9287459-54C6-4F8A-A0A1-D8B77D980860}" type="presOf" srcId="{FF27BB4E-3A68-4410-A2DA-8EBD3F2F2FA5}" destId="{5335DA34-A067-4305-A7C3-399672C926AD}" srcOrd="0" destOrd="0" presId="urn:microsoft.com/office/officeart/2005/8/layout/list1"/>
    <dgm:cxn modelId="{173D4B81-9E5B-4161-B06E-4B2519DC1903}" srcId="{6613F12F-E3AA-4E5E-A704-D878AF88DE0B}" destId="{4C1732D6-88E9-4D90-B714-D00DFF1B4881}" srcOrd="2" destOrd="0" parTransId="{4D76CB3E-9BE4-4357-BDD4-ACA1C5A9FEF8}" sibTransId="{5DD40664-EF4B-4B06-B53E-778198EE0CCA}"/>
    <dgm:cxn modelId="{AD211EA8-4A61-4E0D-B7E8-26B368A05E01}" type="presOf" srcId="{A08F6F3D-5509-4EC2-B68E-5B33B1788DB3}" destId="{6CCDE70F-B803-4208-8CEB-D740DB3FA598}" srcOrd="0" destOrd="0" presId="urn:microsoft.com/office/officeart/2005/8/layout/list1"/>
    <dgm:cxn modelId="{FA86BED5-799D-4D3B-9E53-BFDFEBB1DD76}" type="presOf" srcId="{4C1732D6-88E9-4D90-B714-D00DFF1B4881}" destId="{85467546-F78C-4EB4-B1E5-E9297907506E}" srcOrd="1" destOrd="0" presId="urn:microsoft.com/office/officeart/2005/8/layout/list1"/>
    <dgm:cxn modelId="{A2B38CEB-A493-4DE0-9D4A-7D1A358D74DC}" type="presOf" srcId="{3D6AAA78-4C7D-4926-88A6-9815463D41F5}" destId="{B062643C-D535-4649-BED8-D917F7C43BDE}" srcOrd="0" destOrd="0" presId="urn:microsoft.com/office/officeart/2005/8/layout/list1"/>
    <dgm:cxn modelId="{51E5F2F0-2FB5-41D4-9DAB-0DCF6849A43A}" type="presOf" srcId="{3C9821DE-8DA8-48B5-AF98-A83351ACBF4A}" destId="{777B686E-4F83-4B81-9C56-8AD0186A67D0}" srcOrd="0" destOrd="0" presId="urn:microsoft.com/office/officeart/2005/8/layout/list1"/>
    <dgm:cxn modelId="{79ED09FB-02B5-4543-A499-4D75D9D43EA8}" srcId="{4C1732D6-88E9-4D90-B714-D00DFF1B4881}" destId="{FF27BB4E-3A68-4410-A2DA-8EBD3F2F2FA5}" srcOrd="0" destOrd="0" parTransId="{5C9CEA14-1539-4763-9E7B-2CAD9D95C2D4}" sibTransId="{88548CAF-63CA-4B37-837D-DF3C11E87D0E}"/>
    <dgm:cxn modelId="{FC5DA06F-B916-46F3-A55E-1D8F7234D425}" type="presParOf" srcId="{DB59BC4D-372A-407D-90A6-4E69698CBDA8}" destId="{90F66ABA-5B4D-4806-AA13-E664010DFD32}" srcOrd="0" destOrd="0" presId="urn:microsoft.com/office/officeart/2005/8/layout/list1"/>
    <dgm:cxn modelId="{A2592174-B4FD-4FBB-B8D1-BB94C345C874}" type="presParOf" srcId="{90F66ABA-5B4D-4806-AA13-E664010DFD32}" destId="{E8FD9956-1DBD-470A-99D7-F765553093FE}" srcOrd="0" destOrd="0" presId="urn:microsoft.com/office/officeart/2005/8/layout/list1"/>
    <dgm:cxn modelId="{E96C865B-FF5C-481F-A337-60A6270C0CCB}" type="presParOf" srcId="{90F66ABA-5B4D-4806-AA13-E664010DFD32}" destId="{3D5BE7CA-0CD4-480A-924F-F28EE72C342E}" srcOrd="1" destOrd="0" presId="urn:microsoft.com/office/officeart/2005/8/layout/list1"/>
    <dgm:cxn modelId="{4911FA1F-DE09-4981-BBC1-959049282FB2}" type="presParOf" srcId="{DB59BC4D-372A-407D-90A6-4E69698CBDA8}" destId="{6C7C1CE7-4D58-4E7A-9F1F-6648129734D3}" srcOrd="1" destOrd="0" presId="urn:microsoft.com/office/officeart/2005/8/layout/list1"/>
    <dgm:cxn modelId="{29354EC1-4E5C-4AE0-9869-4BB317967F2A}" type="presParOf" srcId="{DB59BC4D-372A-407D-90A6-4E69698CBDA8}" destId="{6CCDE70F-B803-4208-8CEB-D740DB3FA598}" srcOrd="2" destOrd="0" presId="urn:microsoft.com/office/officeart/2005/8/layout/list1"/>
    <dgm:cxn modelId="{FA2C8B95-3539-46D8-8F2F-8C3CDC2FE94E}" type="presParOf" srcId="{DB59BC4D-372A-407D-90A6-4E69698CBDA8}" destId="{0A10BBDD-ECB3-4C8C-942A-701C0A2A113B}" srcOrd="3" destOrd="0" presId="urn:microsoft.com/office/officeart/2005/8/layout/list1"/>
    <dgm:cxn modelId="{E517CBCC-A488-4FED-A6B9-3C9995127ABB}" type="presParOf" srcId="{DB59BC4D-372A-407D-90A6-4E69698CBDA8}" destId="{E7898B6A-EEFF-4B59-8DF5-6140F19F9E5E}" srcOrd="4" destOrd="0" presId="urn:microsoft.com/office/officeart/2005/8/layout/list1"/>
    <dgm:cxn modelId="{B34AE329-051D-4B5A-80AA-5771EDBBCE97}" type="presParOf" srcId="{E7898B6A-EEFF-4B59-8DF5-6140F19F9E5E}" destId="{777B686E-4F83-4B81-9C56-8AD0186A67D0}" srcOrd="0" destOrd="0" presId="urn:microsoft.com/office/officeart/2005/8/layout/list1"/>
    <dgm:cxn modelId="{0ED45EB6-3D0C-4CF9-8AD0-0DA11BC4243D}" type="presParOf" srcId="{E7898B6A-EEFF-4B59-8DF5-6140F19F9E5E}" destId="{7767A9B0-60E7-414E-98AF-13F66AB9290F}" srcOrd="1" destOrd="0" presId="urn:microsoft.com/office/officeart/2005/8/layout/list1"/>
    <dgm:cxn modelId="{1AA69A36-F2D8-4604-BC91-952AF5B852BD}" type="presParOf" srcId="{DB59BC4D-372A-407D-90A6-4E69698CBDA8}" destId="{7F45699D-D9E4-4ED9-A510-E60D8CF0801C}" srcOrd="5" destOrd="0" presId="urn:microsoft.com/office/officeart/2005/8/layout/list1"/>
    <dgm:cxn modelId="{41EF1047-B0B1-4BC1-A97F-D9D85984FBED}" type="presParOf" srcId="{DB59BC4D-372A-407D-90A6-4E69698CBDA8}" destId="{B062643C-D535-4649-BED8-D917F7C43BDE}" srcOrd="6" destOrd="0" presId="urn:microsoft.com/office/officeart/2005/8/layout/list1"/>
    <dgm:cxn modelId="{D306B766-18EF-4798-8530-DF9ABFC7D15C}" type="presParOf" srcId="{DB59BC4D-372A-407D-90A6-4E69698CBDA8}" destId="{B2CC9574-15A3-4F7E-B9EB-E753CD3068BF}" srcOrd="7" destOrd="0" presId="urn:microsoft.com/office/officeart/2005/8/layout/list1"/>
    <dgm:cxn modelId="{3B08450D-4B31-4E4A-9747-3D61DF9AFD6D}" type="presParOf" srcId="{DB59BC4D-372A-407D-90A6-4E69698CBDA8}" destId="{22ED58C7-C57F-41A8-A2EE-AEBAA7E5D417}" srcOrd="8" destOrd="0" presId="urn:microsoft.com/office/officeart/2005/8/layout/list1"/>
    <dgm:cxn modelId="{B2CCF8B4-C95A-4C00-AD79-34B51621CFEE}" type="presParOf" srcId="{22ED58C7-C57F-41A8-A2EE-AEBAA7E5D417}" destId="{9F7E9950-4A2D-46B4-95D6-49D405D2D4A0}" srcOrd="0" destOrd="0" presId="urn:microsoft.com/office/officeart/2005/8/layout/list1"/>
    <dgm:cxn modelId="{22111DE6-D9F5-4C3C-AEF3-0E79149F0644}" type="presParOf" srcId="{22ED58C7-C57F-41A8-A2EE-AEBAA7E5D417}" destId="{85467546-F78C-4EB4-B1E5-E9297907506E}" srcOrd="1" destOrd="0" presId="urn:microsoft.com/office/officeart/2005/8/layout/list1"/>
    <dgm:cxn modelId="{AFC0C066-7783-45E7-924A-611A0A9FDB66}" type="presParOf" srcId="{DB59BC4D-372A-407D-90A6-4E69698CBDA8}" destId="{15666F3A-DD14-4CA0-8C55-3B92B29A3AD3}" srcOrd="9" destOrd="0" presId="urn:microsoft.com/office/officeart/2005/8/layout/list1"/>
    <dgm:cxn modelId="{38A0A83B-5A36-49FE-BDE5-40B2E4A2CA6A}" type="presParOf" srcId="{DB59BC4D-372A-407D-90A6-4E69698CBDA8}" destId="{5335DA34-A067-4305-A7C3-399672C926AD}"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0F6FAC-3B90-4CC2-9DBB-FCB3CA564A13}"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zh-CN" altLang="en-US"/>
        </a:p>
      </dgm:t>
    </dgm:pt>
    <dgm:pt modelId="{8F441B5E-7215-4100-B11D-0B5665D27685}">
      <dgm:prSet phldrT="[文本]" custT="1"/>
      <dgm:spPr/>
      <dgm:t>
        <a:bodyPr/>
        <a:lstStyle/>
        <a:p>
          <a:r>
            <a:rPr lang="zh-CN" altLang="en-US" sz="1600" b="1" i="0" dirty="0">
              <a:latin typeface="微软雅黑" panose="020B0503020204020204" pitchFamily="34" charset="-122"/>
              <a:ea typeface="微软雅黑" panose="020B0503020204020204" pitchFamily="34" charset="-122"/>
            </a:rPr>
            <a:t>    提出食品安全量化等级要求。</a:t>
          </a:r>
        </a:p>
      </dgm:t>
    </dgm:pt>
    <dgm:pt modelId="{9D61EE13-A559-4B64-9941-8ADE3F0CF32E}" cxnId="{40B73FAA-47C2-4909-AACA-165AD3EAEFCA}"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0C55532-35FC-4135-BE81-CBDD46111414}" cxnId="{40B73FAA-47C2-4909-AACA-165AD3EAEFCA}"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6EB8498-0F0C-44B8-B438-7B3B77923025}">
      <dgm:prSet custT="1"/>
      <dgm:spPr/>
      <dgm:t>
        <a:bodyPr/>
        <a:lstStyle/>
        <a:p>
          <a:r>
            <a:rPr lang="zh-CN" altLang="en-US" sz="1600" b="1" i="0" dirty="0">
              <a:latin typeface="微软雅黑" panose="020B0503020204020204" pitchFamily="34" charset="-122"/>
              <a:ea typeface="微软雅黑" panose="020B0503020204020204" pitchFamily="34" charset="-122"/>
            </a:rPr>
            <a:t>    提出实行负面清单制。</a:t>
          </a:r>
        </a:p>
      </dgm:t>
    </dgm:pt>
    <dgm:pt modelId="{3E8C5CD6-FE55-4AD7-82A2-BF0A763C6AF9}" cxnId="{41A8198F-BBC9-4AFE-8F37-6CCD16D9B06B}"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60CDF35-D1DA-45D6-81EC-F89C91E8B2B3}" cxnId="{41A8198F-BBC9-4AFE-8F37-6CCD16D9B06B}"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C8FB2FE-D890-4D00-B84B-4ABF505B4F39}">
      <dgm:prSet phldrT="[文本]" custT="1"/>
      <dgm:spPr/>
      <dgm:t>
        <a:bodyPr/>
        <a:lstStyle/>
        <a:p>
          <a:r>
            <a:rPr lang="zh-CN" altLang="en-US" sz="1400" dirty="0">
              <a:latin typeface="微软雅黑" panose="020B0503020204020204" pitchFamily="34" charset="-122"/>
              <a:ea typeface="微软雅黑" panose="020B0503020204020204" pitchFamily="34" charset="-122"/>
            </a:rPr>
            <a:t>要求各高校食堂餐饮服务食品安全监督量化等级在2022年底前须达到A级标准，提高食品安全监管考核要求，全力保障师生舌尖上的安全。</a:t>
          </a:r>
        </a:p>
      </dgm:t>
    </dgm:pt>
    <dgm:pt modelId="{903A7F59-757B-4777-AA23-FE83D6007172}" cxnId="{C0655A68-17AD-4046-AFBF-5064D48E03E7}"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536F27F-961B-4022-B29F-81B2624EDDEA}" cxnId="{C0655A68-17AD-4046-AFBF-5064D48E03E7}"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B1A93B4-C738-4500-9FD0-152539A0B658}">
      <dgm:prSet custT="1"/>
      <dgm:spPr/>
      <dgm:t>
        <a:bodyPr/>
        <a:lstStyle/>
        <a:p>
          <a:r>
            <a:rPr lang="zh-CN" altLang="en-US" sz="1400" dirty="0">
              <a:latin typeface="微软雅黑" panose="020B0503020204020204" pitchFamily="34" charset="-122"/>
              <a:ea typeface="微软雅黑" panose="020B0503020204020204" pitchFamily="34" charset="-122"/>
            </a:rPr>
            <a:t>要求各高校制定承包或者委托经营食堂方退出管理办法，实行负面清单制度，严格量化考核,对年度考核不合格的要坚决予以清退。</a:t>
          </a:r>
        </a:p>
      </dgm:t>
    </dgm:pt>
    <dgm:pt modelId="{5FDA8C69-A07E-45A1-B198-91EA5F727CA6}" cxnId="{1D234CA8-8985-436B-A7A5-64D0FB46B275}"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9E257C3-E45F-4897-AA83-18DEE112B96D}" cxnId="{1D234CA8-8985-436B-A7A5-64D0FB46B275}"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43B0C5B-E96A-4203-9A9F-73AA5AB7DD52}" type="pres">
      <dgm:prSet presAssocID="{430F6FAC-3B90-4CC2-9DBB-FCB3CA564A13}" presName="linear" presStyleCnt="0">
        <dgm:presLayoutVars>
          <dgm:animLvl val="lvl"/>
          <dgm:resizeHandles val="exact"/>
        </dgm:presLayoutVars>
      </dgm:prSet>
      <dgm:spPr/>
    </dgm:pt>
    <dgm:pt modelId="{53009B0D-A677-4176-819E-D1DD0192B316}" type="pres">
      <dgm:prSet presAssocID="{8F441B5E-7215-4100-B11D-0B5665D27685}" presName="parentText" presStyleLbl="node1" presStyleIdx="0" presStyleCnt="2" custScaleY="48523">
        <dgm:presLayoutVars>
          <dgm:chMax val="0"/>
          <dgm:bulletEnabled val="1"/>
        </dgm:presLayoutVars>
      </dgm:prSet>
      <dgm:spPr/>
    </dgm:pt>
    <dgm:pt modelId="{092E3CF4-7375-4B35-A620-D9EEF162918D}" type="pres">
      <dgm:prSet presAssocID="{8F441B5E-7215-4100-B11D-0B5665D27685}" presName="childText" presStyleLbl="revTx" presStyleIdx="0" presStyleCnt="2" custScaleY="77918">
        <dgm:presLayoutVars>
          <dgm:bulletEnabled val="1"/>
        </dgm:presLayoutVars>
      </dgm:prSet>
      <dgm:spPr/>
    </dgm:pt>
    <dgm:pt modelId="{736F966F-4E5A-416B-A7CB-1A3902B9AA48}" type="pres">
      <dgm:prSet presAssocID="{B6EB8498-0F0C-44B8-B438-7B3B77923025}" presName="parentText" presStyleLbl="node1" presStyleIdx="1" presStyleCnt="2" custScaleY="48523">
        <dgm:presLayoutVars>
          <dgm:chMax val="0"/>
          <dgm:bulletEnabled val="1"/>
        </dgm:presLayoutVars>
      </dgm:prSet>
      <dgm:spPr/>
    </dgm:pt>
    <dgm:pt modelId="{06C81516-9904-4815-A645-7E111017FD32}" type="pres">
      <dgm:prSet presAssocID="{B6EB8498-0F0C-44B8-B438-7B3B77923025}" presName="childText" presStyleLbl="revTx" presStyleIdx="1" presStyleCnt="2" custScaleY="68462">
        <dgm:presLayoutVars>
          <dgm:bulletEnabled val="1"/>
        </dgm:presLayoutVars>
      </dgm:prSet>
      <dgm:spPr/>
    </dgm:pt>
  </dgm:ptLst>
  <dgm:cxnLst>
    <dgm:cxn modelId="{C0655A68-17AD-4046-AFBF-5064D48E03E7}" srcId="{8F441B5E-7215-4100-B11D-0B5665D27685}" destId="{5C8FB2FE-D890-4D00-B84B-4ABF505B4F39}" srcOrd="0" destOrd="0" parTransId="{903A7F59-757B-4777-AA23-FE83D6007172}" sibTransId="{0536F27F-961B-4022-B29F-81B2624EDDEA}"/>
    <dgm:cxn modelId="{3C24766A-7B82-4A39-A8B1-1647D3D7CA7A}" type="presOf" srcId="{430F6FAC-3B90-4CC2-9DBB-FCB3CA564A13}" destId="{643B0C5B-E96A-4203-9A9F-73AA5AB7DD52}" srcOrd="0" destOrd="0" presId="urn:microsoft.com/office/officeart/2005/8/layout/vList2"/>
    <dgm:cxn modelId="{E4AEC74C-9F5E-477A-B891-0B29885BB8D8}" type="presOf" srcId="{5B1A93B4-C738-4500-9FD0-152539A0B658}" destId="{06C81516-9904-4815-A645-7E111017FD32}" srcOrd="0" destOrd="0" presId="urn:microsoft.com/office/officeart/2005/8/layout/vList2"/>
    <dgm:cxn modelId="{7A80EB59-BE1A-4FB1-BEA5-B012180612BF}" type="presOf" srcId="{5C8FB2FE-D890-4D00-B84B-4ABF505B4F39}" destId="{092E3CF4-7375-4B35-A620-D9EEF162918D}" srcOrd="0" destOrd="0" presId="urn:microsoft.com/office/officeart/2005/8/layout/vList2"/>
    <dgm:cxn modelId="{41A8198F-BBC9-4AFE-8F37-6CCD16D9B06B}" srcId="{430F6FAC-3B90-4CC2-9DBB-FCB3CA564A13}" destId="{B6EB8498-0F0C-44B8-B438-7B3B77923025}" srcOrd="1" destOrd="0" parTransId="{3E8C5CD6-FE55-4AD7-82A2-BF0A763C6AF9}" sibTransId="{F60CDF35-D1DA-45D6-81EC-F89C91E8B2B3}"/>
    <dgm:cxn modelId="{8D9BAE94-34E9-47AB-9E7B-E2BF19E4C4DA}" type="presOf" srcId="{8F441B5E-7215-4100-B11D-0B5665D27685}" destId="{53009B0D-A677-4176-819E-D1DD0192B316}" srcOrd="0" destOrd="0" presId="urn:microsoft.com/office/officeart/2005/8/layout/vList2"/>
    <dgm:cxn modelId="{42003C97-2D78-4041-BDA8-2BF2DF9B88AF}" type="presOf" srcId="{B6EB8498-0F0C-44B8-B438-7B3B77923025}" destId="{736F966F-4E5A-416B-A7CB-1A3902B9AA48}" srcOrd="0" destOrd="0" presId="urn:microsoft.com/office/officeart/2005/8/layout/vList2"/>
    <dgm:cxn modelId="{1D234CA8-8985-436B-A7A5-64D0FB46B275}" srcId="{B6EB8498-0F0C-44B8-B438-7B3B77923025}" destId="{5B1A93B4-C738-4500-9FD0-152539A0B658}" srcOrd="0" destOrd="0" parTransId="{5FDA8C69-A07E-45A1-B198-91EA5F727CA6}" sibTransId="{69E257C3-E45F-4897-AA83-18DEE112B96D}"/>
    <dgm:cxn modelId="{40B73FAA-47C2-4909-AACA-165AD3EAEFCA}" srcId="{430F6FAC-3B90-4CC2-9DBB-FCB3CA564A13}" destId="{8F441B5E-7215-4100-B11D-0B5665D27685}" srcOrd="0" destOrd="0" parTransId="{9D61EE13-A559-4B64-9941-8ADE3F0CF32E}" sibTransId="{90C55532-35FC-4135-BE81-CBDD46111414}"/>
    <dgm:cxn modelId="{DCF4EE3D-ACBC-493D-A903-3D6B57A61775}" type="presParOf" srcId="{643B0C5B-E96A-4203-9A9F-73AA5AB7DD52}" destId="{53009B0D-A677-4176-819E-D1DD0192B316}" srcOrd="0" destOrd="0" presId="urn:microsoft.com/office/officeart/2005/8/layout/vList2"/>
    <dgm:cxn modelId="{CD10D2C3-F753-4CDD-BD74-ED2166873C8E}" type="presParOf" srcId="{643B0C5B-E96A-4203-9A9F-73AA5AB7DD52}" destId="{092E3CF4-7375-4B35-A620-D9EEF162918D}" srcOrd="1" destOrd="0" presId="urn:microsoft.com/office/officeart/2005/8/layout/vList2"/>
    <dgm:cxn modelId="{4100713A-DCEA-4262-AF59-E15A9273DBE0}" type="presParOf" srcId="{643B0C5B-E96A-4203-9A9F-73AA5AB7DD52}" destId="{736F966F-4E5A-416B-A7CB-1A3902B9AA48}" srcOrd="2" destOrd="0" presId="urn:microsoft.com/office/officeart/2005/8/layout/vList2"/>
    <dgm:cxn modelId="{AD1FC3D7-766C-4EBC-8591-1F9EBB2E54AF}" type="presParOf" srcId="{643B0C5B-E96A-4203-9A9F-73AA5AB7DD52}" destId="{06C81516-9904-4815-A645-7E111017FD32}"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0F6FAC-3B90-4CC2-9DBB-FCB3CA564A13}"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zh-CN" altLang="en-US"/>
        </a:p>
      </dgm:t>
    </dgm:pt>
    <dgm:pt modelId="{8F441B5E-7215-4100-B11D-0B5665D27685}">
      <dgm:prSet phldrT="[文本]" custT="1"/>
      <dgm:spPr/>
      <dgm:t>
        <a:bodyPr/>
        <a:lstStyle/>
        <a:p>
          <a:r>
            <a:rPr lang="zh-CN" altLang="en-US" sz="1600" b="1" i="0" dirty="0">
              <a:latin typeface="微软雅黑" panose="020B0503020204020204" pitchFamily="34" charset="-122"/>
              <a:ea typeface="微软雅黑" panose="020B0503020204020204" pitchFamily="34" charset="-122"/>
            </a:rPr>
            <a:t>    提出建立健全餐饮节约管理长效机制。</a:t>
          </a:r>
        </a:p>
      </dgm:t>
    </dgm:pt>
    <dgm:pt modelId="{9D61EE13-A559-4B64-9941-8ADE3F0CF32E}" cxnId="{40B73FAA-47C2-4909-AACA-165AD3EAEFCA}"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0C55532-35FC-4135-BE81-CBDD46111414}" cxnId="{40B73FAA-47C2-4909-AACA-165AD3EAEFCA}"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6EB8498-0F0C-44B8-B438-7B3B77923025}">
      <dgm:prSet custT="1"/>
      <dgm:spPr/>
      <dgm:t>
        <a:bodyPr/>
        <a:lstStyle/>
        <a:p>
          <a:r>
            <a:rPr lang="zh-CN" altLang="en-US" sz="1600" b="1" i="0" dirty="0">
              <a:latin typeface="微软雅黑" panose="020B0503020204020204" pitchFamily="34" charset="-122"/>
              <a:ea typeface="微软雅黑" panose="020B0503020204020204" pitchFamily="34" charset="-122"/>
            </a:rPr>
            <a:t>    积极推动“农校对接”“消费扶贫”。</a:t>
          </a:r>
        </a:p>
      </dgm:t>
    </dgm:pt>
    <dgm:pt modelId="{3E8C5CD6-FE55-4AD7-82A2-BF0A763C6AF9}" cxnId="{41A8198F-BBC9-4AFE-8F37-6CCD16D9B06B}"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60CDF35-D1DA-45D6-81EC-F89C91E8B2B3}" cxnId="{41A8198F-BBC9-4AFE-8F37-6CCD16D9B06B}"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C8FB2FE-D890-4D00-B84B-4ABF505B4F39}">
      <dgm:prSet phldrT="[文本]" custT="1"/>
      <dgm:spPr/>
      <dgm:t>
        <a:bodyPr/>
        <a:lstStyle/>
        <a:p>
          <a:r>
            <a:rPr lang="zh-CN" altLang="en-US" sz="1400" dirty="0">
              <a:latin typeface="微软雅黑" panose="020B0503020204020204" pitchFamily="34" charset="-122"/>
              <a:ea typeface="微软雅黑" panose="020B0503020204020204" pitchFamily="34" charset="-122"/>
            </a:rPr>
            <a:t>为深入贯彻习近平总书记关于坚决制止餐饮浪费行为的重要指示精神的重要指示精神，围绕大力培育文明就餐和勤俭节约的校园文化、加强食堂优化流程管理、健全食堂节约管理机制等，提出明确工作任务和要求。</a:t>
          </a:r>
        </a:p>
      </dgm:t>
    </dgm:pt>
    <dgm:pt modelId="{903A7F59-757B-4777-AA23-FE83D6007172}" cxnId="{C0655A68-17AD-4046-AFBF-5064D48E03E7}"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536F27F-961B-4022-B29F-81B2624EDDEA}" cxnId="{C0655A68-17AD-4046-AFBF-5064D48E03E7}"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B1A93B4-C738-4500-9FD0-152539A0B658}">
      <dgm:prSet custT="1"/>
      <dgm:spPr/>
      <dgm:t>
        <a:bodyPr/>
        <a:lstStyle/>
        <a:p>
          <a:r>
            <a:rPr lang="zh-CN" altLang="en-US" sz="1400" dirty="0">
              <a:latin typeface="微软雅黑" panose="020B0503020204020204" pitchFamily="34" charset="-122"/>
              <a:ea typeface="微软雅黑" panose="020B0503020204020204" pitchFamily="34" charset="-122"/>
            </a:rPr>
            <a:t>提出各高校要积极推进从农田到食堂的“农校对接”工作，减少中间采购环节，降低原材料采购成本，建立可追溯的食品安全体系。同时鼓励各高校通过“消费扶贫”方式，深入做好“精准扶贫”工作，助力巩固拓展脱贫攻坚成果和全面推进乡村振兴。</a:t>
          </a:r>
        </a:p>
      </dgm:t>
    </dgm:pt>
    <dgm:pt modelId="{5FDA8C69-A07E-45A1-B198-91EA5F727CA6}" cxnId="{1D234CA8-8985-436B-A7A5-64D0FB46B275}"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9E257C3-E45F-4897-AA83-18DEE112B96D}" cxnId="{1D234CA8-8985-436B-A7A5-64D0FB46B275}"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43B0C5B-E96A-4203-9A9F-73AA5AB7DD52}" type="pres">
      <dgm:prSet presAssocID="{430F6FAC-3B90-4CC2-9DBB-FCB3CA564A13}" presName="linear" presStyleCnt="0">
        <dgm:presLayoutVars>
          <dgm:animLvl val="lvl"/>
          <dgm:resizeHandles val="exact"/>
        </dgm:presLayoutVars>
      </dgm:prSet>
      <dgm:spPr/>
    </dgm:pt>
    <dgm:pt modelId="{53009B0D-A677-4176-819E-D1DD0192B316}" type="pres">
      <dgm:prSet presAssocID="{8F441B5E-7215-4100-B11D-0B5665D27685}" presName="parentText" presStyleLbl="node1" presStyleIdx="0" presStyleCnt="2" custScaleY="48523" custLinFactNeighborY="-35866">
        <dgm:presLayoutVars>
          <dgm:chMax val="0"/>
          <dgm:bulletEnabled val="1"/>
        </dgm:presLayoutVars>
      </dgm:prSet>
      <dgm:spPr/>
    </dgm:pt>
    <dgm:pt modelId="{092E3CF4-7375-4B35-A620-D9EEF162918D}" type="pres">
      <dgm:prSet presAssocID="{8F441B5E-7215-4100-B11D-0B5665D27685}" presName="childText" presStyleLbl="revTx" presStyleIdx="0" presStyleCnt="2" custScaleY="77918" custLinFactNeighborY="-31689">
        <dgm:presLayoutVars>
          <dgm:bulletEnabled val="1"/>
        </dgm:presLayoutVars>
      </dgm:prSet>
      <dgm:spPr/>
    </dgm:pt>
    <dgm:pt modelId="{736F966F-4E5A-416B-A7CB-1A3902B9AA48}" type="pres">
      <dgm:prSet presAssocID="{B6EB8498-0F0C-44B8-B438-7B3B77923025}" presName="parentText" presStyleLbl="node1" presStyleIdx="1" presStyleCnt="2" custScaleY="48523">
        <dgm:presLayoutVars>
          <dgm:chMax val="0"/>
          <dgm:bulletEnabled val="1"/>
        </dgm:presLayoutVars>
      </dgm:prSet>
      <dgm:spPr/>
    </dgm:pt>
    <dgm:pt modelId="{06C81516-9904-4815-A645-7E111017FD32}" type="pres">
      <dgm:prSet presAssocID="{B6EB8498-0F0C-44B8-B438-7B3B77923025}" presName="childText" presStyleLbl="revTx" presStyleIdx="1" presStyleCnt="2" custScaleY="68462">
        <dgm:presLayoutVars>
          <dgm:bulletEnabled val="1"/>
        </dgm:presLayoutVars>
      </dgm:prSet>
      <dgm:spPr/>
    </dgm:pt>
  </dgm:ptLst>
  <dgm:cxnLst>
    <dgm:cxn modelId="{C0655A68-17AD-4046-AFBF-5064D48E03E7}" srcId="{8F441B5E-7215-4100-B11D-0B5665D27685}" destId="{5C8FB2FE-D890-4D00-B84B-4ABF505B4F39}" srcOrd="0" destOrd="0" parTransId="{903A7F59-757B-4777-AA23-FE83D6007172}" sibTransId="{0536F27F-961B-4022-B29F-81B2624EDDEA}"/>
    <dgm:cxn modelId="{3C24766A-7B82-4A39-A8B1-1647D3D7CA7A}" type="presOf" srcId="{430F6FAC-3B90-4CC2-9DBB-FCB3CA564A13}" destId="{643B0C5B-E96A-4203-9A9F-73AA5AB7DD52}" srcOrd="0" destOrd="0" presId="urn:microsoft.com/office/officeart/2005/8/layout/vList2"/>
    <dgm:cxn modelId="{E4AEC74C-9F5E-477A-B891-0B29885BB8D8}" type="presOf" srcId="{5B1A93B4-C738-4500-9FD0-152539A0B658}" destId="{06C81516-9904-4815-A645-7E111017FD32}" srcOrd="0" destOrd="0" presId="urn:microsoft.com/office/officeart/2005/8/layout/vList2"/>
    <dgm:cxn modelId="{7A80EB59-BE1A-4FB1-BEA5-B012180612BF}" type="presOf" srcId="{5C8FB2FE-D890-4D00-B84B-4ABF505B4F39}" destId="{092E3CF4-7375-4B35-A620-D9EEF162918D}" srcOrd="0" destOrd="0" presId="urn:microsoft.com/office/officeart/2005/8/layout/vList2"/>
    <dgm:cxn modelId="{41A8198F-BBC9-4AFE-8F37-6CCD16D9B06B}" srcId="{430F6FAC-3B90-4CC2-9DBB-FCB3CA564A13}" destId="{B6EB8498-0F0C-44B8-B438-7B3B77923025}" srcOrd="1" destOrd="0" parTransId="{3E8C5CD6-FE55-4AD7-82A2-BF0A763C6AF9}" sibTransId="{F60CDF35-D1DA-45D6-81EC-F89C91E8B2B3}"/>
    <dgm:cxn modelId="{8D9BAE94-34E9-47AB-9E7B-E2BF19E4C4DA}" type="presOf" srcId="{8F441B5E-7215-4100-B11D-0B5665D27685}" destId="{53009B0D-A677-4176-819E-D1DD0192B316}" srcOrd="0" destOrd="0" presId="urn:microsoft.com/office/officeart/2005/8/layout/vList2"/>
    <dgm:cxn modelId="{42003C97-2D78-4041-BDA8-2BF2DF9B88AF}" type="presOf" srcId="{B6EB8498-0F0C-44B8-B438-7B3B77923025}" destId="{736F966F-4E5A-416B-A7CB-1A3902B9AA48}" srcOrd="0" destOrd="0" presId="urn:microsoft.com/office/officeart/2005/8/layout/vList2"/>
    <dgm:cxn modelId="{1D234CA8-8985-436B-A7A5-64D0FB46B275}" srcId="{B6EB8498-0F0C-44B8-B438-7B3B77923025}" destId="{5B1A93B4-C738-4500-9FD0-152539A0B658}" srcOrd="0" destOrd="0" parTransId="{5FDA8C69-A07E-45A1-B198-91EA5F727CA6}" sibTransId="{69E257C3-E45F-4897-AA83-18DEE112B96D}"/>
    <dgm:cxn modelId="{40B73FAA-47C2-4909-AACA-165AD3EAEFCA}" srcId="{430F6FAC-3B90-4CC2-9DBB-FCB3CA564A13}" destId="{8F441B5E-7215-4100-B11D-0B5665D27685}" srcOrd="0" destOrd="0" parTransId="{9D61EE13-A559-4B64-9941-8ADE3F0CF32E}" sibTransId="{90C55532-35FC-4135-BE81-CBDD46111414}"/>
    <dgm:cxn modelId="{DCF4EE3D-ACBC-493D-A903-3D6B57A61775}" type="presParOf" srcId="{643B0C5B-E96A-4203-9A9F-73AA5AB7DD52}" destId="{53009B0D-A677-4176-819E-D1DD0192B316}" srcOrd="0" destOrd="0" presId="urn:microsoft.com/office/officeart/2005/8/layout/vList2"/>
    <dgm:cxn modelId="{CD10D2C3-F753-4CDD-BD74-ED2166873C8E}" type="presParOf" srcId="{643B0C5B-E96A-4203-9A9F-73AA5AB7DD52}" destId="{092E3CF4-7375-4B35-A620-D9EEF162918D}" srcOrd="1" destOrd="0" presId="urn:microsoft.com/office/officeart/2005/8/layout/vList2"/>
    <dgm:cxn modelId="{4100713A-DCEA-4262-AF59-E15A9273DBE0}" type="presParOf" srcId="{643B0C5B-E96A-4203-9A9F-73AA5AB7DD52}" destId="{736F966F-4E5A-416B-A7CB-1A3902B9AA48}" srcOrd="2" destOrd="0" presId="urn:microsoft.com/office/officeart/2005/8/layout/vList2"/>
    <dgm:cxn modelId="{AD1FC3D7-766C-4EBC-8591-1F9EBB2E54AF}" type="presParOf" srcId="{643B0C5B-E96A-4203-9A9F-73AA5AB7DD52}" destId="{06C81516-9904-4815-A645-7E111017FD32}"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0F6FAC-3B90-4CC2-9DBB-FCB3CA564A13}"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zh-CN" altLang="en-US"/>
        </a:p>
      </dgm:t>
    </dgm:pt>
    <dgm:pt modelId="{8F441B5E-7215-4100-B11D-0B5665D27685}">
      <dgm:prSet phldrT="[文本]" custT="1"/>
      <dgm:spPr/>
      <dgm:t>
        <a:bodyPr/>
        <a:lstStyle/>
        <a:p>
          <a:r>
            <a:rPr lang="zh-CN" altLang="en-US" sz="1600" b="1" dirty="0">
              <a:latin typeface="微软雅黑" panose="020B0503020204020204" pitchFamily="34" charset="-122"/>
              <a:ea typeface="微软雅黑" panose="020B0503020204020204" pitchFamily="34" charset="-122"/>
            </a:rPr>
            <a:t>    建立健全公共卫生管理联动机制。</a:t>
          </a:r>
        </a:p>
      </dgm:t>
    </dgm:pt>
    <dgm:pt modelId="{9D61EE13-A559-4B64-9941-8ADE3F0CF32E}" cxnId="{40B73FAA-47C2-4909-AACA-165AD3EAEFCA}"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0C55532-35FC-4135-BE81-CBDD46111414}" cxnId="{40B73FAA-47C2-4909-AACA-165AD3EAEFCA}"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6EB8498-0F0C-44B8-B438-7B3B77923025}">
      <dgm:prSet custT="1"/>
      <dgm:spPr/>
      <dgm:t>
        <a:bodyPr/>
        <a:lstStyle/>
        <a:p>
          <a:r>
            <a:rPr lang="zh-CN" altLang="en-US" sz="1600" b="1" dirty="0">
              <a:latin typeface="微软雅黑" panose="020B0503020204020204" pitchFamily="34" charset="-122"/>
              <a:ea typeface="微软雅黑" panose="020B0503020204020204" pitchFamily="34" charset="-122"/>
            </a:rPr>
            <a:t>    加强食堂信息化建设。</a:t>
          </a:r>
        </a:p>
      </dgm:t>
    </dgm:pt>
    <dgm:pt modelId="{3E8C5CD6-FE55-4AD7-82A2-BF0A763C6AF9}" cxnId="{41A8198F-BBC9-4AFE-8F37-6CCD16D9B06B}"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60CDF35-D1DA-45D6-81EC-F89C91E8B2B3}" cxnId="{41A8198F-BBC9-4AFE-8F37-6CCD16D9B06B}"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C8FB2FE-D890-4D00-B84B-4ABF505B4F39}">
      <dgm:prSet phldrT="[文本]" custT="1"/>
      <dgm:spPr/>
      <dgm:t>
        <a:bodyPr/>
        <a:lstStyle/>
        <a:p>
          <a:r>
            <a:rPr lang="zh-CN" altLang="en-US" sz="1400" dirty="0">
              <a:latin typeface="微软雅黑" panose="020B0503020204020204" pitchFamily="34" charset="-122"/>
              <a:ea typeface="微软雅黑" panose="020B0503020204020204" pitchFamily="34" charset="-122"/>
            </a:rPr>
            <a:t>结合新冠肺炎疫情防控常态化工作需要，要求各高校坚决贯彻预防为主的卫生与健康工作方针，对食堂公共卫生管理要坚持常抓不懈。要建立健全食堂公共卫生预防和应急处置预案，同时要加强与当地公共健康部门和校医院的日常联动，定期对食堂的公共卫生管理工作进行监督检查，确保无疏漏、无死角。</a:t>
          </a:r>
        </a:p>
      </dgm:t>
    </dgm:pt>
    <dgm:pt modelId="{903A7F59-757B-4777-AA23-FE83D6007172}" cxnId="{C0655A68-17AD-4046-AFBF-5064D48E03E7}"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536F27F-961B-4022-B29F-81B2624EDDEA}" cxnId="{C0655A68-17AD-4046-AFBF-5064D48E03E7}"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B1A93B4-C738-4500-9FD0-152539A0B658}">
      <dgm:prSet custT="1"/>
      <dgm:spPr/>
      <dgm:t>
        <a:bodyPr/>
        <a:lstStyle/>
        <a:p>
          <a:r>
            <a:rPr lang="zh-CN" altLang="en-US" sz="1400" dirty="0">
              <a:latin typeface="微软雅黑" panose="020B0503020204020204" pitchFamily="34" charset="-122"/>
              <a:ea typeface="微软雅黑" panose="020B0503020204020204" pitchFamily="34" charset="-122"/>
            </a:rPr>
            <a:t>要求各高校将食堂信息化建设纳入智慧校园建设总体规划，开发就餐管理服务平台，满足师生对校园生活多样性和便捷性的需求。</a:t>
          </a:r>
        </a:p>
      </dgm:t>
    </dgm:pt>
    <dgm:pt modelId="{5FDA8C69-A07E-45A1-B198-91EA5F727CA6}" cxnId="{1D234CA8-8985-436B-A7A5-64D0FB46B275}"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9E257C3-E45F-4897-AA83-18DEE112B96D}" cxnId="{1D234CA8-8985-436B-A7A5-64D0FB46B275}"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37F30B0-8411-43B5-A805-1716AE946712}">
      <dgm:prSet custT="1"/>
      <dgm:spPr/>
      <dgm:t>
        <a:bodyPr/>
        <a:lstStyle/>
        <a:p>
          <a:r>
            <a:rPr lang="zh-CN" altLang="en-US" sz="1400" dirty="0">
              <a:latin typeface="微软雅黑" panose="020B0503020204020204" pitchFamily="34" charset="-122"/>
              <a:ea typeface="微软雅黑" panose="020B0503020204020204" pitchFamily="34" charset="-122"/>
            </a:rPr>
            <a:t>提出鼓励各高校积极运用第三方评价的方式，对食堂进行量化监督考核，提高食堂监管水平。</a:t>
          </a:r>
        </a:p>
      </dgm:t>
    </dgm:pt>
    <dgm:pt modelId="{DF35776B-2B0B-4BDB-A212-4CC519D69191}" cxnId="{99BCF057-6513-48A9-9498-F9696B3BC8C6}"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DE2403F-3DA3-4408-8F5A-62AE49844852}" cxnId="{99BCF057-6513-48A9-9498-F9696B3BC8C6}"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E70A545-BF0F-4F6A-9691-6E5A5962C6CD}">
      <dgm:prSet custT="1"/>
      <dgm:spPr/>
      <dgm:t>
        <a:bodyPr/>
        <a:lstStyle/>
        <a:p>
          <a:r>
            <a:rPr lang="zh-CN" altLang="en-US" sz="1600" b="1" dirty="0">
              <a:latin typeface="微软雅黑" panose="020B0503020204020204" pitchFamily="34" charset="-122"/>
              <a:ea typeface="微软雅黑" panose="020B0503020204020204" pitchFamily="34" charset="-122"/>
            </a:rPr>
            <a:t>    发挥第三方的专业优势。</a:t>
          </a:r>
        </a:p>
      </dgm:t>
    </dgm:pt>
    <dgm:pt modelId="{30BA2D7F-FE47-4540-A58F-CA9F1A3C1A84}" cxnId="{6019313C-FF96-42B4-832E-85F630074163}"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712F02B-B7A0-4B9B-89AD-D0E1B358347F}" cxnId="{6019313C-FF96-42B4-832E-85F630074163}"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43B0C5B-E96A-4203-9A9F-73AA5AB7DD52}" type="pres">
      <dgm:prSet presAssocID="{430F6FAC-3B90-4CC2-9DBB-FCB3CA564A13}" presName="linear" presStyleCnt="0">
        <dgm:presLayoutVars>
          <dgm:animLvl val="lvl"/>
          <dgm:resizeHandles val="exact"/>
        </dgm:presLayoutVars>
      </dgm:prSet>
      <dgm:spPr/>
    </dgm:pt>
    <dgm:pt modelId="{53009B0D-A677-4176-819E-D1DD0192B316}" type="pres">
      <dgm:prSet presAssocID="{8F441B5E-7215-4100-B11D-0B5665D27685}" presName="parentText" presStyleLbl="node1" presStyleIdx="0" presStyleCnt="3">
        <dgm:presLayoutVars>
          <dgm:chMax val="0"/>
          <dgm:bulletEnabled val="1"/>
        </dgm:presLayoutVars>
      </dgm:prSet>
      <dgm:spPr/>
    </dgm:pt>
    <dgm:pt modelId="{092E3CF4-7375-4B35-A620-D9EEF162918D}" type="pres">
      <dgm:prSet presAssocID="{8F441B5E-7215-4100-B11D-0B5665D27685}" presName="childText" presStyleLbl="revTx" presStyleIdx="0" presStyleCnt="3">
        <dgm:presLayoutVars>
          <dgm:bulletEnabled val="1"/>
        </dgm:presLayoutVars>
      </dgm:prSet>
      <dgm:spPr/>
    </dgm:pt>
    <dgm:pt modelId="{736F966F-4E5A-416B-A7CB-1A3902B9AA48}" type="pres">
      <dgm:prSet presAssocID="{B6EB8498-0F0C-44B8-B438-7B3B77923025}" presName="parentText" presStyleLbl="node1" presStyleIdx="1" presStyleCnt="3">
        <dgm:presLayoutVars>
          <dgm:chMax val="0"/>
          <dgm:bulletEnabled val="1"/>
        </dgm:presLayoutVars>
      </dgm:prSet>
      <dgm:spPr/>
    </dgm:pt>
    <dgm:pt modelId="{06C81516-9904-4815-A645-7E111017FD32}" type="pres">
      <dgm:prSet presAssocID="{B6EB8498-0F0C-44B8-B438-7B3B77923025}" presName="childText" presStyleLbl="revTx" presStyleIdx="1" presStyleCnt="3">
        <dgm:presLayoutVars>
          <dgm:bulletEnabled val="1"/>
        </dgm:presLayoutVars>
      </dgm:prSet>
      <dgm:spPr/>
    </dgm:pt>
    <dgm:pt modelId="{33F3D964-654E-4302-884F-3B0F2548E1AE}" type="pres">
      <dgm:prSet presAssocID="{9E70A545-BF0F-4F6A-9691-6E5A5962C6CD}" presName="parentText" presStyleLbl="node1" presStyleIdx="2" presStyleCnt="3">
        <dgm:presLayoutVars>
          <dgm:chMax val="0"/>
          <dgm:bulletEnabled val="1"/>
        </dgm:presLayoutVars>
      </dgm:prSet>
      <dgm:spPr/>
    </dgm:pt>
    <dgm:pt modelId="{BFB19B4C-6C27-432D-A83E-6299E7D415A3}" type="pres">
      <dgm:prSet presAssocID="{9E70A545-BF0F-4F6A-9691-6E5A5962C6CD}" presName="childText" presStyleLbl="revTx" presStyleIdx="2" presStyleCnt="3">
        <dgm:presLayoutVars>
          <dgm:bulletEnabled val="1"/>
        </dgm:presLayoutVars>
      </dgm:prSet>
      <dgm:spPr/>
    </dgm:pt>
  </dgm:ptLst>
  <dgm:cxnLst>
    <dgm:cxn modelId="{6019313C-FF96-42B4-832E-85F630074163}" srcId="{430F6FAC-3B90-4CC2-9DBB-FCB3CA564A13}" destId="{9E70A545-BF0F-4F6A-9691-6E5A5962C6CD}" srcOrd="2" destOrd="0" parTransId="{30BA2D7F-FE47-4540-A58F-CA9F1A3C1A84}" sibTransId="{2712F02B-B7A0-4B9B-89AD-D0E1B358347F}"/>
    <dgm:cxn modelId="{C0655A68-17AD-4046-AFBF-5064D48E03E7}" srcId="{8F441B5E-7215-4100-B11D-0B5665D27685}" destId="{5C8FB2FE-D890-4D00-B84B-4ABF505B4F39}" srcOrd="0" destOrd="0" parTransId="{903A7F59-757B-4777-AA23-FE83D6007172}" sibTransId="{0536F27F-961B-4022-B29F-81B2624EDDEA}"/>
    <dgm:cxn modelId="{3C24766A-7B82-4A39-A8B1-1647D3D7CA7A}" type="presOf" srcId="{430F6FAC-3B90-4CC2-9DBB-FCB3CA564A13}" destId="{643B0C5B-E96A-4203-9A9F-73AA5AB7DD52}" srcOrd="0" destOrd="0" presId="urn:microsoft.com/office/officeart/2005/8/layout/vList2"/>
    <dgm:cxn modelId="{E4AEC74C-9F5E-477A-B891-0B29885BB8D8}" type="presOf" srcId="{5B1A93B4-C738-4500-9FD0-152539A0B658}" destId="{06C81516-9904-4815-A645-7E111017FD32}" srcOrd="0" destOrd="0" presId="urn:microsoft.com/office/officeart/2005/8/layout/vList2"/>
    <dgm:cxn modelId="{99BCF057-6513-48A9-9498-F9696B3BC8C6}" srcId="{9E70A545-BF0F-4F6A-9691-6E5A5962C6CD}" destId="{237F30B0-8411-43B5-A805-1716AE946712}" srcOrd="0" destOrd="0" parTransId="{DF35776B-2B0B-4BDB-A212-4CC519D69191}" sibTransId="{6DE2403F-3DA3-4408-8F5A-62AE49844852}"/>
    <dgm:cxn modelId="{7A80EB59-BE1A-4FB1-BEA5-B012180612BF}" type="presOf" srcId="{5C8FB2FE-D890-4D00-B84B-4ABF505B4F39}" destId="{092E3CF4-7375-4B35-A620-D9EEF162918D}" srcOrd="0" destOrd="0" presId="urn:microsoft.com/office/officeart/2005/8/layout/vList2"/>
    <dgm:cxn modelId="{41A8198F-BBC9-4AFE-8F37-6CCD16D9B06B}" srcId="{430F6FAC-3B90-4CC2-9DBB-FCB3CA564A13}" destId="{B6EB8498-0F0C-44B8-B438-7B3B77923025}" srcOrd="1" destOrd="0" parTransId="{3E8C5CD6-FE55-4AD7-82A2-BF0A763C6AF9}" sibTransId="{F60CDF35-D1DA-45D6-81EC-F89C91E8B2B3}"/>
    <dgm:cxn modelId="{8D9BAE94-34E9-47AB-9E7B-E2BF19E4C4DA}" type="presOf" srcId="{8F441B5E-7215-4100-B11D-0B5665D27685}" destId="{53009B0D-A677-4176-819E-D1DD0192B316}" srcOrd="0" destOrd="0" presId="urn:microsoft.com/office/officeart/2005/8/layout/vList2"/>
    <dgm:cxn modelId="{42003C97-2D78-4041-BDA8-2BF2DF9B88AF}" type="presOf" srcId="{B6EB8498-0F0C-44B8-B438-7B3B77923025}" destId="{736F966F-4E5A-416B-A7CB-1A3902B9AA48}" srcOrd="0" destOrd="0" presId="urn:microsoft.com/office/officeart/2005/8/layout/vList2"/>
    <dgm:cxn modelId="{1D234CA8-8985-436B-A7A5-64D0FB46B275}" srcId="{B6EB8498-0F0C-44B8-B438-7B3B77923025}" destId="{5B1A93B4-C738-4500-9FD0-152539A0B658}" srcOrd="0" destOrd="0" parTransId="{5FDA8C69-A07E-45A1-B198-91EA5F727CA6}" sibTransId="{69E257C3-E45F-4897-AA83-18DEE112B96D}"/>
    <dgm:cxn modelId="{40B73FAA-47C2-4909-AACA-165AD3EAEFCA}" srcId="{430F6FAC-3B90-4CC2-9DBB-FCB3CA564A13}" destId="{8F441B5E-7215-4100-B11D-0B5665D27685}" srcOrd="0" destOrd="0" parTransId="{9D61EE13-A559-4B64-9941-8ADE3F0CF32E}" sibTransId="{90C55532-35FC-4135-BE81-CBDD46111414}"/>
    <dgm:cxn modelId="{6A060FAF-730C-4BCD-A4A8-724E43460A61}" type="presOf" srcId="{9E70A545-BF0F-4F6A-9691-6E5A5962C6CD}" destId="{33F3D964-654E-4302-884F-3B0F2548E1AE}" srcOrd="0" destOrd="0" presId="urn:microsoft.com/office/officeart/2005/8/layout/vList2"/>
    <dgm:cxn modelId="{B7D40BE5-130E-4F17-B834-A1BBFB40B63D}" type="presOf" srcId="{237F30B0-8411-43B5-A805-1716AE946712}" destId="{BFB19B4C-6C27-432D-A83E-6299E7D415A3}" srcOrd="0" destOrd="0" presId="urn:microsoft.com/office/officeart/2005/8/layout/vList2"/>
    <dgm:cxn modelId="{DCF4EE3D-ACBC-493D-A903-3D6B57A61775}" type="presParOf" srcId="{643B0C5B-E96A-4203-9A9F-73AA5AB7DD52}" destId="{53009B0D-A677-4176-819E-D1DD0192B316}" srcOrd="0" destOrd="0" presId="urn:microsoft.com/office/officeart/2005/8/layout/vList2"/>
    <dgm:cxn modelId="{CD10D2C3-F753-4CDD-BD74-ED2166873C8E}" type="presParOf" srcId="{643B0C5B-E96A-4203-9A9F-73AA5AB7DD52}" destId="{092E3CF4-7375-4B35-A620-D9EEF162918D}" srcOrd="1" destOrd="0" presId="urn:microsoft.com/office/officeart/2005/8/layout/vList2"/>
    <dgm:cxn modelId="{4100713A-DCEA-4262-AF59-E15A9273DBE0}" type="presParOf" srcId="{643B0C5B-E96A-4203-9A9F-73AA5AB7DD52}" destId="{736F966F-4E5A-416B-A7CB-1A3902B9AA48}" srcOrd="2" destOrd="0" presId="urn:microsoft.com/office/officeart/2005/8/layout/vList2"/>
    <dgm:cxn modelId="{AD1FC3D7-766C-4EBC-8591-1F9EBB2E54AF}" type="presParOf" srcId="{643B0C5B-E96A-4203-9A9F-73AA5AB7DD52}" destId="{06C81516-9904-4815-A645-7E111017FD32}" srcOrd="3" destOrd="0" presId="urn:microsoft.com/office/officeart/2005/8/layout/vList2"/>
    <dgm:cxn modelId="{23EF690C-DBEC-431A-868D-067B998BDA00}" type="presParOf" srcId="{643B0C5B-E96A-4203-9A9F-73AA5AB7DD52}" destId="{33F3D964-654E-4302-884F-3B0F2548E1AE}" srcOrd="4" destOrd="0" presId="urn:microsoft.com/office/officeart/2005/8/layout/vList2"/>
    <dgm:cxn modelId="{2EF7DE2E-3A56-4368-97C7-90CB21F25E72}" type="presParOf" srcId="{643B0C5B-E96A-4203-9A9F-73AA5AB7DD52}" destId="{BFB19B4C-6C27-432D-A83E-6299E7D415A3}"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C892F-69F5-4AAC-94C3-5B630351C81C}">
      <dsp:nvSpPr>
        <dsp:cNvPr id="0" name=""/>
        <dsp:cNvSpPr/>
      </dsp:nvSpPr>
      <dsp:spPr>
        <a:xfrm>
          <a:off x="0" y="249514"/>
          <a:ext cx="8128000" cy="94815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0823" tIns="291592" rIns="630823" bIns="99568" numCol="1" spcCol="1270" anchor="t" anchorCtr="0">
          <a:noAutofit/>
        </a:bodyPr>
        <a:lstStyle/>
        <a:p>
          <a:pPr marL="114300" lvl="1" indent="-114300" algn="just"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要求各高校加强对校内餐饮服务市场规范化管理，坚持公益性原则；要依法依规引进社会餐饮管理单位，加强管理与评价，切实保障食堂食品安全。</a:t>
          </a:r>
        </a:p>
      </dsp:txBody>
      <dsp:txXfrm>
        <a:off x="0" y="249514"/>
        <a:ext cx="8128000" cy="948150"/>
      </dsp:txXfrm>
    </dsp:sp>
    <dsp:sp modelId="{C9754FDB-9DD3-4C24-B5F7-EC5A3BDCEE7A}">
      <dsp:nvSpPr>
        <dsp:cNvPr id="0" name=""/>
        <dsp:cNvSpPr/>
      </dsp:nvSpPr>
      <dsp:spPr>
        <a:xfrm>
          <a:off x="406400" y="42874"/>
          <a:ext cx="5689600" cy="4132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加强食堂健康运营机制建设。</a:t>
          </a:r>
          <a:endParaRPr lang="zh-CN" altLang="en-US" sz="1600" b="1" kern="1200" dirty="0"/>
        </a:p>
      </dsp:txBody>
      <dsp:txXfrm>
        <a:off x="426575" y="63049"/>
        <a:ext cx="5649250" cy="372930"/>
      </dsp:txXfrm>
    </dsp:sp>
    <dsp:sp modelId="{97DDBA54-F9C4-402B-BBD0-C3B76F4F1EE9}">
      <dsp:nvSpPr>
        <dsp:cNvPr id="0" name=""/>
        <dsp:cNvSpPr/>
      </dsp:nvSpPr>
      <dsp:spPr>
        <a:xfrm>
          <a:off x="0" y="1479904"/>
          <a:ext cx="8128000" cy="1499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0823" tIns="291592" rIns="630823" bIns="99568" numCol="1" spcCol="1270" anchor="t" anchorCtr="0">
          <a:noAutofit/>
        </a:bodyPr>
        <a:lstStyle/>
        <a:p>
          <a:pPr marL="114300" lvl="1" indent="-114300" algn="just"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要求各高校加强对食堂食品安全和饭菜价格的监督、审核，做到成本核算要公开、透明，价格调整要科学合理、规范有序。要严格成本核算，合理控制学生食堂（基本大伙）的毛利率。食堂一律实行明码标价，加强统一管理。食堂低价菜（2元以下）所占比例不得低于20%。</a:t>
          </a:r>
        </a:p>
      </dsp:txBody>
      <dsp:txXfrm>
        <a:off x="0" y="1479904"/>
        <a:ext cx="8128000" cy="1499400"/>
      </dsp:txXfrm>
    </dsp:sp>
    <dsp:sp modelId="{EEAD8CDA-72F3-48B4-8917-C2CB1DC90810}">
      <dsp:nvSpPr>
        <dsp:cNvPr id="0" name=""/>
        <dsp:cNvSpPr/>
      </dsp:nvSpPr>
      <dsp:spPr>
        <a:xfrm>
          <a:off x="406400" y="1273264"/>
          <a:ext cx="5689600" cy="4132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建立完善的食堂饭菜价格形成机制。</a:t>
          </a:r>
        </a:p>
      </dsp:txBody>
      <dsp:txXfrm>
        <a:off x="426575" y="1293439"/>
        <a:ext cx="5649250" cy="372930"/>
      </dsp:txXfrm>
    </dsp:sp>
    <dsp:sp modelId="{E187B917-006B-4A8B-9D7C-47207213F138}">
      <dsp:nvSpPr>
        <dsp:cNvPr id="0" name=""/>
        <dsp:cNvSpPr/>
      </dsp:nvSpPr>
      <dsp:spPr>
        <a:xfrm>
          <a:off x="0" y="3261544"/>
          <a:ext cx="8128000" cy="1499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0823" tIns="291592" rIns="630823" bIns="99568" numCol="1" spcCol="1270" anchor="t" anchorCtr="0">
          <a:noAutofit/>
        </a:bodyPr>
        <a:lstStyle/>
        <a:p>
          <a:pPr marL="114300" lvl="1" indent="-114300" algn="just" defTabSz="622300">
            <a:lnSpc>
              <a:spcPct val="90000"/>
            </a:lnSpc>
            <a:spcBef>
              <a:spcPct val="0"/>
            </a:spcBef>
            <a:spcAft>
              <a:spcPct val="15000"/>
            </a:spcAft>
            <a:buChar char="•"/>
          </a:pPr>
          <a:r>
            <a:rPr lang="zh-CN" altLang="en-US" sz="1400" kern="1200">
              <a:latin typeface="微软雅黑" panose="020B0503020204020204" pitchFamily="34" charset="-122"/>
              <a:ea typeface="微软雅黑" panose="020B0503020204020204" pitchFamily="34" charset="-122"/>
            </a:rPr>
            <a:t>一方面</a:t>
          </a:r>
          <a:r>
            <a:rPr lang="zh-CN" altLang="en-US" sz="1400" kern="1200" dirty="0">
              <a:latin typeface="微软雅黑" panose="020B0503020204020204" pitchFamily="34" charset="-122"/>
              <a:ea typeface="微软雅黑" panose="020B0503020204020204" pitchFamily="34" charset="-122"/>
            </a:rPr>
            <a:t>设立学生食堂饭菜价格平抑基金，根据市场物价上涨情况，适时对大伙食堂（包括社会力量承包或经营的食堂）进行补贴；另一方面学生大伙食堂成本上涨幅度超过学校调控能力，学校在调整价格前要将成本上涨核算情况、上涨食品种类及价格，通过学生座谈会、宣传公示等形式广泛地告知学生，取得学生理解。</a:t>
          </a:r>
        </a:p>
      </dsp:txBody>
      <dsp:txXfrm>
        <a:off x="0" y="3261544"/>
        <a:ext cx="8128000" cy="1499400"/>
      </dsp:txXfrm>
    </dsp:sp>
    <dsp:sp modelId="{9DA9972B-354C-4786-B0CE-4B5518BBF7A9}">
      <dsp:nvSpPr>
        <dsp:cNvPr id="0" name=""/>
        <dsp:cNvSpPr/>
      </dsp:nvSpPr>
      <dsp:spPr>
        <a:xfrm>
          <a:off x="406400" y="3054904"/>
          <a:ext cx="5689600" cy="4132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完善与物价上涨的价格联动机制。</a:t>
          </a:r>
        </a:p>
      </dsp:txBody>
      <dsp:txXfrm>
        <a:off x="426575" y="3075079"/>
        <a:ext cx="564925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DE70F-B803-4208-8CEB-D740DB3FA598}">
      <dsp:nvSpPr>
        <dsp:cNvPr id="0" name=""/>
        <dsp:cNvSpPr/>
      </dsp:nvSpPr>
      <dsp:spPr>
        <a:xfrm>
          <a:off x="0" y="460942"/>
          <a:ext cx="8128000" cy="1234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0823" tIns="291592" rIns="630823"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a:latin typeface="微软雅黑" panose="020B0503020204020204" pitchFamily="34" charset="-122"/>
              <a:ea typeface="微软雅黑" panose="020B0503020204020204" pitchFamily="34" charset="-122"/>
            </a:rPr>
            <a:t>要求各高校要大力培育师生文明就餐和勤俭节约的校园文化，引导师生关注和参与学校餐饮节约。要加强对食品原材料采购、库房储存、物流配送、生产加工到成品销售、现场就餐的全链条节约的管理。要将餐饮节约纳入到绿色学校创建重要内容实施。</a:t>
          </a:r>
          <a:endParaRPr lang="zh-CN" altLang="en-US" sz="1400" kern="1200" dirty="0">
            <a:latin typeface="微软雅黑" panose="020B0503020204020204" pitchFamily="34" charset="-122"/>
            <a:ea typeface="微软雅黑" panose="020B0503020204020204" pitchFamily="34" charset="-122"/>
          </a:endParaRPr>
        </a:p>
      </dsp:txBody>
      <dsp:txXfrm>
        <a:off x="0" y="460942"/>
        <a:ext cx="8128000" cy="1234800"/>
      </dsp:txXfrm>
    </dsp:sp>
    <dsp:sp modelId="{3D5BE7CA-0CD4-480A-924F-F28EE72C342E}">
      <dsp:nvSpPr>
        <dsp:cNvPr id="0" name=""/>
        <dsp:cNvSpPr/>
      </dsp:nvSpPr>
      <dsp:spPr>
        <a:xfrm>
          <a:off x="406400" y="254302"/>
          <a:ext cx="5689600" cy="4132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建立健全餐饮节约管理长效机制。</a:t>
          </a:r>
        </a:p>
      </dsp:txBody>
      <dsp:txXfrm>
        <a:off x="426575" y="274477"/>
        <a:ext cx="5649250" cy="372930"/>
      </dsp:txXfrm>
    </dsp:sp>
    <dsp:sp modelId="{B062643C-D535-4649-BED8-D917F7C43BDE}">
      <dsp:nvSpPr>
        <dsp:cNvPr id="0" name=""/>
        <dsp:cNvSpPr/>
      </dsp:nvSpPr>
      <dsp:spPr>
        <a:xfrm>
          <a:off x="0" y="1977982"/>
          <a:ext cx="8128000" cy="1234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0823" tIns="291592" rIns="630823"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食堂是学校食品安全和公共卫生管理的重要区域，易引发食品安全和公共卫生事件。要求各高校建立健全建立完善的集中用餐食品安全与公共卫生应急管理机制，明确工作目标、工作机制、任务分工和重点举措。</a:t>
          </a:r>
        </a:p>
      </dsp:txBody>
      <dsp:txXfrm>
        <a:off x="0" y="1977982"/>
        <a:ext cx="8128000" cy="1234800"/>
      </dsp:txXfrm>
    </dsp:sp>
    <dsp:sp modelId="{7767A9B0-60E7-414E-98AF-13F66AB9290F}">
      <dsp:nvSpPr>
        <dsp:cNvPr id="0" name=""/>
        <dsp:cNvSpPr/>
      </dsp:nvSpPr>
      <dsp:spPr>
        <a:xfrm>
          <a:off x="406400" y="1771342"/>
          <a:ext cx="5689600" cy="4132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建立健全食品安全与公共卫生管理联动机制。</a:t>
          </a:r>
        </a:p>
      </dsp:txBody>
      <dsp:txXfrm>
        <a:off x="426575" y="1791517"/>
        <a:ext cx="5649250" cy="372930"/>
      </dsp:txXfrm>
    </dsp:sp>
    <dsp:sp modelId="{5335DA34-A067-4305-A7C3-399672C926AD}">
      <dsp:nvSpPr>
        <dsp:cNvPr id="0" name=""/>
        <dsp:cNvSpPr/>
      </dsp:nvSpPr>
      <dsp:spPr>
        <a:xfrm>
          <a:off x="0" y="3495022"/>
          <a:ext cx="8128000" cy="1234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0823" tIns="291592" rIns="630823"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a:latin typeface="微软雅黑" panose="020B0503020204020204" pitchFamily="34" charset="-122"/>
              <a:ea typeface="微软雅黑" panose="020B0503020204020204" pitchFamily="34" charset="-122"/>
            </a:rPr>
            <a:t>要求</a:t>
          </a:r>
          <a:r>
            <a:rPr lang="zh-CN" altLang="en-US" sz="1400" kern="1200" dirty="0">
              <a:latin typeface="微软雅黑" panose="020B0503020204020204" pitchFamily="34" charset="-122"/>
              <a:ea typeface="微软雅黑" panose="020B0503020204020204" pitchFamily="34" charset="-122"/>
            </a:rPr>
            <a:t>各高校要积极推进“农校对接”，发挥集约优势，努力降低原材料采购成本。鼓励各高校发挥高校市场优势，通过“消费扶贫”方式，为助力巩固拓展脱贫攻坚成果和全面推进乡村振兴贡献力量。</a:t>
          </a:r>
        </a:p>
      </dsp:txBody>
      <dsp:txXfrm>
        <a:off x="0" y="3495022"/>
        <a:ext cx="8128000" cy="1234800"/>
      </dsp:txXfrm>
    </dsp:sp>
    <dsp:sp modelId="{85467546-F78C-4EB4-B1E5-E9297907506E}">
      <dsp:nvSpPr>
        <dsp:cNvPr id="0" name=""/>
        <dsp:cNvSpPr/>
      </dsp:nvSpPr>
      <dsp:spPr>
        <a:xfrm>
          <a:off x="406400" y="3288382"/>
          <a:ext cx="5689600" cy="4132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积极推进“农校对接”和农产品联合采购。</a:t>
          </a:r>
        </a:p>
      </dsp:txBody>
      <dsp:txXfrm>
        <a:off x="426575" y="3308557"/>
        <a:ext cx="564925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9B0D-A677-4176-819E-D1DD0192B316}">
      <dsp:nvSpPr>
        <dsp:cNvPr id="0" name=""/>
        <dsp:cNvSpPr/>
      </dsp:nvSpPr>
      <dsp:spPr>
        <a:xfrm>
          <a:off x="0" y="15654"/>
          <a:ext cx="7247227" cy="590427"/>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i="0" kern="1200" dirty="0">
              <a:latin typeface="微软雅黑" panose="020B0503020204020204" pitchFamily="34" charset="-122"/>
              <a:ea typeface="微软雅黑" panose="020B0503020204020204" pitchFamily="34" charset="-122"/>
            </a:rPr>
            <a:t>    提出食品安全量化等级要求。</a:t>
          </a:r>
        </a:p>
      </dsp:txBody>
      <dsp:txXfrm>
        <a:off x="28822" y="44476"/>
        <a:ext cx="7189583" cy="532783"/>
      </dsp:txXfrm>
    </dsp:sp>
    <dsp:sp modelId="{092E3CF4-7375-4B35-A620-D9EEF162918D}">
      <dsp:nvSpPr>
        <dsp:cNvPr id="0" name=""/>
        <dsp:cNvSpPr/>
      </dsp:nvSpPr>
      <dsp:spPr>
        <a:xfrm>
          <a:off x="0" y="606082"/>
          <a:ext cx="7247227" cy="83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要求各高校食堂餐饮服务食品安全监督量化等级在2022年底前须达到A级标准，提高食品安全监管考核要求，全力保障师生舌尖上的安全。</a:t>
          </a:r>
        </a:p>
      </dsp:txBody>
      <dsp:txXfrm>
        <a:off x="0" y="606082"/>
        <a:ext cx="7247227" cy="838709"/>
      </dsp:txXfrm>
    </dsp:sp>
    <dsp:sp modelId="{736F966F-4E5A-416B-A7CB-1A3902B9AA48}">
      <dsp:nvSpPr>
        <dsp:cNvPr id="0" name=""/>
        <dsp:cNvSpPr/>
      </dsp:nvSpPr>
      <dsp:spPr>
        <a:xfrm>
          <a:off x="0" y="1444791"/>
          <a:ext cx="7247227" cy="590427"/>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i="0" kern="1200" dirty="0">
              <a:latin typeface="微软雅黑" panose="020B0503020204020204" pitchFamily="34" charset="-122"/>
              <a:ea typeface="微软雅黑" panose="020B0503020204020204" pitchFamily="34" charset="-122"/>
            </a:rPr>
            <a:t>    提出实行负面清单制。</a:t>
          </a:r>
        </a:p>
      </dsp:txBody>
      <dsp:txXfrm>
        <a:off x="28822" y="1473613"/>
        <a:ext cx="7189583" cy="532783"/>
      </dsp:txXfrm>
    </dsp:sp>
    <dsp:sp modelId="{06C81516-9904-4815-A645-7E111017FD32}">
      <dsp:nvSpPr>
        <dsp:cNvPr id="0" name=""/>
        <dsp:cNvSpPr/>
      </dsp:nvSpPr>
      <dsp:spPr>
        <a:xfrm>
          <a:off x="0" y="2035219"/>
          <a:ext cx="7247227" cy="73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要求各高校制定承包或者委托经营食堂方退出管理办法，实行负面清单制度，严格量化考核,对年度考核不合格的要坚决予以清退。</a:t>
          </a:r>
        </a:p>
      </dsp:txBody>
      <dsp:txXfrm>
        <a:off x="0" y="2035219"/>
        <a:ext cx="7247227" cy="736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9B0D-A677-4176-819E-D1DD0192B316}">
      <dsp:nvSpPr>
        <dsp:cNvPr id="0" name=""/>
        <dsp:cNvSpPr/>
      </dsp:nvSpPr>
      <dsp:spPr>
        <a:xfrm>
          <a:off x="0" y="75300"/>
          <a:ext cx="7247227" cy="58134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i="0" kern="1200" dirty="0">
              <a:latin typeface="微软雅黑" panose="020B0503020204020204" pitchFamily="34" charset="-122"/>
              <a:ea typeface="微软雅黑" panose="020B0503020204020204" pitchFamily="34" charset="-122"/>
            </a:rPr>
            <a:t>    提出建立健全餐饮节约管理长效机制。</a:t>
          </a:r>
        </a:p>
      </dsp:txBody>
      <dsp:txXfrm>
        <a:off x="28379" y="103679"/>
        <a:ext cx="7190469" cy="524586"/>
      </dsp:txXfrm>
    </dsp:sp>
    <dsp:sp modelId="{092E3CF4-7375-4B35-A620-D9EEF162918D}">
      <dsp:nvSpPr>
        <dsp:cNvPr id="0" name=""/>
        <dsp:cNvSpPr/>
      </dsp:nvSpPr>
      <dsp:spPr>
        <a:xfrm>
          <a:off x="0" y="657107"/>
          <a:ext cx="7247227" cy="82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为深入贯彻习近平总书记关于坚决制止餐饮浪费行为的重要指示精神的重要指示精神，围绕大力培育文明就餐和勤俭节约的校园文化、加强食堂优化流程管理、健全食堂节约管理机制等，提出明确工作任务和要求。</a:t>
          </a:r>
        </a:p>
      </dsp:txBody>
      <dsp:txXfrm>
        <a:off x="0" y="657107"/>
        <a:ext cx="7247227" cy="825806"/>
      </dsp:txXfrm>
    </dsp:sp>
    <dsp:sp modelId="{736F966F-4E5A-416B-A7CB-1A3902B9AA48}">
      <dsp:nvSpPr>
        <dsp:cNvPr id="0" name=""/>
        <dsp:cNvSpPr/>
      </dsp:nvSpPr>
      <dsp:spPr>
        <a:xfrm>
          <a:off x="0" y="1862572"/>
          <a:ext cx="7247227" cy="58134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i="0" kern="1200" dirty="0">
              <a:latin typeface="微软雅黑" panose="020B0503020204020204" pitchFamily="34" charset="-122"/>
              <a:ea typeface="微软雅黑" panose="020B0503020204020204" pitchFamily="34" charset="-122"/>
            </a:rPr>
            <a:t>    积极推动“农校对接”“消费扶贫”。</a:t>
          </a:r>
        </a:p>
      </dsp:txBody>
      <dsp:txXfrm>
        <a:off x="28379" y="1890951"/>
        <a:ext cx="7190469" cy="524586"/>
      </dsp:txXfrm>
    </dsp:sp>
    <dsp:sp modelId="{06C81516-9904-4815-A645-7E111017FD32}">
      <dsp:nvSpPr>
        <dsp:cNvPr id="0" name=""/>
        <dsp:cNvSpPr/>
      </dsp:nvSpPr>
      <dsp:spPr>
        <a:xfrm>
          <a:off x="0" y="2443917"/>
          <a:ext cx="7247227" cy="725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提出各高校要积极推进从农田到食堂的“农校对接”工作，减少中间采购环节，降低原材料采购成本，建立可追溯的食品安全体系。同时鼓励各高校通过“消费扶贫”方式，深入做好“精准扶贫”工作，助力巩固拓展脱贫攻坚成果和全面推进乡村振兴。</a:t>
          </a:r>
        </a:p>
      </dsp:txBody>
      <dsp:txXfrm>
        <a:off x="0" y="2443917"/>
        <a:ext cx="7247227" cy="725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9B0D-A677-4176-819E-D1DD0192B316}">
      <dsp:nvSpPr>
        <dsp:cNvPr id="0" name=""/>
        <dsp:cNvSpPr/>
      </dsp:nvSpPr>
      <dsp:spPr>
        <a:xfrm>
          <a:off x="0" y="4070"/>
          <a:ext cx="7247227" cy="63648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    建立健全公共卫生管理联动机制。</a:t>
          </a:r>
        </a:p>
      </dsp:txBody>
      <dsp:txXfrm>
        <a:off x="31070" y="35140"/>
        <a:ext cx="7185087" cy="574340"/>
      </dsp:txXfrm>
    </dsp:sp>
    <dsp:sp modelId="{092E3CF4-7375-4B35-A620-D9EEF162918D}">
      <dsp:nvSpPr>
        <dsp:cNvPr id="0" name=""/>
        <dsp:cNvSpPr/>
      </dsp:nvSpPr>
      <dsp:spPr>
        <a:xfrm>
          <a:off x="0" y="640550"/>
          <a:ext cx="7247227"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结合新冠肺炎疫情防控常态化工作需要，要求各高校坚决贯彻预防为主的卫生与健康工作方针，对食堂公共卫生管理要坚持常抓不懈。要建立健全食堂公共卫生预防和应急处置预案，同时要加强与当地公共健康部门和校医院的日常联动，定期对食堂的公共卫生管理工作进行监督检查，确保无疏漏、无死角。</a:t>
          </a:r>
        </a:p>
      </dsp:txBody>
      <dsp:txXfrm>
        <a:off x="0" y="640550"/>
        <a:ext cx="7247227" cy="1161270"/>
      </dsp:txXfrm>
    </dsp:sp>
    <dsp:sp modelId="{736F966F-4E5A-416B-A7CB-1A3902B9AA48}">
      <dsp:nvSpPr>
        <dsp:cNvPr id="0" name=""/>
        <dsp:cNvSpPr/>
      </dsp:nvSpPr>
      <dsp:spPr>
        <a:xfrm>
          <a:off x="0" y="1801820"/>
          <a:ext cx="7247227" cy="63648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    加强食堂信息化建设。</a:t>
          </a:r>
        </a:p>
      </dsp:txBody>
      <dsp:txXfrm>
        <a:off x="31070" y="1832890"/>
        <a:ext cx="7185087" cy="574340"/>
      </dsp:txXfrm>
    </dsp:sp>
    <dsp:sp modelId="{06C81516-9904-4815-A645-7E111017FD32}">
      <dsp:nvSpPr>
        <dsp:cNvPr id="0" name=""/>
        <dsp:cNvSpPr/>
      </dsp:nvSpPr>
      <dsp:spPr>
        <a:xfrm>
          <a:off x="0" y="2438300"/>
          <a:ext cx="7247227"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要求各高校将食堂信息化建设纳入智慧校园建设总体规划，开发就餐管理服务平台，满足师生对校园生活多样性和便捷性的需求。</a:t>
          </a:r>
        </a:p>
      </dsp:txBody>
      <dsp:txXfrm>
        <a:off x="0" y="2438300"/>
        <a:ext cx="7247227" cy="598230"/>
      </dsp:txXfrm>
    </dsp:sp>
    <dsp:sp modelId="{33F3D964-654E-4302-884F-3B0F2548E1AE}">
      <dsp:nvSpPr>
        <dsp:cNvPr id="0" name=""/>
        <dsp:cNvSpPr/>
      </dsp:nvSpPr>
      <dsp:spPr>
        <a:xfrm>
          <a:off x="0" y="3036530"/>
          <a:ext cx="7247227" cy="63648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    发挥第三方的专业优势。</a:t>
          </a:r>
        </a:p>
      </dsp:txBody>
      <dsp:txXfrm>
        <a:off x="31070" y="3067600"/>
        <a:ext cx="7185087" cy="574340"/>
      </dsp:txXfrm>
    </dsp:sp>
    <dsp:sp modelId="{BFB19B4C-6C27-432D-A83E-6299E7D415A3}">
      <dsp:nvSpPr>
        <dsp:cNvPr id="0" name=""/>
        <dsp:cNvSpPr/>
      </dsp:nvSpPr>
      <dsp:spPr>
        <a:xfrm>
          <a:off x="0" y="3673010"/>
          <a:ext cx="7247227"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latin typeface="微软雅黑" panose="020B0503020204020204" pitchFamily="34" charset="-122"/>
              <a:ea typeface="微软雅黑" panose="020B0503020204020204" pitchFamily="34" charset="-122"/>
            </a:rPr>
            <a:t>提出鼓励各高校积极运用第三方评价的方式，对食堂进行量化监督考核，提高食堂监管水平。</a:t>
          </a:r>
        </a:p>
      </dsp:txBody>
      <dsp:txXfrm>
        <a:off x="0" y="3673010"/>
        <a:ext cx="7247227" cy="5982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70C0"/>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6610360" cy="655633"/>
          </a:xfrm>
          <a:prstGeom prst="rect">
            <a:avLst/>
          </a:prstGeom>
        </p:spPr>
        <p:txBody>
          <a:bodyPr>
            <a:normAutofit/>
          </a:bodyPr>
          <a:lstStyle>
            <a:lvl1pPr algn="l">
              <a:defRPr sz="3735" b="1">
                <a:solidFill>
                  <a:schemeClr val="bg1"/>
                </a:solidFill>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914400" y="2857497"/>
            <a:ext cx="6610360" cy="428628"/>
          </a:xfrm>
          <a:prstGeom prst="rect">
            <a:avLst/>
          </a:prstGeom>
        </p:spPr>
        <p:txBody>
          <a:bodyPr anchor="ctr">
            <a:noAutofit/>
          </a:bodyPr>
          <a:lstStyle>
            <a:lvl1pPr marL="0" indent="0" algn="l">
              <a:buNone/>
              <a:defRPr sz="2135" b="1">
                <a:solidFill>
                  <a:schemeClr val="bg1">
                    <a:lumMod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dirty="0"/>
          </a:p>
        </p:txBody>
      </p:sp>
      <p:pic>
        <p:nvPicPr>
          <p:cNvPr id="7" name="图片 6" descr="未标题-2.png"/>
          <p:cNvPicPr>
            <a:picLocks noChangeAspect="1"/>
          </p:cNvPicPr>
          <p:nvPr/>
        </p:nvPicPr>
        <p:blipFill>
          <a:blip r:embed="rId2"/>
          <a:stretch>
            <a:fillRect/>
          </a:stretch>
        </p:blipFill>
        <p:spPr>
          <a:xfrm>
            <a:off x="6823666" y="1000108"/>
            <a:ext cx="5368335" cy="48577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A61015F-7CC6-4D0A-9D87-873EA4C304CC}"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677316"/>
          </a:xfrm>
          <a:prstGeom prst="rect">
            <a:avLst/>
          </a:prstGeom>
        </p:spPr>
        <p:txBody>
          <a:bodyPr anchor="ctr"/>
          <a:lstStyle>
            <a:lvl1pPr algn="l">
              <a:defRPr/>
            </a:lvl1pPr>
          </a:lstStyle>
          <a:p>
            <a:r>
              <a:rPr lang="zh-CN" altLang="en-US"/>
              <a:t>单击此处编辑母版标题样式</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5C68B11-C5A8-448C-8CE9-B1A273C79CF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fld>
            <a:endParaRPr lang="en-US" dirty="0"/>
          </a:p>
        </p:txBody>
      </p:sp>
      <p:sp>
        <p:nvSpPr>
          <p:cNvPr id="5" name="Date Placeholder 4"/>
          <p:cNvSpPr>
            <a:spLocks noGrp="1"/>
          </p:cNvSpPr>
          <p:nvPr>
            <p:ph type="dt" sz="half" idx="10"/>
          </p:nvPr>
        </p:nvSpPr>
        <p:spPr/>
        <p:txBody>
          <a:bodyPr/>
          <a:lstStyle/>
          <a:p>
            <a:fld id="{C7616CA0-919D-4A49-9C8A-62FDFB3A5183}" type="datetimeFigureOut">
              <a:rPr lang="en-US" smtClean="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3_自定义版式">
    <p:spTree>
      <p:nvGrpSpPr>
        <p:cNvPr id="1" name=""/>
        <p:cNvGrpSpPr/>
        <p:nvPr/>
      </p:nvGrpSpPr>
      <p:grpSpPr>
        <a:xfrm>
          <a:off x="0" y="0"/>
          <a:ext cx="0" cy="0"/>
          <a:chOff x="0" y="0"/>
          <a:chExt cx="0" cy="0"/>
        </a:xfrm>
      </p:grpSpPr>
      <p:cxnSp>
        <p:nvCxnSpPr>
          <p:cNvPr id="3" name="直接连接符 2"/>
          <p:cNvCxnSpPr/>
          <p:nvPr/>
        </p:nvCxnSpPr>
        <p:spPr>
          <a:xfrm rot="5400000">
            <a:off x="191171" y="408000"/>
            <a:ext cx="816000" cy="2117"/>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5400000">
            <a:off x="441625" y="238942"/>
            <a:ext cx="480000" cy="2117"/>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ph type="title"/>
          </p:nvPr>
        </p:nvSpPr>
        <p:spPr>
          <a:xfrm>
            <a:off x="609600" y="275167"/>
            <a:ext cx="10972800" cy="677316"/>
          </a:xfrm>
          <a:prstGeom prst="rect">
            <a:avLst/>
          </a:prstGeom>
        </p:spPr>
        <p:txBody>
          <a:bodyPr anchor="ctr"/>
          <a:lstStyle>
            <a:lvl1pPr algn="l">
              <a:defRPr/>
            </a:lvl1pPr>
          </a:lstStyle>
          <a:p>
            <a:r>
              <a:rPr lang="zh-CN" altLang="en-US"/>
              <a:t>单击此处编辑母版标题样式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1_自定义版式">
    <p:bg>
      <p:bgPr>
        <a:solidFill>
          <a:schemeClr val="bg1"/>
        </a:solidFill>
        <a:effectLst/>
      </p:bgPr>
    </p:bg>
    <p:spTree>
      <p:nvGrpSpPr>
        <p:cNvPr id="1" name=""/>
        <p:cNvGrpSpPr/>
        <p:nvPr/>
      </p:nvGrpSpPr>
      <p:grpSpPr>
        <a:xfrm>
          <a:off x="0" y="0"/>
          <a:ext cx="0" cy="0"/>
          <a:chOff x="0" y="0"/>
          <a:chExt cx="0" cy="0"/>
        </a:xfrm>
      </p:grpSpPr>
      <p:pic>
        <p:nvPicPr>
          <p:cNvPr id="4" name="图片 3" descr="线条9.png"/>
          <p:cNvPicPr>
            <a:picLocks noChangeAspect="1"/>
          </p:cNvPicPr>
          <p:nvPr/>
        </p:nvPicPr>
        <p:blipFill>
          <a:blip r:embed="rId2" cstate="print">
            <a:duotone>
              <a:prstClr val="black"/>
              <a:schemeClr val="tx2">
                <a:tint val="45000"/>
                <a:satMod val="400000"/>
              </a:schemeClr>
            </a:duotone>
            <a:lum bright="7000" contrast="-24000"/>
          </a:blip>
          <a:srcRect r="26487"/>
          <a:stretch>
            <a:fillRect/>
          </a:stretch>
        </p:blipFill>
        <p:spPr>
          <a:xfrm>
            <a:off x="11144285" y="0"/>
            <a:ext cx="1047715" cy="6858000"/>
          </a:xfrm>
          <a:prstGeom prst="rect">
            <a:avLst/>
          </a:prstGeom>
        </p:spPr>
      </p:pic>
      <p:cxnSp>
        <p:nvCxnSpPr>
          <p:cNvPr id="6" name="直接连接符 5"/>
          <p:cNvCxnSpPr/>
          <p:nvPr/>
        </p:nvCxnSpPr>
        <p:spPr>
          <a:xfrm rot="5400000">
            <a:off x="191171" y="408000"/>
            <a:ext cx="816000" cy="21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441625" y="238942"/>
            <a:ext cx="480000" cy="21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标题 1"/>
          <p:cNvSpPr>
            <a:spLocks noGrp="1"/>
          </p:cNvSpPr>
          <p:nvPr>
            <p:ph type="title"/>
          </p:nvPr>
        </p:nvSpPr>
        <p:spPr>
          <a:xfrm>
            <a:off x="623455" y="412845"/>
            <a:ext cx="10972800" cy="487343"/>
          </a:xfrm>
          <a:prstGeom prst="rect">
            <a:avLst/>
          </a:prstGeom>
        </p:spPr>
        <p:txBody>
          <a:bodyPr/>
          <a:lstStyle>
            <a:lvl1pPr>
              <a:defRPr>
                <a:solidFill>
                  <a:schemeClr val="tx1"/>
                </a:solidFill>
              </a:defRPr>
            </a:lvl1pPr>
          </a:lstStyle>
          <a:p>
            <a:r>
              <a:rPr lang="zh-CN" altLang="en-US"/>
              <a:t>单击此处编辑母版标题样式</a:t>
            </a:r>
            <a:endParaRPr lang="zh-CN" altLang="en-US" dirty="0"/>
          </a:p>
        </p:txBody>
      </p:sp>
      <p:sp>
        <p:nvSpPr>
          <p:cNvPr id="9" name="矩形 8"/>
          <p:cNvSpPr/>
          <p:nvPr/>
        </p:nvSpPr>
        <p:spPr>
          <a:xfrm>
            <a:off x="0" y="6762749"/>
            <a:ext cx="12192000" cy="952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2_自定义版式">
    <p:spTree>
      <p:nvGrpSpPr>
        <p:cNvPr id="1" name=""/>
        <p:cNvGrpSpPr/>
        <p:nvPr/>
      </p:nvGrpSpPr>
      <p:grpSpPr>
        <a:xfrm>
          <a:off x="0" y="0"/>
          <a:ext cx="0" cy="0"/>
          <a:chOff x="0" y="0"/>
          <a:chExt cx="0" cy="0"/>
        </a:xfrm>
      </p:grpSpPr>
      <p:pic>
        <p:nvPicPr>
          <p:cNvPr id="9" name="图片 8" descr="图片1.png"/>
          <p:cNvPicPr>
            <a:picLocks noChangeAspect="1"/>
          </p:cNvPicPr>
          <p:nvPr/>
        </p:nvPicPr>
        <p:blipFill>
          <a:blip r:embed="rId2">
            <a:lum bright="100000"/>
          </a:blip>
          <a:srcRect l="16589" t="18028" r="18189" b="19627"/>
          <a:stretch>
            <a:fillRect/>
          </a:stretch>
        </p:blipFill>
        <p:spPr>
          <a:xfrm>
            <a:off x="0" y="0"/>
            <a:ext cx="12192000" cy="6858000"/>
          </a:xfrm>
          <a:prstGeom prst="rect">
            <a:avLst/>
          </a:prstGeom>
        </p:spPr>
      </p:pic>
      <p:pic>
        <p:nvPicPr>
          <p:cNvPr id="12" name="Picture 3" descr="C:\Documents and Settings\ap1007\桌面\未标题-3.png"/>
          <p:cNvPicPr>
            <a:picLocks noChangeAspect="1" noChangeArrowheads="1"/>
          </p:cNvPicPr>
          <p:nvPr/>
        </p:nvPicPr>
        <p:blipFill>
          <a:blip r:embed="rId3"/>
          <a:srcRect t="16156" r="40895" b="53686"/>
          <a:stretch>
            <a:fillRect/>
          </a:stretch>
        </p:blipFill>
        <p:spPr bwMode="auto">
          <a:xfrm>
            <a:off x="3047979" y="0"/>
            <a:ext cx="9144021" cy="2666995"/>
          </a:xfrm>
          <a:prstGeom prst="rect">
            <a:avLst/>
          </a:prstGeom>
          <a:noFill/>
        </p:spPr>
      </p:pic>
      <p:pic>
        <p:nvPicPr>
          <p:cNvPr id="13" name="Picture 3" descr="C:\Documents and Settings\ap1007\桌面\未标题-3.png"/>
          <p:cNvPicPr>
            <a:picLocks noChangeAspect="1" noChangeArrowheads="1"/>
          </p:cNvPicPr>
          <p:nvPr/>
        </p:nvPicPr>
        <p:blipFill>
          <a:blip r:embed="rId3"/>
          <a:srcRect t="24773" r="59365" b="53686"/>
          <a:stretch>
            <a:fillRect/>
          </a:stretch>
        </p:blipFill>
        <p:spPr bwMode="auto">
          <a:xfrm>
            <a:off x="2857477" y="4953011"/>
            <a:ext cx="6286544" cy="1904989"/>
          </a:xfrm>
          <a:prstGeom prst="rect">
            <a:avLst/>
          </a:prstGeom>
          <a:noFill/>
        </p:spPr>
      </p:pic>
      <p:cxnSp>
        <p:nvCxnSpPr>
          <p:cNvPr id="16" name="直接连接符 15"/>
          <p:cNvCxnSpPr/>
          <p:nvPr/>
        </p:nvCxnSpPr>
        <p:spPr>
          <a:xfrm rot="5400000">
            <a:off x="191171" y="408000"/>
            <a:ext cx="816000" cy="21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441625" y="238942"/>
            <a:ext cx="480000" cy="21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标题 1"/>
          <p:cNvSpPr>
            <a:spLocks noGrp="1"/>
          </p:cNvSpPr>
          <p:nvPr>
            <p:ph type="title"/>
          </p:nvPr>
        </p:nvSpPr>
        <p:spPr>
          <a:xfrm>
            <a:off x="623455" y="412845"/>
            <a:ext cx="10972800" cy="487343"/>
          </a:xfrm>
          <a:prstGeom prst="rect">
            <a:avLst/>
          </a:prstGeom>
        </p:spPr>
        <p:txBody>
          <a:bodyPr/>
          <a:lstStyle>
            <a:lvl1pPr>
              <a:defRPr>
                <a:solidFill>
                  <a:schemeClr val="tx1"/>
                </a:solidFill>
              </a:defRPr>
            </a:lvl1pPr>
          </a:lstStyle>
          <a:p>
            <a:r>
              <a:rPr lang="zh-CN" altLang="en-US"/>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2" Type="http://schemas.openxmlformats.org/officeDocument/2006/relationships/theme" Target="../theme/theme2.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7" name="图片 6" descr="线条9.png"/>
          <p:cNvPicPr>
            <a:picLocks noChangeAspect="1"/>
          </p:cNvPicPr>
          <p:nvPr/>
        </p:nvPicPr>
        <p:blipFill>
          <a:blip r:embed="rId6" cstate="print"/>
          <a:srcRect r="26487"/>
          <a:stretch>
            <a:fillRect/>
          </a:stretch>
        </p:blipFill>
        <p:spPr>
          <a:xfrm>
            <a:off x="11144285" y="0"/>
            <a:ext cx="1047715" cy="6858000"/>
          </a:xfrm>
          <a:prstGeom prst="rect">
            <a:avLst/>
          </a:prstGeom>
        </p:spPr>
      </p:pic>
      <p:cxnSp>
        <p:nvCxnSpPr>
          <p:cNvPr id="5" name="直接连接符 4"/>
          <p:cNvCxnSpPr/>
          <p:nvPr/>
        </p:nvCxnSpPr>
        <p:spPr>
          <a:xfrm rot="5400000">
            <a:off x="191171" y="408000"/>
            <a:ext cx="816000" cy="2117"/>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441625" y="238942"/>
            <a:ext cx="480000" cy="2117"/>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1219200" rtl="0" eaLnBrk="1" latinLnBrk="0" hangingPunct="1">
        <a:spcBef>
          <a:spcPct val="0"/>
        </a:spcBef>
        <a:buNone/>
        <a:defRPr sz="2400" b="1" kern="1200">
          <a:solidFill>
            <a:schemeClr val="bg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9" Type="http://schemas.openxmlformats.org/officeDocument/2006/relationships/image" Target="../media/image11.svg"/><Relationship Id="rId8" Type="http://schemas.openxmlformats.org/officeDocument/2006/relationships/image" Target="../media/image15.png"/><Relationship Id="rId7" Type="http://schemas.openxmlformats.org/officeDocument/2006/relationships/image" Target="../media/image10.svg"/><Relationship Id="rId6" Type="http://schemas.openxmlformats.org/officeDocument/2006/relationships/image" Target="../media/image14.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0" Type="http://schemas.openxmlformats.org/officeDocument/2006/relationships/slideLayout" Target="../slideLayouts/slideLayout17.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9" Type="http://schemas.openxmlformats.org/officeDocument/2006/relationships/image" Target="../media/image13.svg"/><Relationship Id="rId8" Type="http://schemas.openxmlformats.org/officeDocument/2006/relationships/image" Target="../media/image17.png"/><Relationship Id="rId7" Type="http://schemas.openxmlformats.org/officeDocument/2006/relationships/image" Target="../media/image12.svg"/><Relationship Id="rId6" Type="http://schemas.openxmlformats.org/officeDocument/2006/relationships/image" Target="../media/image16.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2" Type="http://schemas.openxmlformats.org/officeDocument/2006/relationships/slideLayout" Target="../slideLayouts/slideLayout17.xml"/><Relationship Id="rId11" Type="http://schemas.openxmlformats.org/officeDocument/2006/relationships/image" Target="../media/image14.svg"/><Relationship Id="rId10" Type="http://schemas.openxmlformats.org/officeDocument/2006/relationships/image" Target="../media/image18.png"/><Relationship Id="rId1"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slideLayout" Target="../slideLayouts/slideLayout17.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7.png"/><Relationship Id="rId7" Type="http://schemas.openxmlformats.org/officeDocument/2006/relationships/image" Target="../media/image2.svg"/><Relationship Id="rId6" Type="http://schemas.openxmlformats.org/officeDocument/2006/relationships/image" Target="../media/image6.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slideLayout" Target="../slideLayouts/slideLayout17.xml"/><Relationship Id="rId11" Type="http://schemas.openxmlformats.org/officeDocument/2006/relationships/image" Target="../media/image4.svg"/><Relationship Id="rId10" Type="http://schemas.openxmlformats.org/officeDocument/2006/relationships/image" Target="../media/image8.png"/><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10.png"/><Relationship Id="rId7" Type="http://schemas.openxmlformats.org/officeDocument/2006/relationships/image" Target="../media/image5.svg"/><Relationship Id="rId6" Type="http://schemas.openxmlformats.org/officeDocument/2006/relationships/image" Target="../media/image9.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2" Type="http://schemas.openxmlformats.org/officeDocument/2006/relationships/slideLayout" Target="../slideLayouts/slideLayout17.xml"/><Relationship Id="rId11" Type="http://schemas.openxmlformats.org/officeDocument/2006/relationships/image" Target="../media/image7.svg"/><Relationship Id="rId10" Type="http://schemas.openxmlformats.org/officeDocument/2006/relationships/image" Target="../media/image11.png"/><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13.png"/><Relationship Id="rId7" Type="http://schemas.openxmlformats.org/officeDocument/2006/relationships/image" Target="../media/image8.svg"/><Relationship Id="rId6" Type="http://schemas.openxmlformats.org/officeDocument/2006/relationships/image" Target="../media/image12.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0" Type="http://schemas.openxmlformats.org/officeDocument/2006/relationships/slideLayout" Target="../slideLayouts/slideLayout17.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69582" y="3153231"/>
            <a:ext cx="5022504" cy="1489075"/>
          </a:xfrm>
          <a:prstGeom prst="rect">
            <a:avLst/>
          </a:prstGeom>
          <a:noFill/>
        </p:spPr>
        <p:txBody>
          <a:bodyPr wrap="square">
            <a:spAutoFit/>
          </a:bodyPr>
          <a:lstStyle/>
          <a:p>
            <a:pPr algn="just">
              <a:lnSpc>
                <a:spcPct val="13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为加强高校食堂管理工作，完善高校食堂健康发展的运行机制，全面提升高校食堂治理效能，保障师生在校集中用餐的食品安全与营养健康。我厅印发了《关于加强高等学校食堂管理工作的意见》（以下简称《意见》），现将《意见》解读如下：</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399245" y="1811560"/>
            <a:ext cx="9343623" cy="707886"/>
          </a:xfrm>
          <a:prstGeom prst="rect">
            <a:avLst/>
          </a:prstGeom>
          <a:noFill/>
        </p:spPr>
        <p:txBody>
          <a:bodyPr wrap="square">
            <a:spAutoFit/>
          </a:bodyPr>
          <a:lstStyle/>
          <a:p>
            <a:pPr algn="ctr"/>
            <a:r>
              <a:rPr lang="en-US" altLang="zh-CN" sz="4000" dirty="0">
                <a:solidFill>
                  <a:srgbClr val="286D9F"/>
                </a:solidFill>
                <a:latin typeface="庞门正道标题体" panose="02010600030101010101" pitchFamily="2" charset="-122"/>
                <a:ea typeface="庞门正道标题体" panose="02010600030101010101" pitchFamily="2" charset="-122"/>
              </a:rPr>
              <a:t>《</a:t>
            </a:r>
            <a:r>
              <a:rPr lang="zh-CN" altLang="en-US" sz="4000" dirty="0">
                <a:solidFill>
                  <a:srgbClr val="286D9F"/>
                </a:solidFill>
                <a:latin typeface="庞门正道标题体" panose="02010600030101010101" pitchFamily="2" charset="-122"/>
                <a:ea typeface="庞门正道标题体" panose="02010600030101010101" pitchFamily="2" charset="-122"/>
              </a:rPr>
              <a:t>关于加强高等学校食堂管理工作的意见</a:t>
            </a:r>
            <a:r>
              <a:rPr lang="en-US" altLang="zh-CN" sz="4000" dirty="0">
                <a:solidFill>
                  <a:srgbClr val="286D9F"/>
                </a:solidFill>
                <a:latin typeface="庞门正道标题体" panose="02010600030101010101" pitchFamily="2" charset="-122"/>
                <a:ea typeface="庞门正道标题体" panose="02010600030101010101" pitchFamily="2" charset="-122"/>
              </a:rPr>
              <a:t>》</a:t>
            </a:r>
            <a:endParaRPr lang="zh-CN" altLang="en-US" sz="4000" dirty="0">
              <a:solidFill>
                <a:srgbClr val="286D9F"/>
              </a:solidFill>
              <a:latin typeface="庞门正道标题体" panose="02010600030101010101" pitchFamily="2" charset="-122"/>
              <a:ea typeface="庞门正道标题体" panose="02010600030101010101" pitchFamily="2" charset="-122"/>
            </a:endParaRPr>
          </a:p>
        </p:txBody>
      </p:sp>
      <p:sp>
        <p:nvSpPr>
          <p:cNvPr id="12" name="文本框 11"/>
          <p:cNvSpPr txBox="1"/>
          <p:nvPr/>
        </p:nvSpPr>
        <p:spPr>
          <a:xfrm>
            <a:off x="5988677" y="2624168"/>
            <a:ext cx="3522118" cy="2092881"/>
          </a:xfrm>
          <a:prstGeom prst="rect">
            <a:avLst/>
          </a:prstGeom>
          <a:noFill/>
        </p:spPr>
        <p:txBody>
          <a:bodyPr wrap="none" rtlCol="0">
            <a:spAutoFit/>
          </a:bodyPr>
          <a:lstStyle/>
          <a:p>
            <a:r>
              <a:rPr lang="zh-CN" altLang="en-US" sz="13000" b="1" dirty="0">
                <a:solidFill>
                  <a:srgbClr val="3076A4"/>
                </a:solidFill>
                <a:effectLst>
                  <a:outerShdw blurRad="38100" dist="38100" dir="2700000" algn="tl">
                    <a:srgbClr val="000000">
                      <a:alpha val="43137"/>
                    </a:srgbClr>
                  </a:outerShdw>
                </a:effectLst>
              </a:rPr>
              <a:t>解读</a:t>
            </a:r>
            <a:endParaRPr lang="zh-CN" altLang="en-US" sz="13000" b="1" dirty="0">
              <a:solidFill>
                <a:srgbClr val="3076A4"/>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的亮点是什么？</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6</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7" name="图示 6"/>
          <p:cNvGraphicFramePr/>
          <p:nvPr/>
        </p:nvGraphicFramePr>
        <p:xfrm>
          <a:off x="1542604" y="2067534"/>
          <a:ext cx="7247227" cy="36249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图片 1" descr="31393935333436313b31393936353330383bcafdd7d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5180" y="1974215"/>
            <a:ext cx="867410" cy="867410"/>
          </a:xfrm>
          <a:prstGeom prst="rect">
            <a:avLst/>
          </a:prstGeom>
        </p:spPr>
      </p:pic>
      <p:pic>
        <p:nvPicPr>
          <p:cNvPr id="3" name="图片 2" descr="31393935333436313b31393936353330393bcafdd7d6"/>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330" y="3842385"/>
            <a:ext cx="867410" cy="8020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的亮点是什么？</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6</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7" name="图示 6"/>
          <p:cNvGraphicFramePr/>
          <p:nvPr/>
        </p:nvGraphicFramePr>
        <p:xfrm>
          <a:off x="1542604" y="2067533"/>
          <a:ext cx="7247227" cy="42753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图片 1" descr="31393935333436313b31393936353331303bcafdd7d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295" y="1964690"/>
            <a:ext cx="914400" cy="914400"/>
          </a:xfrm>
          <a:prstGeom prst="rect">
            <a:avLst/>
          </a:prstGeom>
        </p:spPr>
      </p:pic>
      <p:pic>
        <p:nvPicPr>
          <p:cNvPr id="3" name="图片 2" descr="31393935333436313b31393936353331313bcafdd7d6"/>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295" y="3585210"/>
            <a:ext cx="914400" cy="914400"/>
          </a:xfrm>
          <a:prstGeom prst="rect">
            <a:avLst/>
          </a:prstGeom>
        </p:spPr>
      </p:pic>
      <p:pic>
        <p:nvPicPr>
          <p:cNvPr id="6" name="图片 5" descr="31393935333436313b31393936353331323bcafdd7d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295" y="4897755"/>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棱台 4"/>
          <p:cNvSpPr/>
          <p:nvPr/>
        </p:nvSpPr>
        <p:spPr>
          <a:xfrm>
            <a:off x="828040" y="2309039"/>
            <a:ext cx="1368000" cy="612000"/>
          </a:xfrm>
          <a:prstGeom prst="bevel">
            <a:avLst/>
          </a:prstGeom>
          <a:solidFill>
            <a:srgbClr val="1F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背 景</a:t>
            </a:r>
            <a:endParaRPr lang="zh-CN" altLang="en-US" sz="20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393486" y="2215864"/>
            <a:ext cx="6768000" cy="3879215"/>
          </a:xfrm>
          <a:prstGeom prst="rect">
            <a:avLst/>
          </a:prstGeom>
          <a:noFill/>
        </p:spPr>
        <p:txBody>
          <a:bodyPr wrap="square">
            <a:spAutoFit/>
          </a:bodyPr>
          <a:lstStyle/>
          <a:p>
            <a:pPr algn="just">
              <a:lnSpc>
                <a:spcPct val="130000"/>
              </a:lnSpc>
              <a:spcAft>
                <a:spcPts val="600"/>
              </a:spcAft>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高校食堂管理工作关系到广大师生的身体健康和切身利益，关系到高校正常的教育教学秩序，关系到社会的和谐稳定。近年来，省委省政府高度重视学校食品安全工作，省委省政府主要领导多次对学校食品安全工作做出批示，要求加强对学校食品安全的监管。</a:t>
            </a: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1400" dirty="0">
                <a:latin typeface="微软雅黑" panose="020B0503020204020204" pitchFamily="34" charset="-122"/>
                <a:ea typeface="微软雅黑" panose="020B0503020204020204" pitchFamily="34" charset="-122"/>
              </a:rPr>
              <a:t>     《学校食品安全与营养健康管理规定》（教育部、国家市场监督管理总局、国家卫生健康委员会令第45号，以下简称《规定》）于2019年4月1日起实施，《规定》是做好学校食品安全与营养健康管理的操作指南。《</a:t>
            </a:r>
            <a:r>
              <a:rPr lang="zh-CN" altLang="en-US" sz="1400" dirty="0">
                <a:latin typeface="微软雅黑" panose="020B0503020204020204" pitchFamily="34" charset="-122"/>
                <a:ea typeface="微软雅黑" panose="020B0503020204020204" pitchFamily="34" charset="-122"/>
                <a:sym typeface="+mn-ea"/>
              </a:rPr>
              <a:t>山东省高校工委山东省教育厅山东省审计厅</a:t>
            </a:r>
            <a:r>
              <a:rPr lang="zh-CN" altLang="en-US" sz="1400" dirty="0">
                <a:latin typeface="微软雅黑" panose="020B0503020204020204" pitchFamily="34" charset="-122"/>
                <a:ea typeface="微软雅黑" panose="020B0503020204020204" pitchFamily="34" charset="-122"/>
              </a:rPr>
              <a:t>关于切实加强高等学校食堂管理工作的意见》（鲁教后字〔2005〕1号，以下简称《原意见》）部分规定和要求，已不适应当前高校食堂管理健康运行的工作需要。</a:t>
            </a: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1400" dirty="0">
                <a:latin typeface="微软雅黑" panose="020B0503020204020204" pitchFamily="34" charset="-122"/>
                <a:ea typeface="微软雅黑" panose="020B0503020204020204" pitchFamily="34" charset="-122"/>
              </a:rPr>
              <a:t>       为适应新时期加强高校食品安全与营养健康管理和推进健康山东建设的新要求，保障学生和教职工在校集中用餐的食品安全与营养健康，我厅对《原意见》进行了修订。</a:t>
            </a:r>
            <a:endParaRPr lang="en-US" altLang="zh-CN" sz="1400" dirty="0">
              <a:latin typeface="微软雅黑" panose="020B0503020204020204" pitchFamily="34" charset="-122"/>
              <a:ea typeface="微软雅黑" panose="020B0503020204020204" pitchFamily="34" charset="-122"/>
            </a:endParaRPr>
          </a:p>
        </p:txBody>
      </p:sp>
      <p:sp>
        <p:nvSpPr>
          <p:cNvPr id="9" name="矩形: 圆角 8"/>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的背景和过程是什么？</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1</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棱台 4"/>
          <p:cNvSpPr/>
          <p:nvPr/>
        </p:nvSpPr>
        <p:spPr>
          <a:xfrm>
            <a:off x="318591" y="3481162"/>
            <a:ext cx="1368000" cy="612000"/>
          </a:xfrm>
          <a:prstGeom prst="bevel">
            <a:avLst/>
          </a:prstGeom>
          <a:solidFill>
            <a:srgbClr val="1F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过 程</a:t>
            </a:r>
            <a:endParaRPr lang="zh-CN" altLang="en-US" sz="20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269490" y="1706880"/>
            <a:ext cx="7012940" cy="5739130"/>
          </a:xfrm>
          <a:prstGeom prst="rect">
            <a:avLst/>
          </a:prstGeom>
          <a:noFill/>
        </p:spPr>
        <p:txBody>
          <a:bodyPr wrap="square">
            <a:spAutoFit/>
          </a:bodyPr>
          <a:lstStyle/>
          <a:p>
            <a:pPr algn="just">
              <a:lnSpc>
                <a:spcPct val="130000"/>
              </a:lnSpc>
              <a:spcAft>
                <a:spcPts val="600"/>
              </a:spcAft>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一是根据《原意见》实施现状，以问题和目标为导向，实地调研13所高校的20个食堂，调研的食堂中既有学校自办食堂也有委托社会力量经营食堂，深入分析研究相关问题，提出修改方案。</a:t>
            </a: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1400" dirty="0">
                <a:latin typeface="微软雅黑" panose="020B0503020204020204" pitchFamily="34" charset="-122"/>
                <a:ea typeface="微软雅黑" panose="020B0503020204020204" pitchFamily="34" charset="-122"/>
              </a:rPr>
              <a:t>      二是以调查问卷形式调研全省高校食堂基本情况，调研内容涵盖食堂生均面积、经营模式、劳务用工、饭菜价格、价格平抑基金等，调研摸清了高校食堂基本情况。</a:t>
            </a: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1400" dirty="0">
                <a:latin typeface="微软雅黑" panose="020B0503020204020204" pitchFamily="34" charset="-122"/>
                <a:ea typeface="微软雅黑" panose="020B0503020204020204" pitchFamily="34" charset="-122"/>
              </a:rPr>
              <a:t>      三是《意见》修订过程中，我厅在济南、德州等地5次召开专题文件修订座谈会，与会高校代表根据工作实际充分交流修订意见建议，提出具体意见，不断完善《意见》各项内容。</a:t>
            </a:r>
            <a:endParaRPr lang="zh-CN" altLang="en-US" sz="1400" dirty="0">
              <a:latin typeface="微软雅黑" panose="020B0503020204020204" pitchFamily="34" charset="-122"/>
              <a:ea typeface="微软雅黑" panose="020B0503020204020204" pitchFamily="34" charset="-122"/>
            </a:endParaRPr>
          </a:p>
          <a:p>
            <a:pPr algn="just">
              <a:lnSpc>
                <a:spcPct val="130000"/>
              </a:lnSpc>
              <a:spcAft>
                <a:spcPts val="600"/>
              </a:spcAft>
            </a:pPr>
            <a:r>
              <a:rPr lang="en-US" altLang="zh-CN" sz="1400" dirty="0">
                <a:latin typeface="微软雅黑" panose="020B0503020204020204" pitchFamily="34" charset="-122"/>
                <a:ea typeface="微软雅黑" panose="020B0503020204020204" pitchFamily="34" charset="-122"/>
              </a:rPr>
              <a:t>      四是在厅网站于5月29日至6月5日向社会公开征集意见，共收到邮件65个，其中学生意见61个，经认真研究分析，吸纳3条意见。五是将意见吸纳情况在厅网站进行公布。</a:t>
            </a: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r>
              <a:rPr lang="en-US" altLang="zh-CN" sz="1400" dirty="0">
                <a:latin typeface="微软雅黑" panose="020B0503020204020204" pitchFamily="34" charset="-122"/>
                <a:ea typeface="微软雅黑" panose="020B0503020204020204" pitchFamily="34" charset="-122"/>
              </a:rPr>
              <a:t>      五是召开厅长办公会。2020年9月8日，邓云锋厅长主持召开2020第9次厅长办公会会议。其中，会议就《意见》进行了集体讨论、研究，会议提出六项修改意见。会后，我厅对厅长办公会提出的文件修订工作要求，进行了集中专项研究，将会议的精神和要求充分吸收到文件中。</a:t>
            </a: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endParaRPr lang="en-US" altLang="zh-CN" sz="1400" dirty="0">
              <a:latin typeface="微软雅黑" panose="020B0503020204020204" pitchFamily="34" charset="-122"/>
              <a:ea typeface="微软雅黑" panose="020B0503020204020204" pitchFamily="34" charset="-122"/>
            </a:endParaRPr>
          </a:p>
          <a:p>
            <a:pPr algn="just">
              <a:lnSpc>
                <a:spcPct val="130000"/>
              </a:lnSpc>
              <a:spcAft>
                <a:spcPts val="600"/>
              </a:spcAft>
            </a:pPr>
            <a:endParaRPr lang="en-US" altLang="zh-CN" sz="1400" dirty="0">
              <a:latin typeface="微软雅黑" panose="020B0503020204020204" pitchFamily="34" charset="-122"/>
              <a:ea typeface="微软雅黑" panose="020B0503020204020204" pitchFamily="34" charset="-122"/>
            </a:endParaRPr>
          </a:p>
        </p:txBody>
      </p:sp>
      <p:sp>
        <p:nvSpPr>
          <p:cNvPr id="9" name="矩形: 圆角 8"/>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的背景和过程是什么？</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1402805" y="137266"/>
            <a:ext cx="991673" cy="1569660"/>
          </a:xfrm>
          <a:prstGeom prst="rect">
            <a:avLst/>
          </a:prstGeom>
          <a:noFill/>
        </p:spPr>
        <p:txBody>
          <a:bodyPr wrap="square" rtlCol="0">
            <a:spAutoFit/>
          </a:bodyPr>
          <a:lstStyle/>
          <a:p>
            <a:pPr algn="ctr"/>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1</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pic>
        <p:nvPicPr>
          <p:cNvPr id="3" name="图片 2" descr="32313534353137313b3231353435313537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480185" y="3329940"/>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2805" y="1730900"/>
            <a:ext cx="7490057" cy="3619837"/>
          </a:xfrm>
          <a:prstGeom prst="rect">
            <a:avLst/>
          </a:prstGeom>
          <a:noFill/>
        </p:spPr>
        <p:txBody>
          <a:bodyPr wrap="square">
            <a:spAutoFit/>
          </a:bodyPr>
          <a:lstStyle/>
          <a:p>
            <a:pPr algn="just">
              <a:lnSpc>
                <a:spcPct val="130000"/>
              </a:lnSpc>
              <a:spcAft>
                <a:spcPts val="1200"/>
              </a:spcAft>
            </a:pPr>
            <a:r>
              <a:rPr lang="zh-CN" altLang="en-US" sz="1600" dirty="0">
                <a:latin typeface="微软雅黑" panose="020B0503020204020204" pitchFamily="34" charset="-122"/>
                <a:ea typeface="微软雅黑" panose="020B0503020204020204" pitchFamily="34" charset="-122"/>
              </a:rPr>
              <a:t>《意见》起草主要是根据以下法律、法规、规章、条例等作为政策依据进行修订：</a:t>
            </a:r>
            <a:endParaRPr lang="zh-CN" altLang="en-US" sz="16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《中华人民共和国食品安全法》</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中共中央国务院《关于深化改革加强食品安全工作的意见》（2019年5月9日） </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《普通高等学校建筑面积指标》（建标191-2018）和《饮食建筑设计标准》（JGJ64-2017）</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《学校食品安全与营养健康管理规定》(教育部国家市场监管总局国家卫生健康委员会令第45号)</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《餐饮服务食品安全操作规范》（国家市场监督管理总局2018年版）</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教育部等5部委《关于进一步加强高等学校学生食堂工作的意见》（教发〔2011〕7号） </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《山东省学生体质健康促进条例》</a:t>
            </a:r>
            <a:endParaRPr lang="zh-CN" altLang="en-US" sz="1400" dirty="0">
              <a:latin typeface="微软雅黑" panose="020B0503020204020204" pitchFamily="34" charset="-122"/>
              <a:ea typeface="微软雅黑" panose="020B0503020204020204" pitchFamily="34" charset="-122"/>
            </a:endParaRPr>
          </a:p>
          <a:p>
            <a:pPr marL="285750" indent="-285750" algn="just">
              <a:lnSpc>
                <a:spcPct val="130000"/>
              </a:lnSpc>
              <a:buClr>
                <a:srgbClr val="3076A4"/>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山东省教育厅等4部门《关于印发山东省学生营养健康与学校食品安全提升实施意见的通知》（鲁教体字〔2019〕10号）</a:t>
            </a:r>
            <a:endParaRPr lang="zh-CN" altLang="en-US" sz="1400" dirty="0">
              <a:latin typeface="微软雅黑" panose="020B0503020204020204" pitchFamily="34" charset="-122"/>
              <a:ea typeface="微软雅黑" panose="020B0503020204020204" pitchFamily="34" charset="-122"/>
            </a:endParaRPr>
          </a:p>
        </p:txBody>
      </p:sp>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起草依据的文件</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2</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的主要内容是什么？</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3</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sp>
        <p:nvSpPr>
          <p:cNvPr id="7" name="文本框 6"/>
          <p:cNvSpPr txBox="1"/>
          <p:nvPr/>
        </p:nvSpPr>
        <p:spPr>
          <a:xfrm>
            <a:off x="1402805" y="1806362"/>
            <a:ext cx="6098146" cy="410845"/>
          </a:xfrm>
          <a:prstGeom prst="rect">
            <a:avLst/>
          </a:prstGeom>
          <a:noFill/>
        </p:spPr>
        <p:txBody>
          <a:bodyPr wrap="square">
            <a:spAutoFit/>
          </a:bodyPr>
          <a:lstStyle/>
          <a:p>
            <a:pPr algn="just">
              <a:lnSpc>
                <a:spcPct val="130000"/>
              </a:lnSpc>
            </a:pPr>
            <a:endParaRPr lang="zh-CN" altLang="en-US" sz="16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321050" y="1911985"/>
            <a:ext cx="6083935" cy="905510"/>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《意见》提出各高校要充分认识做好高校食堂管理工作的重要性和紧迫性，提高认识水平，增强政治站位，完善运行机制，强化措施保障，确保学校食品安全与营养健康。</a:t>
            </a:r>
            <a:endParaRPr lang="zh-CN" altLang="en-US" sz="14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41040" y="3386455"/>
            <a:ext cx="6083935" cy="1465580"/>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意见》提出各高校通过加强食堂健康运营机制建设、建立完善的食堂饭菜价格形成机制、形成完善与物价上涨的价格联动机制、建立健全餐饮节约管理长效机制、积极推进“农校对接”和农产品联合采购、建立健全食品安全与公共卫生管理联动机制等重点环节的工作，完善食堂机制运行体系，提高管理效能，保障健康发展。</a:t>
            </a:r>
            <a:endParaRPr lang="zh-CN" altLang="en-US" sz="14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321050" y="5377815"/>
            <a:ext cx="6083935" cy="905510"/>
          </a:xfrm>
          <a:prstGeom prst="rect">
            <a:avLst/>
          </a:prstGeom>
          <a:noFill/>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《意见》提出各高校要严格落实食品安全主体责任、保障学生就餐需求、强化政策执行、加强食堂信息化建设和监督检查五方面，建立健全工作保障，抓好工作落实。</a:t>
            </a:r>
            <a:endParaRPr lang="zh-CN" altLang="en-US" sz="1400" dirty="0">
              <a:latin typeface="微软雅黑" panose="020B0503020204020204" pitchFamily="34" charset="-122"/>
              <a:ea typeface="微软雅黑" panose="020B0503020204020204" pitchFamily="34" charset="-122"/>
            </a:endParaRPr>
          </a:p>
        </p:txBody>
      </p:sp>
      <p:sp>
        <p:nvSpPr>
          <p:cNvPr id="2" name="六边形 1"/>
          <p:cNvSpPr/>
          <p:nvPr>
            <p:custDataLst>
              <p:tags r:id="rId1"/>
            </p:custDataLst>
          </p:nvPr>
        </p:nvSpPr>
        <p:spPr>
          <a:xfrm>
            <a:off x="52705" y="3376295"/>
            <a:ext cx="1599565" cy="1379220"/>
          </a:xfrm>
          <a:prstGeom prst="hexagon">
            <a:avLst/>
          </a:prstGeom>
          <a:solidFill>
            <a:srgbClr val="4472C4">
              <a:lumMod val="50000"/>
            </a:srgbClr>
          </a:solidFill>
          <a:ln w="12700" cap="flat" cmpd="sng" algn="ctr">
            <a:noFill/>
            <a:prstDash val="solid"/>
            <a:miter lim="800000"/>
          </a:ln>
          <a:effectLst/>
        </p:spPr>
        <p:txBody>
          <a:bodyPr rtlCol="0" anchor="ctr" anchorCtr="0">
            <a:normAutofit/>
          </a:bodyPr>
          <a:p>
            <a:pPr algn="ctr" fontAlgn="auto">
              <a:lnSpc>
                <a:spcPct val="120000"/>
              </a:lnSpc>
            </a:pPr>
            <a:endParaRPr lang="zh-CN" altLang="en-US" sz="1400" spc="150">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连接符 5"/>
          <p:cNvCxnSpPr>
            <a:stCxn id="2" idx="5"/>
          </p:cNvCxnSpPr>
          <p:nvPr>
            <p:custDataLst>
              <p:tags r:id="rId2"/>
            </p:custDataLst>
          </p:nvPr>
        </p:nvCxnSpPr>
        <p:spPr>
          <a:xfrm flipH="1" flipV="1">
            <a:off x="1302385" y="2364740"/>
            <a:ext cx="5080" cy="1011555"/>
          </a:xfrm>
          <a:prstGeom prst="line">
            <a:avLst/>
          </a:prstGeom>
          <a:noFill/>
          <a:ln w="6350" cap="flat" cmpd="sng" algn="ctr">
            <a:solidFill>
              <a:srgbClr val="4472C4"/>
            </a:solidFill>
            <a:prstDash val="solid"/>
            <a:miter lim="800000"/>
          </a:ln>
          <a:effectLst/>
        </p:spPr>
      </p:cxnSp>
      <p:cxnSp>
        <p:nvCxnSpPr>
          <p:cNvPr id="3" name="直接连接符 2"/>
          <p:cNvCxnSpPr>
            <a:stCxn id="2" idx="1"/>
          </p:cNvCxnSpPr>
          <p:nvPr>
            <p:custDataLst>
              <p:tags r:id="rId3"/>
            </p:custDataLst>
          </p:nvPr>
        </p:nvCxnSpPr>
        <p:spPr>
          <a:xfrm>
            <a:off x="1307465" y="4755515"/>
            <a:ext cx="1905" cy="1011555"/>
          </a:xfrm>
          <a:prstGeom prst="line">
            <a:avLst/>
          </a:prstGeom>
          <a:noFill/>
          <a:ln w="6350" cap="flat" cmpd="sng" algn="ctr">
            <a:solidFill>
              <a:srgbClr val="4472C4"/>
            </a:solidFill>
            <a:prstDash val="solid"/>
            <a:miter lim="800000"/>
          </a:ln>
          <a:effectLst/>
        </p:spPr>
      </p:cxnSp>
      <p:cxnSp>
        <p:nvCxnSpPr>
          <p:cNvPr id="9" name="直接箭头连接符 8"/>
          <p:cNvCxnSpPr/>
          <p:nvPr>
            <p:custDataLst>
              <p:tags r:id="rId4"/>
            </p:custDataLst>
          </p:nvPr>
        </p:nvCxnSpPr>
        <p:spPr>
          <a:xfrm>
            <a:off x="1302385" y="2364740"/>
            <a:ext cx="681990" cy="0"/>
          </a:xfrm>
          <a:prstGeom prst="straightConnector1">
            <a:avLst/>
          </a:prstGeom>
          <a:noFill/>
          <a:ln w="6350" cap="flat" cmpd="sng" algn="ctr">
            <a:solidFill>
              <a:srgbClr val="4472C4"/>
            </a:solidFill>
            <a:prstDash val="solid"/>
            <a:miter lim="800000"/>
            <a:tailEnd type="triangle"/>
          </a:ln>
          <a:effectLst/>
        </p:spPr>
      </p:cxnSp>
      <p:cxnSp>
        <p:nvCxnSpPr>
          <p:cNvPr id="18" name="直接箭头连接符 17"/>
          <p:cNvCxnSpPr/>
          <p:nvPr>
            <p:custDataLst>
              <p:tags r:id="rId5"/>
            </p:custDataLst>
          </p:nvPr>
        </p:nvCxnSpPr>
        <p:spPr>
          <a:xfrm>
            <a:off x="1308735" y="5767070"/>
            <a:ext cx="684530" cy="0"/>
          </a:xfrm>
          <a:prstGeom prst="straightConnector1">
            <a:avLst/>
          </a:prstGeom>
          <a:noFill/>
          <a:ln w="6350" cap="flat" cmpd="sng" algn="ctr">
            <a:solidFill>
              <a:srgbClr val="4472C4"/>
            </a:solidFill>
            <a:prstDash val="solid"/>
            <a:miter lim="800000"/>
            <a:tailEnd type="triangle"/>
          </a:ln>
          <a:effectLst/>
        </p:spPr>
      </p:cxnSp>
      <p:cxnSp>
        <p:nvCxnSpPr>
          <p:cNvPr id="19" name="直接箭头连接符 18"/>
          <p:cNvCxnSpPr>
            <a:stCxn id="2" idx="0"/>
          </p:cNvCxnSpPr>
          <p:nvPr>
            <p:custDataLst>
              <p:tags r:id="rId6"/>
            </p:custDataLst>
          </p:nvPr>
        </p:nvCxnSpPr>
        <p:spPr>
          <a:xfrm>
            <a:off x="1652270" y="4065905"/>
            <a:ext cx="340995" cy="0"/>
          </a:xfrm>
          <a:prstGeom prst="straightConnector1">
            <a:avLst/>
          </a:prstGeom>
          <a:noFill/>
          <a:ln w="6350" cap="flat" cmpd="sng" algn="ctr">
            <a:solidFill>
              <a:srgbClr val="4472C4"/>
            </a:solidFill>
            <a:prstDash val="solid"/>
            <a:miter lim="800000"/>
            <a:tailEnd type="triangle"/>
          </a:ln>
          <a:effectLst/>
        </p:spPr>
      </p:cxnSp>
      <p:sp>
        <p:nvSpPr>
          <p:cNvPr id="20" name="矩形: 圆角 15"/>
          <p:cNvSpPr/>
          <p:nvPr>
            <p:custDataLst>
              <p:tags r:id="rId7"/>
            </p:custDataLst>
          </p:nvPr>
        </p:nvSpPr>
        <p:spPr>
          <a:xfrm>
            <a:off x="1993265" y="2097405"/>
            <a:ext cx="1327150" cy="534035"/>
          </a:xfrm>
          <a:prstGeom prst="roundRect">
            <a:avLst/>
          </a:prstGeom>
          <a:solidFill>
            <a:srgbClr val="5B9BD5">
              <a:lumMod val="75000"/>
            </a:srgbClr>
          </a:solidFill>
          <a:ln w="12700" cap="flat" cmpd="sng" algn="ctr">
            <a:noFill/>
            <a:prstDash val="solid"/>
            <a:miter lim="800000"/>
          </a:ln>
          <a:effectLst/>
        </p:spPr>
        <p:txBody>
          <a:bodyPr rtlCol="0" anchor="ctr" anchorCtr="0">
            <a:normAutofit/>
          </a:bodyPr>
          <a:p>
            <a:pPr algn="ctr" fontAlgn="auto">
              <a:lnSpc>
                <a:spcPct val="120000"/>
              </a:lnSpc>
            </a:pPr>
            <a:endParaRPr lang="zh-CN" altLang="en-US" sz="1400" spc="150">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圆角 16"/>
          <p:cNvSpPr/>
          <p:nvPr>
            <p:custDataLst>
              <p:tags r:id="rId8"/>
            </p:custDataLst>
          </p:nvPr>
        </p:nvSpPr>
        <p:spPr>
          <a:xfrm>
            <a:off x="1993265" y="3798570"/>
            <a:ext cx="1327150" cy="534035"/>
          </a:xfrm>
          <a:prstGeom prst="roundRect">
            <a:avLst/>
          </a:prstGeom>
          <a:solidFill>
            <a:srgbClr val="5B9BD5">
              <a:lumMod val="75000"/>
            </a:srgbClr>
          </a:solidFill>
          <a:ln w="12700" cap="flat" cmpd="sng" algn="ctr">
            <a:noFill/>
            <a:prstDash val="solid"/>
            <a:miter lim="800000"/>
          </a:ln>
          <a:effectLst/>
        </p:spPr>
        <p:txBody>
          <a:bodyPr rtlCol="0" anchor="ctr" anchorCtr="0">
            <a:normAutofit/>
          </a:bodyPr>
          <a:p>
            <a:pPr algn="ctr" fontAlgn="auto">
              <a:lnSpc>
                <a:spcPct val="120000"/>
              </a:lnSpc>
            </a:pPr>
            <a:endParaRPr lang="zh-CN" altLang="en-US" sz="1400" spc="150">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圆角 17"/>
          <p:cNvSpPr/>
          <p:nvPr>
            <p:custDataLst>
              <p:tags r:id="rId9"/>
            </p:custDataLst>
          </p:nvPr>
        </p:nvSpPr>
        <p:spPr>
          <a:xfrm>
            <a:off x="1993265" y="5457825"/>
            <a:ext cx="1327150" cy="534035"/>
          </a:xfrm>
          <a:prstGeom prst="roundRect">
            <a:avLst/>
          </a:prstGeom>
          <a:solidFill>
            <a:srgbClr val="5B9BD5">
              <a:lumMod val="75000"/>
            </a:srgbClr>
          </a:solidFill>
          <a:ln w="12700" cap="flat" cmpd="sng" algn="ctr">
            <a:noFill/>
            <a:prstDash val="solid"/>
            <a:miter lim="800000"/>
          </a:ln>
          <a:effectLst/>
        </p:spPr>
        <p:txBody>
          <a:bodyPr rtlCol="0" anchor="ctr" anchorCtr="0">
            <a:normAutofit/>
          </a:bodyPr>
          <a:p>
            <a:pPr algn="ctr" fontAlgn="auto">
              <a:lnSpc>
                <a:spcPct val="120000"/>
              </a:lnSpc>
            </a:pPr>
            <a:endParaRPr lang="zh-CN" altLang="en-US" sz="1400" spc="150">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custDataLst>
              <p:tags r:id="rId10"/>
            </p:custDataLst>
          </p:nvPr>
        </p:nvSpPr>
        <p:spPr>
          <a:xfrm>
            <a:off x="186690" y="3798570"/>
            <a:ext cx="1330960" cy="417195"/>
          </a:xfrm>
          <a:prstGeom prst="rect">
            <a:avLst/>
          </a:prstGeom>
          <a:noFill/>
        </p:spPr>
        <p:txBody>
          <a:bodyPr wrap="square" rtlCol="0" anchor="ctr" anchorCtr="0">
            <a:noAutofit/>
            <a:scene3d>
              <a:camera prst="orthographicFront"/>
              <a:lightRig rig="soft" dir="t">
                <a:rot lat="0" lon="0" rev="15600000"/>
              </a:lightRig>
            </a:scene3d>
            <a:sp3d extrusionH="57150" prstMaterial="softEdge">
              <a:bevelT w="25400" h="38100"/>
            </a:sp3d>
          </a:bodyPr>
          <a:p>
            <a:pPr algn="l" fontAlgn="auto">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意见》主要内容</a:t>
            </a:r>
            <a:endParaRPr lang="zh-CN" altLang="en-US" sz="2000" b="1" spc="150" dirty="0">
              <a:solidFill>
                <a:srgbClr val="FF0000"/>
              </a:solidFill>
              <a:latin typeface="微软雅黑" panose="020B0503020204020204" pitchFamily="34" charset="-122"/>
              <a:ea typeface="微软雅黑" panose="020B0503020204020204" pitchFamily="34" charset="-122"/>
              <a:sym typeface="+mn-ea"/>
            </a:endParaRPr>
          </a:p>
        </p:txBody>
      </p:sp>
      <p:sp>
        <p:nvSpPr>
          <p:cNvPr id="35" name="文本框 34"/>
          <p:cNvSpPr txBox="1"/>
          <p:nvPr>
            <p:custDataLst>
              <p:tags r:id="rId11"/>
            </p:custDataLst>
          </p:nvPr>
        </p:nvSpPr>
        <p:spPr>
          <a:xfrm>
            <a:off x="1985010" y="2155825"/>
            <a:ext cx="1422400" cy="417195"/>
          </a:xfrm>
          <a:prstGeom prst="rect">
            <a:avLst/>
          </a:prstGeom>
          <a:noFill/>
        </p:spPr>
        <p:txBody>
          <a:bodyPr wrap="square" rtlCol="0" anchor="ctr" anchorCtr="0">
            <a:noAutofit/>
          </a:bodyPr>
          <a:p>
            <a:pPr algn="ctr"/>
            <a:r>
              <a:rPr lang="zh-CN" altLang="en-US" sz="1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提高政治站位</a:t>
            </a:r>
            <a:endParaRPr lang="zh-CN" altLang="en-US" sz="1600" b="1" spc="15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6" name="文本框 35"/>
          <p:cNvSpPr txBox="1"/>
          <p:nvPr>
            <p:custDataLst>
              <p:tags r:id="rId12"/>
            </p:custDataLst>
          </p:nvPr>
        </p:nvSpPr>
        <p:spPr>
          <a:xfrm>
            <a:off x="1897380" y="3857625"/>
            <a:ext cx="1423035" cy="417195"/>
          </a:xfrm>
          <a:prstGeom prst="rect">
            <a:avLst/>
          </a:prstGeom>
          <a:noFill/>
        </p:spPr>
        <p:txBody>
          <a:bodyPr wrap="square" rtlCol="0" anchor="ctr" anchorCtr="0">
            <a:noAutofit/>
          </a:bodyPr>
          <a:p>
            <a:pPr algn="ctr" fontAlgn="auto">
              <a:lnSpc>
                <a:spcPct val="120000"/>
              </a:lnSpc>
            </a:pPr>
            <a:r>
              <a:rPr lang="zh-CN" altLang="en-US" sz="1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完善运行机制</a:t>
            </a:r>
            <a:endParaRPr lang="zh-CN" altLang="en-US" sz="1400" b="1" spc="15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7" name="文本框 36"/>
          <p:cNvSpPr txBox="1"/>
          <p:nvPr>
            <p:custDataLst>
              <p:tags r:id="rId13"/>
            </p:custDataLst>
          </p:nvPr>
        </p:nvSpPr>
        <p:spPr>
          <a:xfrm>
            <a:off x="1897380" y="5516245"/>
            <a:ext cx="1500505" cy="417195"/>
          </a:xfrm>
          <a:prstGeom prst="rect">
            <a:avLst/>
          </a:prstGeom>
          <a:noFill/>
        </p:spPr>
        <p:txBody>
          <a:bodyPr wrap="square" rtlCol="0" anchor="ctr" anchorCtr="0">
            <a:noAutofit/>
          </a:bodyPr>
          <a:p>
            <a:pPr algn="ctr" fontAlgn="auto">
              <a:lnSpc>
                <a:spcPct val="120000"/>
              </a:lnSpc>
            </a:pPr>
            <a:r>
              <a:rPr lang="zh-CN" altLang="en-US" sz="1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强化措施保障</a:t>
            </a:r>
            <a:endParaRPr lang="zh-CN" altLang="en-US" sz="1600" b="1" spc="15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提出了哪些工作要求？</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4</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图示 5"/>
          <p:cNvGraphicFramePr/>
          <p:nvPr/>
        </p:nvGraphicFramePr>
        <p:xfrm>
          <a:off x="748665" y="1597025"/>
          <a:ext cx="8703310" cy="4841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descr="31393936393030353b31393936383938313b31"/>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5045" y="1706880"/>
            <a:ext cx="407670" cy="407670"/>
          </a:xfrm>
          <a:prstGeom prst="rect">
            <a:avLst/>
          </a:prstGeom>
        </p:spPr>
      </p:pic>
      <p:pic>
        <p:nvPicPr>
          <p:cNvPr id="7" name="图片 6" descr="31393936393030353b31393936383938323b32"/>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7895" y="2961640"/>
            <a:ext cx="464820" cy="464820"/>
          </a:xfrm>
          <a:prstGeom prst="rect">
            <a:avLst/>
          </a:prstGeom>
        </p:spPr>
      </p:pic>
      <p:pic>
        <p:nvPicPr>
          <p:cNvPr id="8" name="图片 7" descr="31393936393030353b31393936383938333b33"/>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7895" y="4763135"/>
            <a:ext cx="378460" cy="3784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提出了哪些工作要求？</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4</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7" name="图示 6"/>
          <p:cNvGraphicFramePr/>
          <p:nvPr/>
        </p:nvGraphicFramePr>
        <p:xfrm>
          <a:off x="1323662" y="1416676"/>
          <a:ext cx="8128000" cy="49841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图片 1" descr="31393936393030353b31393936383938343b34"/>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9075" y="1562100"/>
            <a:ext cx="474345" cy="474345"/>
          </a:xfrm>
          <a:prstGeom prst="rect">
            <a:avLst/>
          </a:prstGeom>
        </p:spPr>
      </p:pic>
      <p:pic>
        <p:nvPicPr>
          <p:cNvPr id="3" name="图片 2" descr="31393936393030353b31393936383938353b35"/>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7810" y="3354705"/>
            <a:ext cx="435610" cy="435610"/>
          </a:xfrm>
          <a:prstGeom prst="rect">
            <a:avLst/>
          </a:prstGeom>
        </p:spPr>
      </p:pic>
      <p:pic>
        <p:nvPicPr>
          <p:cNvPr id="6" name="图片 5" descr="31393936393030353b31393936383938363b3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89075" y="4868545"/>
            <a:ext cx="445770" cy="445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如何保障落实到位？</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5</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sp>
        <p:nvSpPr>
          <p:cNvPr id="7" name="矩形 6"/>
          <p:cNvSpPr/>
          <p:nvPr/>
        </p:nvSpPr>
        <p:spPr>
          <a:xfrm>
            <a:off x="571930" y="1782015"/>
            <a:ext cx="1822360" cy="7727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对落实主体责任</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提出明确要求</a:t>
            </a:r>
            <a:endParaRPr lang="zh-CN" altLang="en-US" sz="1600" b="1" dirty="0">
              <a:latin typeface="微软雅黑" panose="020B0503020204020204" pitchFamily="34" charset="-122"/>
              <a:ea typeface="微软雅黑" panose="020B0503020204020204" pitchFamily="34" charset="-122"/>
            </a:endParaRPr>
          </a:p>
        </p:txBody>
      </p:sp>
      <p:sp>
        <p:nvSpPr>
          <p:cNvPr id="9" name="矩形 8"/>
          <p:cNvSpPr/>
          <p:nvPr/>
        </p:nvSpPr>
        <p:spPr>
          <a:xfrm>
            <a:off x="9147294" y="1780110"/>
            <a:ext cx="1822360" cy="7727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对加强监督检查</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提出要求</a:t>
            </a:r>
            <a:endParaRPr lang="zh-CN" altLang="en-US" sz="1600" b="1" dirty="0">
              <a:latin typeface="微软雅黑" panose="020B0503020204020204" pitchFamily="34" charset="-122"/>
              <a:ea typeface="微软雅黑" panose="020B0503020204020204" pitchFamily="34" charset="-122"/>
            </a:endParaRPr>
          </a:p>
        </p:txBody>
      </p:sp>
      <p:sp>
        <p:nvSpPr>
          <p:cNvPr id="10" name="矩形 9"/>
          <p:cNvSpPr/>
          <p:nvPr/>
        </p:nvSpPr>
        <p:spPr>
          <a:xfrm>
            <a:off x="7172534" y="1780110"/>
            <a:ext cx="1822360" cy="7727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对加强食堂信息化建设提出要求</a:t>
            </a:r>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p:nvSpPr>
        <p:spPr>
          <a:xfrm>
            <a:off x="4553834" y="1780110"/>
            <a:ext cx="2447999" cy="7727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对食堂相关政策</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执行提出要求</a:t>
            </a: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2579075" y="1781947"/>
            <a:ext cx="1822360" cy="7727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对保障学生就餐</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需求提出要求</a:t>
            </a:r>
            <a:endParaRPr lang="zh-CN" altLang="en-US"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604315" y="2620858"/>
            <a:ext cx="1822360" cy="3618964"/>
          </a:xfrm>
          <a:prstGeom prst="rect">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52000" rIns="144000" rtlCol="0" anchor="t" anchorCtr="0"/>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高校要严格履行食品安全主体责任，认真落实食品安全校长负责制，建立以学校校长为第一责任人、分管校领导为直接责任人的学校食品安全责任制。</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30000"/>
              </a:lnSpc>
            </a:pPr>
            <a:endParaRPr lang="zh-CN" altLang="en-US" sz="1400" dirty="0">
              <a:solidFill>
                <a:schemeClr val="tx1"/>
              </a:solidFill>
            </a:endParaRPr>
          </a:p>
        </p:txBody>
      </p:sp>
      <p:sp>
        <p:nvSpPr>
          <p:cNvPr id="14" name="矩形 13"/>
          <p:cNvSpPr/>
          <p:nvPr/>
        </p:nvSpPr>
        <p:spPr>
          <a:xfrm>
            <a:off x="2579075" y="2630642"/>
            <a:ext cx="1822360" cy="3618964"/>
          </a:xfrm>
          <a:prstGeom prst="rect">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52000" rIns="144000" rtlCol="0" anchor="t" anchorCtr="0"/>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高校要按照国家有关要求和学校实际，科学规划食堂选址、数量、面积，配足配齐相应食堂设施设备。同时要切实加强食堂管理队伍建设，选派优秀干部负责食堂的管理。</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30000"/>
              </a:lnSpc>
            </a:pPr>
            <a:endParaRPr lang="zh-CN" altLang="en-US" sz="1400" dirty="0">
              <a:solidFill>
                <a:schemeClr val="tx1"/>
              </a:solidFill>
            </a:endParaRPr>
          </a:p>
        </p:txBody>
      </p:sp>
      <p:sp>
        <p:nvSpPr>
          <p:cNvPr id="15" name="矩形 14"/>
          <p:cNvSpPr/>
          <p:nvPr/>
        </p:nvSpPr>
        <p:spPr>
          <a:xfrm>
            <a:off x="4553835" y="2630642"/>
            <a:ext cx="2448000" cy="3618964"/>
          </a:xfrm>
          <a:prstGeom prst="rect">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52000" rIns="144000" rtlCol="0" anchor="t" anchorCtr="0"/>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高校要按照教育部相关文件规定，对学生食堂要按照非经营性资产管理，不计提折旧，对服务实体实行“零租赁”，免收管理费；学生食堂的大型维修改造、大型餐饮设备配置和更新，空调、电梯、供暖等大型配套服务设施的投入和运行费用由学校承担，切实减轻食堂运行负担，保障食堂健康运营。</a:t>
            </a:r>
            <a:endParaRPr lang="zh-CN" altLang="en-US" sz="1400" dirty="0">
              <a:solidFill>
                <a:schemeClr val="tx1"/>
              </a:solidFill>
            </a:endParaRPr>
          </a:p>
        </p:txBody>
      </p:sp>
      <p:sp>
        <p:nvSpPr>
          <p:cNvPr id="16" name="矩形 15"/>
          <p:cNvSpPr/>
          <p:nvPr/>
        </p:nvSpPr>
        <p:spPr>
          <a:xfrm>
            <a:off x="7172534" y="2630642"/>
            <a:ext cx="1822360" cy="3618964"/>
          </a:xfrm>
          <a:prstGeom prst="rect">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52000" rIns="144000" rtlCol="0" anchor="t" anchorCtr="0"/>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高校要加强食堂信息化顶层设计，开发就餐管理服务平台，满足师生便捷化生活的需要。同时要持续深入打造节约型智慧食堂，减少餐饮浪费。</a:t>
            </a:r>
            <a:endParaRPr lang="zh-CN" altLang="en-US" sz="1400" dirty="0">
              <a:solidFill>
                <a:schemeClr val="tx1"/>
              </a:solidFill>
            </a:endParaRPr>
          </a:p>
        </p:txBody>
      </p:sp>
      <p:sp>
        <p:nvSpPr>
          <p:cNvPr id="17" name="矩形 16"/>
          <p:cNvSpPr/>
          <p:nvPr/>
        </p:nvSpPr>
        <p:spPr>
          <a:xfrm>
            <a:off x="9147294" y="2630642"/>
            <a:ext cx="1822360" cy="3618964"/>
          </a:xfrm>
          <a:prstGeom prst="rect">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52000" rIns="144000" rtlCol="0" anchor="t" anchorCtr="0"/>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高校要加大对食堂管理工作的监督检查力度，压实工作责任，规范管理运行。同时要充分发挥“互联网</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明厨亮灶”作用，创新管理与监督方式。</a:t>
            </a:r>
            <a:endParaRPr lang="zh-CN" altLang="en-US" sz="1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394478" y="721217"/>
            <a:ext cx="6300000" cy="612000"/>
          </a:xfrm>
          <a:prstGeom prst="roundRect">
            <a:avLst/>
          </a:prstGeom>
          <a:solidFill>
            <a:srgbClr val="286D9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意见</a:t>
            </a:r>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的亮点是什么？</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402805" y="137266"/>
            <a:ext cx="991673" cy="1569660"/>
          </a:xfrm>
          <a:prstGeom prst="rect">
            <a:avLst/>
          </a:prstGeom>
          <a:noFill/>
        </p:spPr>
        <p:txBody>
          <a:bodyPr wrap="square" rtlCol="0">
            <a:spAutoFit/>
          </a:bodyPr>
          <a:lstStyle/>
          <a:p>
            <a:r>
              <a:rPr lang="en-US" altLang="zh-CN" sz="9600" b="1" dirty="0">
                <a:solidFill>
                  <a:srgbClr val="3076A4"/>
                </a:solidFill>
                <a:effectLst>
                  <a:outerShdw blurRad="38100" dist="38100" dir="2700000" algn="tl">
                    <a:srgbClr val="000000">
                      <a:alpha val="43137"/>
                    </a:srgbClr>
                  </a:outerShdw>
                </a:effectLst>
                <a:latin typeface="Arial Black" panose="020B0A04020102020204" pitchFamily="34" charset="0"/>
              </a:rPr>
              <a:t>6</a:t>
            </a:r>
            <a:endParaRPr lang="zh-CN" altLang="en-US" sz="9600" b="1" dirty="0">
              <a:solidFill>
                <a:srgbClr val="3076A4"/>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图示 5"/>
          <p:cNvGraphicFramePr/>
          <p:nvPr/>
        </p:nvGraphicFramePr>
        <p:xfrm>
          <a:off x="1542604" y="2067535"/>
          <a:ext cx="7247227" cy="27877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图片 1" descr="31393935333436313b31393936353330353bcafdd7d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9150" y="1945640"/>
            <a:ext cx="809625" cy="857885"/>
          </a:xfrm>
          <a:prstGeom prst="rect">
            <a:avLst/>
          </a:prstGeom>
        </p:spPr>
      </p:pic>
      <p:pic>
        <p:nvPicPr>
          <p:cNvPr id="3" name="图片 2" descr="31393935333436313b31393936353330373bcafdd7d6"/>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625" y="3403600"/>
            <a:ext cx="819150" cy="81915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185740_1*p_h_i*1_1_1"/>
  <p:tag name="KSO_WM_TEMPLATE_CATEGORY" val="diagram"/>
  <p:tag name="KSO_WM_TEMPLATE_INDEX" val="201857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xml><?xml version="1.0" encoding="utf-8"?>
<p:tagLst xmlns:p="http://schemas.openxmlformats.org/presentationml/2006/main">
  <p:tag name="KSO_WM_UNIT_SUBTYPE" val="a"/>
  <p:tag name="KSO_WM_UNIT_NOCLEAR" val="0"/>
  <p:tag name="KSO_WM_UNIT_VALUE" val="5"/>
  <p:tag name="KSO_WM_UNIT_HIGHLIGHT" val="0"/>
  <p:tag name="KSO_WM_UNIT_COMPATIBLE" val="0"/>
  <p:tag name="KSO_WM_UNIT_DIAGRAM_ISNUMVISUAL" val="0"/>
  <p:tag name="KSO_WM_UNIT_DIAGRAM_ISREFERUNIT" val="0"/>
  <p:tag name="KSO_WM_DIAGRAM_GROUP_CODE" val="p1-1"/>
  <p:tag name="KSO_WM_UNIT_TYPE" val="p_h_f"/>
  <p:tag name="KSO_WM_UNIT_INDEX" val="1_1_1"/>
  <p:tag name="KSO_WM_UNIT_ID" val="diagram20185740_1*p_h_f*1_1_1"/>
  <p:tag name="KSO_WM_TEMPLATE_CATEGORY" val="diagram"/>
  <p:tag name="KSO_WM_TEMPLATE_INDEX" val="20185740"/>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1.xml><?xml version="1.0" encoding="utf-8"?>
<p:tagLst xmlns:p="http://schemas.openxmlformats.org/presentationml/2006/main">
  <p:tag name="KSO_WM_UNIT_SUBTYPE" val="a"/>
  <p:tag name="KSO_WM_UNIT_NOCLEAR" val="0"/>
  <p:tag name="KSO_WM_UNIT_VALUE" val="3"/>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diagram20185740_1*p_h_h_f*1_1_1_1"/>
  <p:tag name="KSO_WM_TEMPLATE_CATEGORY" val="diagram"/>
  <p:tag name="KSO_WM_TEMPLATE_INDEX" val="20185740"/>
  <p:tag name="KSO_WM_UNIT_LAYERLEVEL" val="1_1_1_1"/>
  <p:tag name="KSO_WM_TAG_VERSION" val="1.0"/>
  <p:tag name="KSO_WM_BEAUTIFY_FLAG" val="#wm#"/>
  <p:tag name="KSO_WM_UNIT_PRESET_TEXT" val="添加标题"/>
  <p:tag name="KSO_WM_UNIT_TEXT_FILL_FORE_SCHEMECOLOR_INDEX" val="14"/>
  <p:tag name="KSO_WM_UNIT_TEXT_FILL_TYPE" val="1"/>
</p:tagLst>
</file>

<file path=ppt/tags/tag12.xml><?xml version="1.0" encoding="utf-8"?>
<p:tagLst xmlns:p="http://schemas.openxmlformats.org/presentationml/2006/main">
  <p:tag name="KSO_WM_UNIT_SUBTYPE" val="a"/>
  <p:tag name="KSO_WM_UNIT_NOCLEAR" val="0"/>
  <p:tag name="KSO_WM_UNIT_VALUE" val="3"/>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diagram20185740_1*p_h_h_f*1_1_2_1"/>
  <p:tag name="KSO_WM_TEMPLATE_CATEGORY" val="diagram"/>
  <p:tag name="KSO_WM_TEMPLATE_INDEX" val="20185740"/>
  <p:tag name="KSO_WM_UNIT_LAYERLEVEL" val="1_1_1_1"/>
  <p:tag name="KSO_WM_TAG_VERSION" val="1.0"/>
  <p:tag name="KSO_WM_BEAUTIFY_FLAG" val="#wm#"/>
  <p:tag name="KSO_WM_UNIT_PRESET_TEXT" val="添加标题"/>
  <p:tag name="KSO_WM_UNIT_TEXT_FILL_FORE_SCHEMECOLOR_INDEX" val="14"/>
  <p:tag name="KSO_WM_UNIT_TEXT_FILL_TYPE" val="1"/>
</p:tagLst>
</file>

<file path=ppt/tags/tag13.xml><?xml version="1.0" encoding="utf-8"?>
<p:tagLst xmlns:p="http://schemas.openxmlformats.org/presentationml/2006/main">
  <p:tag name="KSO_WM_UNIT_SUBTYPE" val="a"/>
  <p:tag name="KSO_WM_UNIT_NOCLEAR" val="0"/>
  <p:tag name="KSO_WM_UNIT_VALUE" val="3"/>
  <p:tag name="KSO_WM_UNIT_HIGHLIGHT" val="0"/>
  <p:tag name="KSO_WM_UNIT_COMPATIBLE" val="0"/>
  <p:tag name="KSO_WM_UNIT_DIAGRAM_ISNUMVISUAL" val="0"/>
  <p:tag name="KSO_WM_UNIT_DIAGRAM_ISREFERUNIT" val="0"/>
  <p:tag name="KSO_WM_DIAGRAM_GROUP_CODE" val="p1-1"/>
  <p:tag name="KSO_WM_UNIT_TYPE" val="p_h_h_f"/>
  <p:tag name="KSO_WM_UNIT_INDEX" val="1_1_3_1"/>
  <p:tag name="KSO_WM_UNIT_ID" val="diagram20185740_1*p_h_h_f*1_1_3_1"/>
  <p:tag name="KSO_WM_TEMPLATE_CATEGORY" val="diagram"/>
  <p:tag name="KSO_WM_TEMPLATE_INDEX" val="20185740"/>
  <p:tag name="KSO_WM_UNIT_LAYERLEVEL" val="1_1_1_1"/>
  <p:tag name="KSO_WM_TAG_VERSION" val="1.0"/>
  <p:tag name="KSO_WM_BEAUTIFY_FLAG" val="#wm#"/>
  <p:tag name="KSO_WM_UNIT_PRESET_TEXT" val="添加标题"/>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3"/>
  <p:tag name="KSO_WM_UNIT_ID" val="diagram20185740_1*p_h_h_i*1_1_1_3"/>
  <p:tag name="KSO_WM_TEMPLATE_CATEGORY" val="diagram"/>
  <p:tag name="KSO_WM_TEMPLATE_INDEX" val="20185740"/>
  <p:tag name="KSO_WM_UNIT_LAYERLEVEL" val="1_1_1_1"/>
  <p:tag name="KSO_WM_TAG_VERSION" val="1.0"/>
  <p:tag name="KSO_WM_BEAUTIFY_FLAG" val="#wm#"/>
  <p:tag name="KSO_WM_UNIT_LINE_FORE_SCHEMECOLOR_INDEX" val="5"/>
  <p:tag name="KSO_WM_UNIT_LINE_FILL_TYPE"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3"/>
  <p:tag name="KSO_WM_UNIT_ID" val="diagram20185740_1*p_h_h_i*1_1_3_3"/>
  <p:tag name="KSO_WM_TEMPLATE_CATEGORY" val="diagram"/>
  <p:tag name="KSO_WM_TEMPLATE_INDEX" val="20185740"/>
  <p:tag name="KSO_WM_UNIT_LAYERLEVEL" val="1_1_1_1"/>
  <p:tag name="KSO_WM_TAG_VERSION" val="1.0"/>
  <p:tag name="KSO_WM_BEAUTIFY_FLAG" val="#wm#"/>
  <p:tag name="KSO_WM_UNIT_LINE_FORE_SCHEMECOLOR_INDEX" val="5"/>
  <p:tag name="KSO_WM_UNIT_LINE_FILL_TYPE"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185740_1*p_h_h_i*1_1_1_2"/>
  <p:tag name="KSO_WM_TEMPLATE_CATEGORY" val="diagram"/>
  <p:tag name="KSO_WM_TEMPLATE_INDEX" val="20185740"/>
  <p:tag name="KSO_WM_UNIT_LAYERLEVEL" val="1_1_1_1"/>
  <p:tag name="KSO_WM_TAG_VERSION" val="1.0"/>
  <p:tag name="KSO_WM_BEAUTIFY_FLAG" val="#wm#"/>
  <p:tag name="KSO_WM_UNIT_LINE_FORE_SCHEMECOLOR_INDEX" val="5"/>
  <p:tag name="KSO_WM_UNIT_LINE_FILL_TYPE"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2"/>
  <p:tag name="KSO_WM_UNIT_ID" val="diagram20185740_1*p_h_h_i*1_1_3_2"/>
  <p:tag name="KSO_WM_TEMPLATE_CATEGORY" val="diagram"/>
  <p:tag name="KSO_WM_TEMPLATE_INDEX" val="20185740"/>
  <p:tag name="KSO_WM_UNIT_LAYERLEVEL" val="1_1_1_1"/>
  <p:tag name="KSO_WM_TAG_VERSION" val="1.0"/>
  <p:tag name="KSO_WM_BEAUTIFY_FLAG" val="#wm#"/>
  <p:tag name="KSO_WM_UNIT_LINE_FORE_SCHEMECOLOR_INDEX" val="5"/>
  <p:tag name="KSO_WM_UNIT_LINE_FILL_TYPE"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diagram20185740_1*p_h_h_i*1_1_2_1"/>
  <p:tag name="KSO_WM_TEMPLATE_CATEGORY" val="diagram"/>
  <p:tag name="KSO_WM_TEMPLATE_INDEX" val="20185740"/>
  <p:tag name="KSO_WM_UNIT_LAYERLEVEL" val="1_1_1_1"/>
  <p:tag name="KSO_WM_TAG_VERSION" val="1.0"/>
  <p:tag name="KSO_WM_BEAUTIFY_FLAG" val="#wm#"/>
  <p:tag name="KSO_WM_UNIT_LINE_FORE_SCHEMECOLOR_INDEX" val="5"/>
  <p:tag name="KSO_WM_UNIT_LINE_FILL_TYPE"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185740_1*p_h_h_i*1_1_1_1"/>
  <p:tag name="KSO_WM_TEMPLATE_CATEGORY" val="diagram"/>
  <p:tag name="KSO_WM_TEMPLATE_INDEX" val="20185740"/>
  <p:tag name="KSO_WM_UNIT_LAYERLEVEL" val="1_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2"/>
  <p:tag name="KSO_WM_UNIT_ID" val="diagram20185740_1*p_h_h_i*1_1_2_2"/>
  <p:tag name="KSO_WM_TEMPLATE_CATEGORY" val="diagram"/>
  <p:tag name="KSO_WM_TEMPLATE_INDEX" val="20185740"/>
  <p:tag name="KSO_WM_UNIT_LAYERLEVEL" val="1_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1"/>
  <p:tag name="KSO_WM_UNIT_ID" val="diagram20185740_1*p_h_h_i*1_1_3_1"/>
  <p:tag name="KSO_WM_TEMPLATE_CATEGORY" val="diagram"/>
  <p:tag name="KSO_WM_TEMPLATE_INDEX" val="20185740"/>
  <p:tag name="KSO_WM_UNIT_LAYERLEVEL" val="1_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heme/theme1.xml><?xml version="1.0" encoding="utf-8"?>
<a:theme xmlns:a="http://schemas.openxmlformats.org/drawingml/2006/main" name="主题1">
  <a:themeElements>
    <a:clrScheme name="vivo">
      <a:dk1>
        <a:srgbClr val="2A82B0"/>
      </a:dk1>
      <a:lt1>
        <a:srgbClr val="FFFFFF"/>
      </a:lt1>
      <a:dk2>
        <a:srgbClr val="006296"/>
      </a:dk2>
      <a:lt2>
        <a:srgbClr val="82CCD2"/>
      </a:lt2>
      <a:accent1>
        <a:srgbClr val="E72520"/>
      </a:accent1>
      <a:accent2>
        <a:srgbClr val="007750"/>
      </a:accent2>
      <a:accent3>
        <a:srgbClr val="DBB400"/>
      </a:accent3>
      <a:accent4>
        <a:srgbClr val="92A55C"/>
      </a:accent4>
      <a:accent5>
        <a:srgbClr val="4E4D8D"/>
      </a:accent5>
      <a:accent6>
        <a:srgbClr val="F18D00"/>
      </a:accent6>
      <a:hlink>
        <a:srgbClr val="7F7F7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2257</Words>
  <Application>WPS 演示</Application>
  <PresentationFormat>宽屏</PresentationFormat>
  <Paragraphs>114</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11</vt:i4>
      </vt:variant>
    </vt:vector>
  </HeadingPairs>
  <TitlesOfParts>
    <vt:vector size="27" baseType="lpstr">
      <vt:lpstr>Arial</vt:lpstr>
      <vt:lpstr>宋体</vt:lpstr>
      <vt:lpstr>Wingdings</vt:lpstr>
      <vt:lpstr>Wingdings 3</vt:lpstr>
      <vt:lpstr>Arial</vt:lpstr>
      <vt:lpstr>微软雅黑</vt:lpstr>
      <vt:lpstr>庞门正道标题体</vt:lpstr>
      <vt:lpstr>Arial Black</vt:lpstr>
      <vt:lpstr>华文新魏</vt:lpstr>
      <vt:lpstr>Trebuchet MS</vt:lpstr>
      <vt:lpstr>Arial Unicode MS</vt:lpstr>
      <vt:lpstr>方正姚体</vt:lpstr>
      <vt:lpstr>Calibri</vt:lpstr>
      <vt:lpstr>主题1</vt:lpstr>
      <vt:lpstr>1_Office 主题</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亓 慧</dc:creator>
  <cp:lastModifiedBy>孟庆会</cp:lastModifiedBy>
  <cp:revision>14</cp:revision>
  <dcterms:created xsi:type="dcterms:W3CDTF">2020-12-17T07:39:00Z</dcterms:created>
  <dcterms:modified xsi:type="dcterms:W3CDTF">2020-12-29T01:46:32Z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