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  <p:sldId id="292" r:id="rId5"/>
    <p:sldId id="273" r:id="rId6"/>
    <p:sldId id="286" r:id="rId7"/>
    <p:sldId id="287" r:id="rId8"/>
    <p:sldId id="275" r:id="rId9"/>
    <p:sldId id="280" r:id="rId10"/>
    <p:sldId id="270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308" autoAdjust="0"/>
  </p:normalViewPr>
  <p:slideViewPr>
    <p:cSldViewPr>
      <p:cViewPr>
        <p:scale>
          <a:sx n="66" d="100"/>
          <a:sy n="66" d="100"/>
        </p:scale>
        <p:origin x="-2898" y="-702"/>
      </p:cViewPr>
      <p:guideLst>
        <p:guide orient="horz" pos="216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19E8A96-4795-4605-B0BE-DAECB495E63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5916767-2E0D-428A-8D0F-722B6EE55B9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9ED936-DD62-4AAC-8DA4-6662E7AC107D}" type="slidenum">
              <a:rPr lang="zh-CN" altLang="en-US" sz="1800"/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E7F4E-6C45-4B12-9E02-7DFB0BD7372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232D-324C-4B8E-A261-F4C7DDE985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AD021-259C-497A-844A-E8507B4AA7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580442" y="-1"/>
            <a:ext cx="4563558" cy="6877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1"/>
            <a:ext cx="4580442" cy="6858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3" y="353623"/>
            <a:ext cx="8561027" cy="6196079"/>
          </a:xfrm>
          <a:prstGeom prst="rect">
            <a:avLst/>
          </a:prstGeom>
        </p:spPr>
      </p:pic>
      <p:sp>
        <p:nvSpPr>
          <p:cNvPr id="3" name="文本框 37"/>
          <p:cNvSpPr txBox="1"/>
          <p:nvPr userDrawn="1"/>
        </p:nvSpPr>
        <p:spPr>
          <a:xfrm>
            <a:off x="3624141" y="424735"/>
            <a:ext cx="1964690" cy="344170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algn="ctr" defTabSz="685800">
              <a:defRPr/>
            </a:pP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800" b="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655571"/>
            <a:ext cx="36382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655571"/>
            <a:ext cx="36382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44FE-E90E-4387-BC9F-33B659743A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DF7F2-857D-44A3-8FD3-125197984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2BDAC-2D82-4B21-B5A0-DF98C5E2E4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40C5B-E7F9-4469-A332-9D07601381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9F2A-97A7-4DAD-B01D-0222EAD408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2509-6695-46AC-BE62-973C5567B4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0EDC9-1E27-44F2-BCA7-4BA6340399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16574-090F-4926-8C77-79D890A801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9DC3FF-45CA-4CAA-BD56-A2C6B69E35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37717A-DFB4-4C4C-A2F0-48A947303FF0}" type="slidenum">
              <a:rPr lang="zh-CN" altLang="en-US"/>
            </a:fld>
            <a:endParaRPr lang="zh-CN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hyperlink" Target="http://www.51pptmob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hyperlink" Target="http://www.51pptmoba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ltGray">
          <a:xfrm rot="5400000">
            <a:off x="-2423319" y="1302544"/>
            <a:ext cx="482600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45490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tint val="4549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ltGray">
          <a:xfrm rot="5400000" flipH="1">
            <a:off x="-2016918" y="173751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pSp>
        <p:nvGrpSpPr>
          <p:cNvPr id="5123" name="Group 6"/>
          <p:cNvGrpSpPr/>
          <p:nvPr/>
        </p:nvGrpSpPr>
        <p:grpSpPr bwMode="auto">
          <a:xfrm>
            <a:off x="1806575" y="2295208"/>
            <a:ext cx="4737100" cy="508000"/>
            <a:chOff x="912" y="1243"/>
            <a:chExt cx="2984" cy="320"/>
          </a:xfrm>
        </p:grpSpPr>
        <p:sp>
          <p:nvSpPr>
            <p:cNvPr id="5124" name="AutoShape 7"/>
            <p:cNvSpPr>
              <a:spLocks noChangeArrowheads="1"/>
            </p:cNvSpPr>
            <p:nvPr/>
          </p:nvSpPr>
          <p:spPr bwMode="auto">
            <a:xfrm>
              <a:off x="1112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zh-CN" sz="2000" b="1">
                  <a:latin typeface="幼圆" panose="02010509060101010101" pitchFamily="49" charset="-122"/>
                  <a:ea typeface="幼圆" panose="02010509060101010101" pitchFamily="49" charset="-122"/>
                </a:rPr>
                <a:t>古车马变迁探究</a:t>
              </a:r>
              <a:endParaRPr lang="zh-CN" altLang="zh-CN" sz="2000" b="1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5125" name="Group 8"/>
            <p:cNvGrpSpPr/>
            <p:nvPr/>
          </p:nvGrpSpPr>
          <p:grpSpPr bwMode="auto">
            <a:xfrm>
              <a:off x="912" y="1299"/>
              <a:ext cx="240" cy="240"/>
              <a:chOff x="2078" y="1680"/>
              <a:chExt cx="1615" cy="1615"/>
            </a:xfrm>
          </p:grpSpPr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AE0404">
                      <a:gamma/>
                      <a:tint val="0"/>
                      <a:invGamma/>
                    </a:srgbClr>
                  </a:gs>
                  <a:gs pos="50000">
                    <a:srgbClr val="AE0404"/>
                  </a:gs>
                  <a:gs pos="100000">
                    <a:srgbClr val="AE040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AE0404">
                      <a:gamma/>
                      <a:shade val="54118"/>
                      <a:invGamma/>
                    </a:srgbClr>
                  </a:gs>
                  <a:gs pos="50000">
                    <a:srgbClr val="AE0404"/>
                  </a:gs>
                  <a:gs pos="100000">
                    <a:srgbClr val="AE040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132" name="Group 15"/>
          <p:cNvGrpSpPr/>
          <p:nvPr/>
        </p:nvGrpSpPr>
        <p:grpSpPr bwMode="auto">
          <a:xfrm>
            <a:off x="2052955" y="3387408"/>
            <a:ext cx="4724400" cy="508000"/>
            <a:chOff x="1248" y="1728"/>
            <a:chExt cx="2976" cy="320"/>
          </a:xfrm>
        </p:grpSpPr>
        <p:sp>
          <p:nvSpPr>
            <p:cNvPr id="5133" name="AutoShape 16"/>
            <p:cNvSpPr>
              <a:spLocks noChangeArrowheads="1"/>
            </p:cNvSpPr>
            <p:nvPr/>
          </p:nvSpPr>
          <p:spPr bwMode="auto">
            <a:xfrm>
              <a:off x="1440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zh-CN" sz="2000" b="1">
                  <a:latin typeface="幼圆" panose="02010509060101010101" pitchFamily="49" charset="-122"/>
                  <a:ea typeface="幼圆" panose="02010509060101010101" pitchFamily="49" charset="-122"/>
                </a:rPr>
                <a:t>殉车马坑及齐文化</a:t>
              </a:r>
              <a:r>
                <a:rPr lang="zh-CN" altLang="zh-CN" sz="2000" b="1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探究</a:t>
              </a:r>
              <a:endParaRPr lang="zh-CN" altLang="zh-CN" sz="2000" b="1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5134" name="Group 17"/>
            <p:cNvGrpSpPr/>
            <p:nvPr/>
          </p:nvGrpSpPr>
          <p:grpSpPr bwMode="auto">
            <a:xfrm>
              <a:off x="1248" y="1795"/>
              <a:ext cx="240" cy="240"/>
              <a:chOff x="2078" y="1680"/>
              <a:chExt cx="1615" cy="1615"/>
            </a:xfrm>
          </p:grpSpPr>
          <p:sp>
            <p:nvSpPr>
              <p:cNvPr id="36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AE0404">
                      <a:gamma/>
                      <a:tint val="0"/>
                      <a:invGamma/>
                    </a:srgbClr>
                  </a:gs>
                  <a:gs pos="50000">
                    <a:srgbClr val="AE0404"/>
                  </a:gs>
                  <a:gs pos="100000">
                    <a:srgbClr val="AE040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Oval 2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AE0404">
                      <a:gamma/>
                      <a:shade val="54118"/>
                      <a:invGamma/>
                    </a:srgbClr>
                  </a:gs>
                  <a:gs pos="50000">
                    <a:srgbClr val="AE0404"/>
                  </a:gs>
                  <a:gs pos="100000">
                    <a:srgbClr val="AE040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141" name="Group 33"/>
          <p:cNvGrpSpPr/>
          <p:nvPr/>
        </p:nvGrpSpPr>
        <p:grpSpPr bwMode="auto">
          <a:xfrm>
            <a:off x="1765935" y="4479608"/>
            <a:ext cx="4756150" cy="508000"/>
            <a:chOff x="1248" y="2787"/>
            <a:chExt cx="2996" cy="320"/>
          </a:xfrm>
        </p:grpSpPr>
        <p:sp>
          <p:nvSpPr>
            <p:cNvPr id="5142" name="AutoShape 34"/>
            <p:cNvSpPr>
              <a:spLocks noChangeArrowheads="1"/>
            </p:cNvSpPr>
            <p:nvPr/>
          </p:nvSpPr>
          <p:spPr bwMode="auto">
            <a:xfrm>
              <a:off x="1460" y="278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zh-CN" sz="2000" b="1">
                  <a:latin typeface="幼圆" panose="02010509060101010101" pitchFamily="49" charset="-122"/>
                  <a:ea typeface="幼圆" panose="02010509060101010101" pitchFamily="49" charset="-122"/>
                </a:rPr>
                <a:t>农业用具变迁</a:t>
              </a:r>
              <a:r>
                <a:rPr lang="zh-CN" altLang="zh-CN" sz="2000" b="1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探究</a:t>
              </a:r>
              <a:endParaRPr lang="zh-CN" altLang="zh-CN" sz="2000" b="1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5143" name="Group 35"/>
            <p:cNvGrpSpPr/>
            <p:nvPr/>
          </p:nvGrpSpPr>
          <p:grpSpPr bwMode="auto">
            <a:xfrm>
              <a:off x="1248" y="2851"/>
              <a:ext cx="240" cy="240"/>
              <a:chOff x="2078" y="1680"/>
              <a:chExt cx="1615" cy="1615"/>
            </a:xfrm>
          </p:grpSpPr>
          <p:sp>
            <p:nvSpPr>
              <p:cNvPr id="20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Oval 37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Oval 38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AE0404">
                      <a:gamma/>
                      <a:tint val="0"/>
                      <a:invGamma/>
                    </a:srgbClr>
                  </a:gs>
                  <a:gs pos="50000">
                    <a:srgbClr val="AE0404"/>
                  </a:gs>
                  <a:gs pos="100000">
                    <a:srgbClr val="AE040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Oval 39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Oval 40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AE0404">
                      <a:gamma/>
                      <a:shade val="54118"/>
                      <a:invGamma/>
                    </a:srgbClr>
                  </a:gs>
                  <a:gs pos="50000">
                    <a:srgbClr val="AE0404"/>
                  </a:gs>
                  <a:gs pos="100000">
                    <a:srgbClr val="AE040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Oval 41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159" name="TextBox 50"/>
          <p:cNvSpPr txBox="1">
            <a:spLocks noChangeArrowheads="1"/>
          </p:cNvSpPr>
          <p:nvPr/>
        </p:nvSpPr>
        <p:spPr bwMode="auto">
          <a:xfrm>
            <a:off x="388620" y="2421255"/>
            <a:ext cx="79819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zh-CN" sz="4000" b="1">
                <a:latin typeface="微软雅黑" panose="020B0503020204020204" charset="-122"/>
                <a:ea typeface="微软雅黑" panose="020B0503020204020204" charset="-122"/>
              </a:rPr>
              <a:t>行后课程</a:t>
            </a:r>
            <a:endParaRPr lang="zh-CN" altLang="zh-CN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509185"/>
            <a:ext cx="216024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TextBox 54"/>
          <p:cNvSpPr txBox="1">
            <a:spLocks noChangeArrowheads="1"/>
          </p:cNvSpPr>
          <p:nvPr/>
        </p:nvSpPr>
        <p:spPr bwMode="auto">
          <a:xfrm>
            <a:off x="979805" y="2976880"/>
            <a:ext cx="490220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小组展示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09285" y="333375"/>
            <a:ext cx="3255645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古车变迁 揭秘古齐盛世</a:t>
            </a:r>
            <a:endParaRPr lang="zh-CN" altLang="en-US" sz="1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132138" y="9261475"/>
            <a:ext cx="342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hlinkClick r:id="rId1"/>
              </a:rPr>
              <a:t>www.51ppt 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  <a:endParaRPr lang="zh-CN" altLang="en-US"/>
          </a:p>
        </p:txBody>
      </p:sp>
      <p:pic>
        <p:nvPicPr>
          <p:cNvPr id="2" name="图片 1" descr="QQ图片202201062208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" y="3410585"/>
            <a:ext cx="2914650" cy="2216150"/>
          </a:xfrm>
          <a:prstGeom prst="rect">
            <a:avLst/>
          </a:prstGeom>
        </p:spPr>
      </p:pic>
      <p:pic>
        <p:nvPicPr>
          <p:cNvPr id="3" name="图片 2" descr="QQ图片20220106220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23645"/>
            <a:ext cx="2932430" cy="2226945"/>
          </a:xfrm>
          <a:prstGeom prst="rect">
            <a:avLst/>
          </a:prstGeom>
        </p:spPr>
      </p:pic>
      <p:pic>
        <p:nvPicPr>
          <p:cNvPr id="4" name="图片 3" descr="QQ图片20220106220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620" y="3410585"/>
            <a:ext cx="2488565" cy="2216785"/>
          </a:xfrm>
          <a:prstGeom prst="rect">
            <a:avLst/>
          </a:prstGeom>
        </p:spPr>
      </p:pic>
      <p:pic>
        <p:nvPicPr>
          <p:cNvPr id="6" name="图片 5" descr="QQ图片202201062209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620" y="1275080"/>
            <a:ext cx="2487295" cy="2175510"/>
          </a:xfrm>
          <a:prstGeom prst="rect">
            <a:avLst/>
          </a:prstGeom>
        </p:spPr>
      </p:pic>
      <p:pic>
        <p:nvPicPr>
          <p:cNvPr id="7" name="图片 6" descr="QQ图片202201062209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875" y="4316730"/>
            <a:ext cx="2773045" cy="1531620"/>
          </a:xfrm>
          <a:prstGeom prst="rect">
            <a:avLst/>
          </a:prstGeom>
        </p:spPr>
      </p:pic>
      <p:pic>
        <p:nvPicPr>
          <p:cNvPr id="8" name="图片 7" descr="QQ图片202201062210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840" y="2806065"/>
            <a:ext cx="2741295" cy="1465580"/>
          </a:xfrm>
          <a:prstGeom prst="rect">
            <a:avLst/>
          </a:prstGeom>
        </p:spPr>
      </p:pic>
      <p:pic>
        <p:nvPicPr>
          <p:cNvPr id="9" name="图片 8" descr="QQ图片20220106220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70" y="1164590"/>
            <a:ext cx="2742565" cy="15963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8315" y="548640"/>
            <a:ext cx="204025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研学回顾：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组合 11"/>
          <p:cNvGrpSpPr/>
          <p:nvPr/>
        </p:nvGrpSpPr>
        <p:grpSpPr bwMode="auto">
          <a:xfrm>
            <a:off x="912495" y="1627505"/>
            <a:ext cx="7343140" cy="4324350"/>
            <a:chOff x="609600" y="668883"/>
            <a:chExt cx="2543175" cy="160020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09600" y="668883"/>
              <a:ext cx="2543175" cy="1600200"/>
            </a:xfrm>
            <a:prstGeom prst="roundRect">
              <a:avLst>
                <a:gd name="adj" fmla="val 12699"/>
              </a:avLst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663810" y="891324"/>
              <a:ext cx="2407651" cy="13013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178" name="Text Box 18"/>
            <p:cNvSpPr txBox="1">
              <a:spLocks noChangeArrowheads="1"/>
            </p:cNvSpPr>
            <p:nvPr/>
          </p:nvSpPr>
          <p:spPr bwMode="auto">
            <a:xfrm>
              <a:off x="1065213" y="692696"/>
              <a:ext cx="1651000" cy="19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小组展示</a:t>
              </a:r>
              <a:endParaRPr lang="zh-CN" altLang="en-US" sz="28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704850" y="963472"/>
              <a:ext cx="2316163" cy="118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汇报内容：介绍古车马的种类、年代、用途，介绍印象深刻的古车马类型……</a:t>
              </a:r>
              <a:endParaRPr altLang="zh-CN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汇报方式：图片展示、绘画展示</a:t>
              </a:r>
              <a:endParaRPr altLang="zh-CN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小组互评：他们的展示，有哪些闪光点值得我们学习？你觉得哪些地方还可以做的更好？</a:t>
              </a:r>
              <a:endParaRPr altLang="zh-CN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4.小结：多么精美的古车马造型，多么细致的绘画展现，让我们再一次感受到古人的智慧。</a:t>
              </a:r>
              <a:endParaRPr 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578350" y="3429000"/>
            <a:ext cx="1746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1860" y="941070"/>
            <a:ext cx="3684270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一、古车马变迁探究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组合 11"/>
          <p:cNvGrpSpPr/>
          <p:nvPr/>
        </p:nvGrpSpPr>
        <p:grpSpPr bwMode="auto">
          <a:xfrm>
            <a:off x="912495" y="1483995"/>
            <a:ext cx="7343140" cy="4645048"/>
            <a:chOff x="609600" y="668883"/>
            <a:chExt cx="2543175" cy="160020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09600" y="668883"/>
              <a:ext cx="2543175" cy="1600200"/>
            </a:xfrm>
            <a:prstGeom prst="roundRect">
              <a:avLst>
                <a:gd name="adj" fmla="val 12699"/>
              </a:avLst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663810" y="891324"/>
              <a:ext cx="2407651" cy="13013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178" name="Text Box 18"/>
            <p:cNvSpPr txBox="1">
              <a:spLocks noChangeArrowheads="1"/>
            </p:cNvSpPr>
            <p:nvPr/>
          </p:nvSpPr>
          <p:spPr bwMode="auto">
            <a:xfrm>
              <a:off x="1065213" y="692696"/>
              <a:ext cx="1651000" cy="1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小组展示</a:t>
              </a:r>
              <a:endParaRPr lang="zh-CN" altLang="en-US" sz="28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709468" y="958440"/>
              <a:ext cx="2316163" cy="104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汇报内容：介绍殉车马的形态及由来，由此畅享刀齐国的当年的强大……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汇报方式：思维导图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小组互评：看了他们的展示，听了他们的介绍，你想说点什么？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小结：当年的齐国已经淹没在悠悠的历史长河中，但从古车博物馆出图的这些文物中，我们可以领略到当时齐国的风采。历史的探究是多么令人着迷！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578350" y="3429000"/>
            <a:ext cx="1746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1860" y="797560"/>
            <a:ext cx="4880610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二、殉车马坑及齐文化探究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组合 11"/>
          <p:cNvGrpSpPr/>
          <p:nvPr/>
        </p:nvGrpSpPr>
        <p:grpSpPr bwMode="auto">
          <a:xfrm>
            <a:off x="912495" y="1483995"/>
            <a:ext cx="7343140" cy="4645048"/>
            <a:chOff x="609600" y="668883"/>
            <a:chExt cx="2543175" cy="160020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09600" y="668883"/>
              <a:ext cx="2543175" cy="1600200"/>
            </a:xfrm>
            <a:prstGeom prst="roundRect">
              <a:avLst>
                <a:gd name="adj" fmla="val 12699"/>
              </a:avLst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663810" y="891324"/>
              <a:ext cx="2407651" cy="13013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178" name="Text Box 18"/>
            <p:cNvSpPr txBox="1">
              <a:spLocks noChangeArrowheads="1"/>
            </p:cNvSpPr>
            <p:nvPr/>
          </p:nvSpPr>
          <p:spPr bwMode="auto">
            <a:xfrm>
              <a:off x="1065213" y="692696"/>
              <a:ext cx="1651000" cy="1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小组展示</a:t>
              </a:r>
              <a:endParaRPr lang="zh-CN" altLang="en-US" sz="28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709468" y="958440"/>
              <a:ext cx="2316163" cy="1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汇报内容：古代农具的变革与发展、古人的智慧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汇报方式：实物展示、研究性学习报告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小组互评：他们的展示有哪些闪光点？还有哪些可以改进的地方？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sz="2000">
                  <a:latin typeface="黑体" panose="02010609060101010101" pitchFamily="49" charset="-122"/>
                  <a:ea typeface="黑体" panose="02010609060101010101" pitchFamily="49" charset="-122"/>
                </a:rPr>
                <a:t>小结：几千年来，因为技术的制约农民主要靠人力进行劳作，但古人的智慧让这些农具不断在改进，这些巧妙的设计让我们不得不为古人的机智而叹服。希望同学们也要传承这种创新的精神，勇于创新、善于创新，做一个有想法、爱思考的人。</a:t>
              </a:r>
              <a:endParaRPr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578350" y="3429000"/>
            <a:ext cx="1746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27125" y="797560"/>
            <a:ext cx="410273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三、农业用具变迁探究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3"/>
          <p:cNvGrpSpPr/>
          <p:nvPr/>
        </p:nvGrpSpPr>
        <p:grpSpPr bwMode="auto">
          <a:xfrm>
            <a:off x="319405" y="1470025"/>
            <a:ext cx="5867400" cy="1617478"/>
            <a:chOff x="912" y="1008"/>
            <a:chExt cx="3984" cy="912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9219" name="Group 5"/>
            <p:cNvGrpSpPr/>
            <p:nvPr/>
          </p:nvGrpSpPr>
          <p:grpSpPr bwMode="auto">
            <a:xfrm>
              <a:off x="999" y="1096"/>
              <a:ext cx="764" cy="742"/>
              <a:chOff x="999" y="1096"/>
              <a:chExt cx="764" cy="742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>
                <a:off x="999" y="1096"/>
                <a:ext cx="764" cy="74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65D135"/>
                  </a:gs>
                  <a:gs pos="100000">
                    <a:srgbClr val="65D135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gray">
              <a:xfrm>
                <a:off x="1048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5D135">
                      <a:gamma/>
                      <a:tint val="54510"/>
                      <a:invGamma/>
                    </a:srgbClr>
                  </a:gs>
                  <a:gs pos="50000">
                    <a:srgbClr val="65D135">
                      <a:alpha val="0"/>
                    </a:srgbClr>
                  </a:gs>
                  <a:gs pos="100000">
                    <a:srgbClr val="65D135">
                      <a:gamma/>
                      <a:tint val="5451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gray">
              <a:xfrm>
                <a:off x="1077" y="1179"/>
                <a:ext cx="540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最佳</a:t>
                </a:r>
                <a:endParaRPr lang="zh-CN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/>
                <a:r>
                  <a:rPr lang="zh-CN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小组</a:t>
                </a:r>
                <a:endParaRPr 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223" name="Text Box 9"/>
            <p:cNvSpPr txBox="1">
              <a:spLocks noChangeArrowheads="1"/>
            </p:cNvSpPr>
            <p:nvPr/>
          </p:nvSpPr>
          <p:spPr bwMode="auto">
            <a:xfrm>
              <a:off x="1872" y="1086"/>
              <a:ext cx="2975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zh-CN" sz="1600">
                  <a:latin typeface="黑体" panose="02010609060101010101" pitchFamily="49" charset="-122"/>
                  <a:ea typeface="黑体" panose="02010609060101010101" pitchFamily="49" charset="-122"/>
                </a:rPr>
                <a:t>刚才各组同学按照我们提前制定的方案，根据自己所选取的主题，采用了丰富多彩的形式进行了汇报，通过汇报老师可以看出大家都进行了深入的探究和合作,老师为我们每个小组点赞，那么你准备将自己手中宝贵的一票投给谁呢?</a:t>
              </a:r>
              <a:endParaRPr lang="zh-CN" altLang="zh-CN" sz="1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24" name="Group 10"/>
          <p:cNvGrpSpPr/>
          <p:nvPr/>
        </p:nvGrpSpPr>
        <p:grpSpPr bwMode="auto">
          <a:xfrm>
            <a:off x="319088" y="4232275"/>
            <a:ext cx="5867400" cy="1301750"/>
            <a:chOff x="912" y="2016"/>
            <a:chExt cx="3984" cy="912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9226" name="Group 12"/>
            <p:cNvGrpSpPr/>
            <p:nvPr/>
          </p:nvGrpSpPr>
          <p:grpSpPr bwMode="auto">
            <a:xfrm>
              <a:off x="999" y="2104"/>
              <a:ext cx="764" cy="742"/>
              <a:chOff x="999" y="2104"/>
              <a:chExt cx="764" cy="742"/>
            </a:xfrm>
          </p:grpSpPr>
          <p:sp>
            <p:nvSpPr>
              <p:cNvPr id="13" name="AutoShape 13"/>
              <p:cNvSpPr>
                <a:spLocks noChangeArrowheads="1"/>
              </p:cNvSpPr>
              <p:nvPr/>
            </p:nvSpPr>
            <p:spPr bwMode="gray">
              <a:xfrm>
                <a:off x="999" y="2104"/>
                <a:ext cx="764" cy="74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E0404">
                      <a:gamma/>
                      <a:tint val="72549"/>
                      <a:invGamma/>
                    </a:srgbClr>
                  </a:gs>
                  <a:gs pos="100000">
                    <a:srgbClr val="AE0404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gray">
              <a:xfrm>
                <a:off x="1047" y="2148"/>
                <a:ext cx="384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E0404">
                      <a:gamma/>
                      <a:tint val="42353"/>
                      <a:invGamma/>
                    </a:srgbClr>
                  </a:gs>
                  <a:gs pos="100000">
                    <a:srgbClr val="AE0404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gray">
              <a:xfrm>
                <a:off x="1001" y="2197"/>
                <a:ext cx="748" cy="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活动</a:t>
                </a:r>
                <a:endParaRPr lang="zh-CN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/>
                <a:r>
                  <a:rPr lang="zh-CN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评价表</a:t>
                </a:r>
                <a:endParaRPr 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230" name="Text Box 16"/>
            <p:cNvSpPr txBox="1">
              <a:spLocks noChangeArrowheads="1"/>
            </p:cNvSpPr>
            <p:nvPr/>
          </p:nvSpPr>
          <p:spPr bwMode="auto">
            <a:xfrm>
              <a:off x="1872" y="2341"/>
              <a:ext cx="292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zh-CN">
                  <a:latin typeface="黑体" panose="02010609060101010101" pitchFamily="49" charset="-122"/>
                  <a:ea typeface="黑体" panose="02010609060101010101" pitchFamily="49" charset="-122"/>
                </a:rPr>
                <a:t>填写“小组活动评价表”</a:t>
              </a:r>
              <a:endParaRPr lang="zh-CN" altLang="zh-CN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9231" name="Picture 4" descr="C:\Documents and Settings\Administrator\Local Settings\Temporary Internet Files\Content.IE5\AN638UCO\MC900445494[1]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209675"/>
            <a:ext cx="178911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7" descr="C:\Documents and Settings\Administrator\Local Settings\Temporary Internet Files\Content.IE5\E66UR8CP\MC9004380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60813"/>
            <a:ext cx="11811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35496" y="908720"/>
            <a:ext cx="8964488" cy="2448272"/>
          </a:xfrm>
          <a:prstGeom prst="roundRect">
            <a:avLst/>
          </a:prstGeom>
          <a:noFill/>
          <a:ln>
            <a:gradFill>
              <a:gsLst>
                <a:gs pos="95000">
                  <a:srgbClr val="7D8496"/>
                </a:gs>
                <a:gs pos="1000">
                  <a:srgbClr val="B2B5BE"/>
                </a:gs>
                <a:gs pos="47000">
                  <a:srgbClr val="E6E6E6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4349" y="3647925"/>
            <a:ext cx="8964488" cy="2448272"/>
          </a:xfrm>
          <a:prstGeom prst="roundRect">
            <a:avLst/>
          </a:prstGeom>
          <a:noFill/>
          <a:ln>
            <a:gradFill>
              <a:gsLst>
                <a:gs pos="95000">
                  <a:srgbClr val="7D8496"/>
                </a:gs>
                <a:gs pos="1000">
                  <a:srgbClr val="B2B5BE"/>
                </a:gs>
                <a:gs pos="47000">
                  <a:srgbClr val="E6E6E6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61048" y="386080"/>
            <a:ext cx="2779712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四、活动评价</a:t>
            </a:r>
            <a:endParaRPr lang="zh-CN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圆角矩形 2"/>
          <p:cNvSpPr>
            <a:spLocks noChangeArrowheads="1"/>
          </p:cNvSpPr>
          <p:nvPr/>
        </p:nvSpPr>
        <p:spPr bwMode="auto">
          <a:xfrm>
            <a:off x="468630" y="1484630"/>
            <a:ext cx="7224395" cy="4516120"/>
          </a:xfrm>
          <a:prstGeom prst="roundRect">
            <a:avLst>
              <a:gd name="adj" fmla="val 16667"/>
            </a:avLst>
          </a:prstGeom>
          <a:noFill/>
          <a:ln w="88900" cmpd="thinThick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4" name="AutoShape 5"/>
          <p:cNvSpPr>
            <a:spLocks noChangeArrowheads="1"/>
          </p:cNvSpPr>
          <p:nvPr/>
        </p:nvSpPr>
        <p:spPr bwMode="auto">
          <a:xfrm>
            <a:off x="179705" y="814705"/>
            <a:ext cx="1838960" cy="1804670"/>
          </a:xfrm>
          <a:prstGeom prst="flowChartConnector">
            <a:avLst/>
          </a:prstGeom>
          <a:gradFill rotWithShape="1">
            <a:gsLst>
              <a:gs pos="0">
                <a:srgbClr val="ECCE4C"/>
              </a:gs>
              <a:gs pos="100000">
                <a:srgbClr val="9C8932"/>
              </a:gs>
            </a:gsLst>
            <a:lin ang="2700000" scaled="1"/>
          </a:gradFill>
          <a:ln w="88900" cmpd="thinThick">
            <a:solidFill>
              <a:srgbClr val="C0C0C0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1946910" y="2420620"/>
            <a:ext cx="480822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同学们，看到你们今天精彩的汇报，老师感到这次研学旅行活动非常成功。尽管活动中还存在着一些小小的遗憾，但正是这些遗憾激励着我们走向更广阔的实践空间,去调查了解，去实践体验，去收获属于我们的快乐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552309"/>
            <a:ext cx="3528392" cy="2310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 txBox="1">
            <a:spLocks noChangeArrowheads="1"/>
          </p:cNvSpPr>
          <p:nvPr/>
        </p:nvSpPr>
        <p:spPr bwMode="auto">
          <a:xfrm>
            <a:off x="2063750" y="2927350"/>
            <a:ext cx="49990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0"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0"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0"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0"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2875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6500" b="1">
                <a:solidFill>
                  <a:srgbClr val="000000"/>
                </a:solidFill>
              </a:rPr>
              <a:t>Thank You!</a:t>
            </a:r>
            <a:endParaRPr lang="en-US" altLang="zh-CN" sz="6500" b="1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0763" y="3768725"/>
            <a:ext cx="4537075" cy="1508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132138" y="9261475"/>
            <a:ext cx="342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hlinkClick r:id="rId1"/>
              </a:rPr>
              <a:t>www.51ppt 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WPS 演示</Application>
  <PresentationFormat>全屏显示(4:3)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幼圆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creator>哎呀小小草</dc:creator>
  <cp:keywords>https://800sucai.taobao.com</cp:keywords>
  <dc:description>https://800sucai.taobao.com</dc:description>
  <dc:subject>哎呀小小草</dc:subject>
  <cp:category>https://800sucai.taobao.com</cp:category>
  <cp:lastModifiedBy>ASUS</cp:lastModifiedBy>
  <cp:revision>37</cp:revision>
  <dcterms:created xsi:type="dcterms:W3CDTF">2011-08-18T01:22:00Z</dcterms:created>
  <dcterms:modified xsi:type="dcterms:W3CDTF">2022-01-07T06:12:02Z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524C3C3AF2EB47F882B3C1AA80652734</vt:lpwstr>
  </property>
</Properties>
</file>