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89" r:id="rId2"/>
    <p:sldId id="291" r:id="rId3"/>
    <p:sldId id="317" r:id="rId4"/>
    <p:sldId id="318" r:id="rId5"/>
    <p:sldId id="320" r:id="rId6"/>
    <p:sldId id="322" r:id="rId7"/>
    <p:sldId id="325" r:id="rId8"/>
    <p:sldId id="326" r:id="rId9"/>
    <p:sldId id="327" r:id="rId10"/>
    <p:sldId id="328" r:id="rId11"/>
    <p:sldId id="345" r:id="rId12"/>
    <p:sldId id="323" r:id="rId13"/>
    <p:sldId id="331" r:id="rId14"/>
    <p:sldId id="330" r:id="rId15"/>
    <p:sldId id="346" r:id="rId16"/>
    <p:sldId id="333" r:id="rId17"/>
    <p:sldId id="334" r:id="rId18"/>
    <p:sldId id="347" r:id="rId19"/>
    <p:sldId id="324" r:id="rId20"/>
    <p:sldId id="336" r:id="rId21"/>
    <p:sldId id="338" r:id="rId22"/>
    <p:sldId id="337" r:id="rId23"/>
    <p:sldId id="339" r:id="rId24"/>
    <p:sldId id="348" r:id="rId25"/>
    <p:sldId id="342" r:id="rId26"/>
    <p:sldId id="343" r:id="rId27"/>
    <p:sldId id="34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020D"/>
    <a:srgbClr val="485768"/>
    <a:srgbClr val="E22A3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16" y="72"/>
      </p:cViewPr>
      <p:guideLst>
        <p:guide orient="horz" pos="218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1C566-63F5-4996-958B-8D2C45675DE1}" type="datetimeFigureOut">
              <a:rPr lang="zh-CN" altLang="en-US" smtClean="0"/>
              <a:t>2021/12/17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51871-2641-41A6-A66D-F76AAA33A9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CA8E8-8279-4E48-9998-32EBC79E02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64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75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97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02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CA8E8-8279-4E48-9998-32EBC79E02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https://timgsa.baidu.com/timg?image&amp;quality=80&amp;size=b9999_10000&amp;sec=1558930484295&amp;di=292c6158c406a7c1d73ba1c6925adb79&amp;imgtype=0&amp;src=http://youimg1.c-ctrip.com/target/100v0k000000cjzjc7567.jpg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6365875"/>
            <a:ext cx="12192635" cy="474345"/>
          </a:xfrm>
          <a:prstGeom prst="rect">
            <a:avLst/>
          </a:prstGeom>
          <a:solidFill>
            <a:srgbClr val="085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0" y="-635"/>
            <a:ext cx="12192635" cy="6858635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  <a:alpha val="0"/>
                </a:schemeClr>
              </a:gs>
              <a:gs pos="59000">
                <a:schemeClr val="accent1">
                  <a:lumMod val="45000"/>
                  <a:lumOff val="55000"/>
                  <a:alpha val="30000"/>
                </a:schemeClr>
              </a:gs>
              <a:gs pos="75000">
                <a:schemeClr val="accent1">
                  <a:lumMod val="45000"/>
                  <a:lumOff val="55000"/>
                  <a:alpha val="57000"/>
                </a:schemeClr>
              </a:gs>
              <a:gs pos="96000">
                <a:schemeClr val="accent1">
                  <a:lumMod val="30000"/>
                  <a:lumOff val="70000"/>
                  <a:alpha val="73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67310" y="2454910"/>
            <a:ext cx="12058015" cy="2057400"/>
            <a:chOff x="3779" y="719"/>
            <a:chExt cx="11328" cy="156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658" y="-3594"/>
              <a:ext cx="1569" cy="10195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 rot="5400000">
              <a:off x="14088" y="1328"/>
              <a:ext cx="1569" cy="35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 rot="5400000">
              <a:off x="3232" y="1328"/>
              <a:ext cx="1569" cy="35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3779" y="809"/>
              <a:ext cx="11328" cy="147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sz="7200" b="1" spc="600" dirty="0">
                  <a:solidFill>
                    <a:prstClr val="white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儒源圣境  明礼生活</a:t>
              </a:r>
            </a:p>
            <a:p>
              <a:pPr algn="ctr"/>
              <a:r>
                <a:rPr lang="en-US" altLang="zh-CN" sz="4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              ——</a:t>
              </a:r>
              <a:r>
                <a:rPr lang="zh-CN" altLang="en-US" sz="4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尼山圣境研学课程</a:t>
              </a:r>
              <a:endParaRPr lang="zh-CN" altLang="en-US" sz="4800" b="1" spc="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12A3BA9-DC8D-44F0-BE23-ACC86CB405BE}"/>
              </a:ext>
            </a:extLst>
          </p:cNvPr>
          <p:cNvSpPr txBox="1"/>
          <p:nvPr/>
        </p:nvSpPr>
        <p:spPr>
          <a:xfrm>
            <a:off x="6932652" y="5578771"/>
            <a:ext cx="4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研发：济宁市教育科学研究院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任意多边形 116"/>
          <p:cNvSpPr/>
          <p:nvPr/>
        </p:nvSpPr>
        <p:spPr bwMode="auto">
          <a:xfrm>
            <a:off x="264201" y="91123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纵情山水，述古探源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4616" y="1086795"/>
            <a:ext cx="10768330" cy="13193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 b="0" dirty="0">
                <a:cs typeface="仿宋_GB2312" charset="0"/>
              </a:rPr>
              <a:t>（三）</a:t>
            </a:r>
            <a:r>
              <a:rPr sz="2800" dirty="0" err="1"/>
              <a:t>参观夫子洞，完成以下研学任务</a:t>
            </a:r>
            <a:r>
              <a:rPr lang="zh-CN" sz="2800" dirty="0"/>
              <a:t>：</a:t>
            </a:r>
            <a:endParaRPr sz="2800" dirty="0"/>
          </a:p>
          <a:p>
            <a:pPr indent="0" fontAlgn="auto">
              <a:lnSpc>
                <a:spcPct val="150000"/>
              </a:lnSpc>
            </a:pPr>
            <a:r>
              <a:rPr lang="en-US" altLang="zh-CN" sz="2800" dirty="0"/>
              <a:t>      1.</a:t>
            </a:r>
            <a:r>
              <a:rPr lang="zh-CN" altLang="en-US" sz="2800" dirty="0"/>
              <a:t>观察夫子洞所处位置和内部构造，判断其地质特点及形成原因。</a:t>
            </a:r>
            <a:endParaRPr lang="en-US" altLang="zh-CN" sz="2800" dirty="0"/>
          </a:p>
        </p:txBody>
      </p:sp>
      <p:sp>
        <p:nvSpPr>
          <p:cNvPr id="5" name="圆角矩形 4"/>
          <p:cNvSpPr/>
          <p:nvPr/>
        </p:nvSpPr>
        <p:spPr>
          <a:xfrm>
            <a:off x="1558941" y="2528996"/>
            <a:ext cx="9898733" cy="15443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尼山为断裂构造发育（尼山断层），岩浆作用微弱。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夫子洞，又名坤灵洞，位于尼山孔庙的东南山崖下，洞深、阔仅两米余，“中横石床石枕，皆天成也，而不可动”。</a:t>
            </a:r>
            <a:endParaRPr lang="en-US" altLang="zh-CN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据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史记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记载：孔子父母“祷于尼丘而得孔子。” </a:t>
            </a:r>
            <a:endParaRPr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2B2075-5171-430A-B146-AF6CE318D263}"/>
              </a:ext>
            </a:extLst>
          </p:cNvPr>
          <p:cNvSpPr txBox="1"/>
          <p:nvPr/>
        </p:nvSpPr>
        <p:spPr>
          <a:xfrm>
            <a:off x="1433830" y="4451660"/>
            <a:ext cx="10159116" cy="13193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0" dirty="0">
                <a:cs typeface="仿宋_GB2312" charset="0"/>
              </a:rPr>
              <a:t>2</a:t>
            </a:r>
            <a:r>
              <a:rPr lang="en-US" altLang="zh-CN" sz="2800" dirty="0"/>
              <a:t>.</a:t>
            </a:r>
            <a:r>
              <a:rPr lang="zh-CN" altLang="en-US" sz="2800" dirty="0"/>
              <a:t>结合历史文献中所述孔子出生的故事，思考其历史真实性，并踊跃发表个人见解。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 116"/>
          <p:cNvSpPr/>
          <p:nvPr/>
        </p:nvSpPr>
        <p:spPr bwMode="auto">
          <a:xfrm>
            <a:off x="264201" y="91123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纵情山水，述古探源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2B2075-5171-430A-B146-AF6CE318D263}"/>
              </a:ext>
            </a:extLst>
          </p:cNvPr>
          <p:cNvSpPr txBox="1"/>
          <p:nvPr/>
        </p:nvSpPr>
        <p:spPr>
          <a:xfrm>
            <a:off x="1160181" y="1211953"/>
            <a:ext cx="10292307" cy="390465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回家后，询问父母自己的出生经过。与父母分享孔子的出生故事，向父母表达感恩之情。</a:t>
            </a:r>
            <a:endParaRPr lang="en-US" sz="2800" dirty="0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结合对夫子洞右侧古柏、洞前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小河名称的了解，说明古代文人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为评价夫子洞“洞小乾坤大，溪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短智慧长”？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E6C6B2-A545-4F8F-8FB9-391459E3AF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31184" y="2580022"/>
            <a:ext cx="5301625" cy="32826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0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255" y="5715"/>
            <a:ext cx="12208510" cy="6858635"/>
          </a:xfrm>
          <a:prstGeom prst="rect">
            <a:avLst/>
          </a:prstGeom>
          <a:gradFill>
            <a:gsLst>
              <a:gs pos="28000">
                <a:srgbClr val="FBFCFE">
                  <a:alpha val="100000"/>
                </a:srgbClr>
              </a:gs>
              <a:gs pos="10000">
                <a:schemeClr val="accent1">
                  <a:lumMod val="5000"/>
                  <a:lumOff val="95000"/>
                  <a:alpha val="75000"/>
                </a:schemeClr>
              </a:gs>
              <a:gs pos="50000">
                <a:schemeClr val="bg1"/>
              </a:gs>
              <a:gs pos="81000">
                <a:schemeClr val="accent1">
                  <a:lumMod val="20000"/>
                  <a:lumOff val="80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5400000">
            <a:off x="4509135" y="-2067560"/>
            <a:ext cx="3175635" cy="10992485"/>
            <a:chOff x="9477877" y="494297"/>
            <a:chExt cx="1674392" cy="5828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4" y="1210733"/>
              <a:ext cx="934007" cy="4436534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989487"/>
              <a:ext cx="934007" cy="15239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5713886"/>
              <a:ext cx="934007" cy="1523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625263" y="625642"/>
              <a:ext cx="1379621" cy="5566611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93918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89580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77877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73539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136140" y="2644140"/>
            <a:ext cx="8105775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800" spc="6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篇章二</a:t>
            </a:r>
            <a:endParaRPr lang="en-US" altLang="zh-CN" sz="4800" spc="600" dirty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4800" spc="6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  <a:endParaRPr lang="zh-CN" altLang="en-US" sz="4800" spc="600" dirty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05" y="76835"/>
            <a:ext cx="2271395" cy="17037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340"/>
            <a:ext cx="1273810" cy="198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4935" y="1147445"/>
            <a:ext cx="9439275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6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一、研学地点</a:t>
            </a:r>
            <a:r>
              <a:rPr lang="en-US" altLang="zh-CN" sz="36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:夫子长堤至孔子像下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贰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5811323" y="2268275"/>
            <a:ext cx="6084320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cs typeface="仿宋_GB2312" charset="0"/>
              </a:rPr>
              <a:t>尼山圣境目前开放的宫</a:t>
            </a:r>
            <a:r>
              <a:rPr lang="zh-CN" altLang="en-US" sz="2400" b="0" dirty="0">
                <a:cs typeface="仿宋_GB2312" charset="0"/>
              </a:rPr>
              <a:t>、</a:t>
            </a:r>
            <a:r>
              <a:rPr lang="zh-CN" sz="2400" b="0" dirty="0">
                <a:cs typeface="仿宋_GB2312" charset="0"/>
              </a:rPr>
              <a:t>像区，山环水聚，遵循“天人合一、循礼守序、随形就势”的空间布局理念，充分体现了中国传统建筑礼制、孔子理想世界和道家思想意境。从夫子洞，由夫子长堤承接中轴线的朝圣之路，逐步登高，孔子像作为景区空间的制高点，高72米，背山面湖，呈“师者、长者、尊者”的可亲可敬形象。东侧是大学堂，西侧是建设中的世界文明论坛尼山会堂。大学堂依山体之势，层层退台，形成错落的形态，前方是可供游客休憩的山水回廊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3BB59F0-89AA-4E46-A003-32E4FD96D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30" y="2492707"/>
            <a:ext cx="5124536" cy="321784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7696C3-6618-4781-B961-6120DEB2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30" y="2492707"/>
            <a:ext cx="5124536" cy="3217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5031" y="1111756"/>
            <a:ext cx="3845560" cy="70675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二、研学内容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89364" y="1948039"/>
            <a:ext cx="10852722" cy="22888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sz="2800" b="0" dirty="0">
                <a:cs typeface="仿宋_GB2312" charset="0"/>
              </a:rPr>
              <a:t>（一）</a:t>
            </a:r>
            <a:r>
              <a:rPr sz="2800" dirty="0" err="1"/>
              <a:t>信步夫子长堤和观川台，观赏湖景、泮水河和动感喷泉</a:t>
            </a:r>
            <a:r>
              <a:rPr lang="zh-CN" sz="2800" dirty="0"/>
              <a:t>，</a:t>
            </a:r>
            <a:r>
              <a:rPr lang="zh-CN" altLang="en-US" sz="2800" dirty="0"/>
              <a:t>完成下列研学任务。</a:t>
            </a:r>
            <a:endParaRPr sz="2800" dirty="0"/>
          </a:p>
          <a:p>
            <a:pPr indent="0" fontAlgn="auto">
              <a:lnSpc>
                <a:spcPct val="130000"/>
              </a:lnSpc>
            </a:pPr>
            <a:r>
              <a:rPr lang="en-US" sz="2800" dirty="0"/>
              <a:t>    1.</a:t>
            </a:r>
            <a:r>
              <a:rPr lang="zh-CN" altLang="en-US" sz="2800" dirty="0"/>
              <a:t>集体</a:t>
            </a:r>
            <a:r>
              <a:rPr sz="2800" dirty="0" err="1"/>
              <a:t>诵读</a:t>
            </a:r>
            <a:r>
              <a:rPr lang="zh-CN" altLang="zh-CN" sz="2800" dirty="0"/>
              <a:t>《孔子家语·三恕》</a:t>
            </a:r>
            <a:r>
              <a:rPr lang="zh-CN" altLang="en-US" sz="2800" dirty="0"/>
              <a:t>中的</a:t>
            </a:r>
            <a:r>
              <a:rPr lang="zh-CN" altLang="zh-CN" sz="2800" dirty="0"/>
              <a:t> </a:t>
            </a:r>
            <a:r>
              <a:rPr sz="2800" dirty="0"/>
              <a:t>“</a:t>
            </a:r>
            <a:r>
              <a:rPr sz="2800" dirty="0" err="1"/>
              <a:t>水有九德</a:t>
            </a:r>
            <a:r>
              <a:rPr sz="2800" dirty="0"/>
              <a:t>”，</a:t>
            </a:r>
            <a:r>
              <a:rPr lang="zh-CN" altLang="en-US" sz="2800" dirty="0"/>
              <a:t>体悟其中的</a:t>
            </a:r>
            <a:r>
              <a:rPr sz="2800" dirty="0" err="1"/>
              <a:t>君子之道</a:t>
            </a:r>
            <a:r>
              <a:rPr sz="2800" dirty="0"/>
              <a:t>。</a:t>
            </a:r>
            <a:endParaRPr lang="en-US" sz="2800" dirty="0"/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贰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76353E-AD94-4FDD-9DA5-64F692A4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1" name="圆角矩形 6">
            <a:extLst>
              <a:ext uri="{FF2B5EF4-FFF2-40B4-BE49-F238E27FC236}">
                <a16:creationId xmlns:a16="http://schemas.microsoft.com/office/drawing/2014/main" id="{1F4A085A-E824-4E8E-B850-02AAF466EBA0}"/>
              </a:ext>
            </a:extLst>
          </p:cNvPr>
          <p:cNvSpPr/>
          <p:nvPr/>
        </p:nvSpPr>
        <p:spPr>
          <a:xfrm>
            <a:off x="1385030" y="4295805"/>
            <a:ext cx="10557055" cy="22888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《孔子家语·三恕》 水有九德</a:t>
            </a:r>
          </a:p>
          <a:p>
            <a:pPr algn="l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子观于东流之水，子贡问曰：君子所见大水必观焉，何也?孔子对曰：其不息，且遍与诸生而不为也。夫水似乎德，其流也则卑下，倨邑必循其理，此似义；浩浩乎无屈尽之期，此似道；流行赴百仞之嵠而不惧，此似勇；至量必平之，此似法；盛而不求概，此似正；绰约微达，此似察；发源必东，此似志；以出以入，万物就以化洁，此似善化也。水之德有若此，是故君子见，必观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2791" y="1182630"/>
            <a:ext cx="10785008" cy="17286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同学访谈：怎样从生活点滴做少年君子？</a:t>
            </a:r>
          </a:p>
          <a:p>
            <a:pPr indent="0" fontAlgn="auto">
              <a:lnSpc>
                <a:spcPct val="130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着古装，行中华传统入学仪式“入泮礼”，以此仪式为契机，踏上“路漫漫其修远兮”的求学之路。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贰</a:t>
            </a:r>
          </a:p>
        </p:txBody>
      </p:sp>
      <p:pic>
        <p:nvPicPr>
          <p:cNvPr id="5" name="图片 -2147482598" descr="束脩尊师礼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04" y="2886883"/>
            <a:ext cx="5874791" cy="37139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71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59371" y="1077271"/>
            <a:ext cx="10968428" cy="15538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15000"/>
              </a:lnSpc>
            </a:pPr>
            <a:r>
              <a:rPr lang="zh-CN" altLang="en-US" sz="2800" kern="100" dirty="0">
                <a:effectLst/>
                <a:latin typeface="+mn-ea"/>
                <a:cs typeface="Times New Roman" panose="02020603050405020304" pitchFamily="18" charset="0"/>
              </a:rPr>
              <a:t>（二）</a:t>
            </a: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金声玉振广场，在孔子圣像前礼拜先师，完成如下研学任务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</a:pPr>
            <a:r>
              <a:rPr lang="en-US" altLang="zh-CN" sz="2800" kern="100" dirty="0">
                <a:effectLst/>
                <a:latin typeface="Calibri" panose="020F0502020204030204" pitchFamily="34" charset="0"/>
                <a:ea typeface="华文楷体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在国学导师的指导下，学习古礼文化，正衣冠，揖拜先师孔子。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15000"/>
              </a:lnSpc>
            </a:pPr>
            <a:r>
              <a:rPr lang="en-US" altLang="zh-CN" sz="2800" kern="100" dirty="0">
                <a:effectLst/>
                <a:latin typeface="Calibri" panose="020F0502020204030204" pitchFamily="34" charset="0"/>
                <a:ea typeface="华文楷体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zh-CN" sz="2800" kern="100" dirty="0">
                <a:effectLst/>
                <a:latin typeface="Calibri" panose="020F0502020204030204" pitchFamily="34" charset="0"/>
                <a:ea typeface="华文楷体" panose="02010600040101010101" pitchFamily="2" charset="-122"/>
                <a:cs typeface="Times New Roman" panose="02020603050405020304" pitchFamily="18" charset="0"/>
              </a:rPr>
              <a:t>集体诵读《论语·学而篇》，知孔子教育理念。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贰</a:t>
            </a:r>
          </a:p>
        </p:txBody>
      </p:sp>
      <p:pic>
        <p:nvPicPr>
          <p:cNvPr id="5" name="图片 10" descr="古韵吟诵1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6702425" y="2940685"/>
            <a:ext cx="4834890" cy="37376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765589-6AAE-46BC-9E88-0444188F4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26" y="2940685"/>
            <a:ext cx="5537200" cy="3737610"/>
          </a:xfrm>
          <a:prstGeom prst="rect">
            <a:avLst/>
          </a:prstGeom>
        </p:spPr>
      </p:pic>
      <p:sp>
        <p:nvSpPr>
          <p:cNvPr id="11" name="圆角矩形 6">
            <a:extLst>
              <a:ext uri="{FF2B5EF4-FFF2-40B4-BE49-F238E27FC236}">
                <a16:creationId xmlns:a16="http://schemas.microsoft.com/office/drawing/2014/main" id="{359EBBCD-DFA3-4C2D-BE02-3F013B3ADD63}"/>
              </a:ext>
            </a:extLst>
          </p:cNvPr>
          <p:cNvSpPr/>
          <p:nvPr/>
        </p:nvSpPr>
        <p:spPr>
          <a:xfrm>
            <a:off x="1124263" y="3329279"/>
            <a:ext cx="10263151" cy="29604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论语 学而篇（节选）</a:t>
            </a: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子曰：学而时习之，不亦说乎？有朋自远方来，不亦乐</a:t>
            </a:r>
            <a:r>
              <a:rPr lang="en-US" altLang="zh-CN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乎？人不知，而不愠，不亦君子乎？</a:t>
            </a: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子曰：弟子入则孝，出则弟，谨而信，汎爱众，而亲仁，行有馀力，则以学文。</a:t>
            </a: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子曰：君子，不重则不威；学则不固。主忠信。无友不如己者；过则勿惮改。</a:t>
            </a:r>
          </a:p>
          <a:p>
            <a:pPr algn="l"/>
            <a:r>
              <a:rPr lang="zh-CN" altLang="en-US" sz="20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子曰：君子食无求饱，居无求安，敏于事而慎于言，就有道而正焉，可谓好学也已。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6997" y="978920"/>
            <a:ext cx="9815018" cy="1243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</a:pPr>
            <a:r>
              <a:rPr lang="zh-CN" sz="2800" b="0" dirty="0">
                <a:cs typeface="仿宋_GB2312" charset="0"/>
              </a:rPr>
              <a:t>（三）</a:t>
            </a:r>
            <a:r>
              <a:rPr lang="zh-CN" altLang="en-US" sz="2800" b="0" dirty="0">
                <a:cs typeface="仿宋_GB2312" charset="0"/>
              </a:rPr>
              <a:t>整体回顾尼山圣境设计规划，完成如下研学任务。</a:t>
            </a:r>
          </a:p>
          <a:p>
            <a:pPr indent="0" fontAlgn="auto">
              <a:lnSpc>
                <a:spcPct val="140000"/>
              </a:lnSpc>
            </a:pPr>
            <a:r>
              <a:rPr lang="en-US" altLang="zh-CN" sz="2800" b="0" dirty="0">
                <a:cs typeface="仿宋_GB2312" charset="0"/>
              </a:rPr>
              <a:t>1.</a:t>
            </a:r>
            <a:r>
              <a:rPr lang="zh-CN" altLang="en-US" sz="2800" b="0" dirty="0">
                <a:cs typeface="仿宋_GB2312" charset="0"/>
              </a:rPr>
              <a:t>归纳此前游览的路线。探讨尼山圣境这样设计的目的。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B8C5E81-204E-4259-A7C1-E240C726D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008646"/>
              </p:ext>
            </p:extLst>
          </p:nvPr>
        </p:nvGraphicFramePr>
        <p:xfrm>
          <a:off x="1196745" y="2598070"/>
          <a:ext cx="10600513" cy="1938084"/>
        </p:xfrm>
        <a:graphic>
          <a:graphicData uri="http://schemas.openxmlformats.org/drawingml/2006/table">
            <a:tbl>
              <a:tblPr firstRow="1" firstCol="1" bandRow="1"/>
              <a:tblGrid>
                <a:gridCol w="10600513">
                  <a:extLst>
                    <a:ext uri="{9D8B030D-6E8A-4147-A177-3AD203B41FA5}">
                      <a16:colId xmlns:a16="http://schemas.microsoft.com/office/drawing/2014/main" val="3786866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</a:pP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尼山圣境的空间设计路线是：夫子洞、夫子长堤、而立门、不惑台、天命大道、耳顺广场、孔子像，体现了孔子的一生。《论语·为政》中孔子自我评价：“吾十有五而志于学，三十而立，四十而不惑，五十而知天命，六十而耳顺，七十而从心所欲，不逾矩。”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62261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天地之间，礼敬先师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66998" y="1069593"/>
            <a:ext cx="9815018" cy="1243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</a:pPr>
            <a:r>
              <a:rPr lang="zh-CN" sz="2800" b="0" dirty="0">
                <a:cs typeface="仿宋_GB2312" charset="0"/>
              </a:rPr>
              <a:t>（三）</a:t>
            </a:r>
            <a:r>
              <a:rPr lang="zh-CN" altLang="en-US" sz="2800" b="0" dirty="0">
                <a:cs typeface="仿宋_GB2312" charset="0"/>
              </a:rPr>
              <a:t>整体回顾尼山圣境设计规划，完成如下研学任务。</a:t>
            </a:r>
          </a:p>
          <a:p>
            <a:pPr indent="0" fontAlgn="auto">
              <a:lnSpc>
                <a:spcPct val="140000"/>
              </a:lnSpc>
            </a:pPr>
            <a:r>
              <a:rPr lang="en-US" altLang="zh-CN" sz="2800" b="0" dirty="0">
                <a:cs typeface="仿宋_GB2312" charset="0"/>
              </a:rPr>
              <a:t>1.</a:t>
            </a:r>
            <a:r>
              <a:rPr lang="zh-CN" altLang="en-US" sz="2800" b="0" dirty="0">
                <a:cs typeface="仿宋_GB2312" charset="0"/>
              </a:rPr>
              <a:t>归纳此前游览的路线。探讨尼山圣境这样设计的目的。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9B8C5E81-204E-4259-A7C1-E240C726D1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13023"/>
              </p:ext>
            </p:extLst>
          </p:nvPr>
        </p:nvGraphicFramePr>
        <p:xfrm>
          <a:off x="1196745" y="2478150"/>
          <a:ext cx="10600513" cy="1938084"/>
        </p:xfrm>
        <a:graphic>
          <a:graphicData uri="http://schemas.openxmlformats.org/drawingml/2006/table">
            <a:tbl>
              <a:tblPr firstRow="1" firstCol="1" bandRow="1"/>
              <a:tblGrid>
                <a:gridCol w="10600513">
                  <a:extLst>
                    <a:ext uri="{9D8B030D-6E8A-4147-A177-3AD203B41FA5}">
                      <a16:colId xmlns:a16="http://schemas.microsoft.com/office/drawing/2014/main" val="3786866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15000"/>
                        </a:lnSpc>
                      </a:pPr>
                      <a:r>
                        <a:rPr lang="zh-CN" sz="2800" kern="100" dirty="0">
                          <a:effectLst/>
                          <a:latin typeface="Calibri" panose="020F0502020204030204" pitchFamily="34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尼山圣境的空间设计路线是：夫子洞、夫子长堤、而立门、不惑台、天命大道、耳顺广场、孔子像，体现了孔子的一生。《论语·为政》中孔子自我评价：“吾十有五而志于学，三十而立，四十而不惑，五十而知天命，六十而耳顺，七十而从心所欲，不逾矩。”</a:t>
                      </a:r>
                      <a:endParaRPr lang="zh-CN" sz="2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622615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378B4469-158B-4BDE-89EE-73B230DDF11B}"/>
              </a:ext>
            </a:extLst>
          </p:cNvPr>
          <p:cNvSpPr txBox="1"/>
          <p:nvPr/>
        </p:nvSpPr>
        <p:spPr>
          <a:xfrm>
            <a:off x="839606" y="4565871"/>
            <a:ext cx="10852722" cy="196566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从而立门到先师像，门柱、台阶的数量，孔子像的高度等建筑细节，均有所指，请同学找一找、想一想。</a:t>
            </a:r>
          </a:p>
          <a:p>
            <a:pPr indent="266700" algn="just"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导师介绍孔子好学守礼的经典故事，请同学们谈谈自己的看法。</a:t>
            </a:r>
          </a:p>
        </p:txBody>
      </p:sp>
    </p:spTree>
    <p:extLst>
      <p:ext uri="{BB962C8B-B14F-4D97-AF65-F5344CB8AC3E}">
        <p14:creationId xmlns:p14="http://schemas.microsoft.com/office/powerpoint/2010/main" val="57960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6510" y="-1270"/>
            <a:ext cx="12208510" cy="6858635"/>
          </a:xfrm>
          <a:prstGeom prst="rect">
            <a:avLst/>
          </a:prstGeom>
          <a:gradFill>
            <a:gsLst>
              <a:gs pos="28000">
                <a:srgbClr val="FBFCFE">
                  <a:alpha val="100000"/>
                </a:srgbClr>
              </a:gs>
              <a:gs pos="10000">
                <a:schemeClr val="accent1">
                  <a:lumMod val="5000"/>
                  <a:lumOff val="95000"/>
                  <a:alpha val="75000"/>
                </a:schemeClr>
              </a:gs>
              <a:gs pos="50000">
                <a:schemeClr val="bg1"/>
              </a:gs>
              <a:gs pos="81000">
                <a:schemeClr val="accent1">
                  <a:lumMod val="20000"/>
                  <a:lumOff val="80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5400000">
            <a:off x="4509135" y="-2067560"/>
            <a:ext cx="3175635" cy="10992485"/>
            <a:chOff x="9477877" y="494297"/>
            <a:chExt cx="1674392" cy="5828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4" y="1210733"/>
              <a:ext cx="934007" cy="4436534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989487"/>
              <a:ext cx="934007" cy="15239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5713886"/>
              <a:ext cx="934007" cy="1523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625263" y="625642"/>
              <a:ext cx="1379621" cy="5566611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93918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89580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77877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73539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136140" y="2644140"/>
            <a:ext cx="8105775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篇章三</a:t>
            </a:r>
          </a:p>
          <a:p>
            <a:pPr algn="ctr"/>
            <a:r>
              <a:rPr lang="zh-CN" altLang="en-US" sz="4800" spc="6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大学堂内，学经明礼</a:t>
            </a:r>
            <a:endParaRPr lang="zh-CN" altLang="en-US" sz="4800" spc="600" dirty="0">
              <a:solidFill>
                <a:prstClr val="white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05" y="76835"/>
            <a:ext cx="2271395" cy="17037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340"/>
            <a:ext cx="1273810" cy="198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gradFill>
            <a:gsLst>
              <a:gs pos="36000">
                <a:schemeClr val="accent1">
                  <a:lumMod val="5000"/>
                  <a:lumOff val="95000"/>
                  <a:alpha val="75000"/>
                </a:schemeClr>
              </a:gs>
              <a:gs pos="59000">
                <a:schemeClr val="accent1">
                  <a:lumMod val="45000"/>
                  <a:lumOff val="55000"/>
                  <a:alpha val="80000"/>
                </a:schemeClr>
              </a:gs>
              <a:gs pos="75000">
                <a:schemeClr val="accent1">
                  <a:lumMod val="45000"/>
                  <a:lumOff val="55000"/>
                  <a:alpha val="86000"/>
                </a:schemeClr>
              </a:gs>
              <a:gs pos="96000">
                <a:schemeClr val="accent1">
                  <a:lumMod val="30000"/>
                  <a:lumOff val="70000"/>
                  <a:alpha val="10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273050" y="99060"/>
            <a:ext cx="1066800" cy="1022985"/>
            <a:chOff x="5217903" y="3031462"/>
            <a:chExt cx="1620000" cy="1620000"/>
          </a:xfrm>
        </p:grpSpPr>
        <p:sp>
          <p:nvSpPr>
            <p:cNvPr id="56" name="任意多边形 2"/>
            <p:cNvSpPr/>
            <p:nvPr/>
          </p:nvSpPr>
          <p:spPr bwMode="auto">
            <a:xfrm rot="5400000">
              <a:off x="5217903" y="3031462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9525">
              <a:solidFill>
                <a:srgbClr val="E22A30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 3"/>
            <p:cNvSpPr/>
            <p:nvPr/>
          </p:nvSpPr>
          <p:spPr bwMode="auto">
            <a:xfrm rot="5400000">
              <a:off x="5378091" y="3198774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E22A3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39850" y="257175"/>
            <a:ext cx="330835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/>
              <a:t>研学地点简介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95655" y="1607185"/>
            <a:ext cx="21590" cy="36112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162685" y="1352550"/>
            <a:ext cx="5360670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400" b="0">
                <a:cs typeface="仿宋_GB2312" charset="0"/>
              </a:rPr>
              <a:t>尼山位于曲阜市区东南30公里处，东麓是古柏成荫的尼山孔庙，南麓是烟波浩渺的孔子湖。尼山是孔子的出生地，是儒家文化的精神家园。</a:t>
            </a:r>
          </a:p>
          <a:p>
            <a:pPr indent="406400"/>
            <a:r>
              <a:rPr lang="zh-CN" sz="2400" b="0">
                <a:cs typeface="仿宋_GB2312" charset="0"/>
              </a:rPr>
              <a:t>高起点建设的“尼山圣境”文化旅游度假区，规划面积近36平方公里，环绕孔子湖而建，是集修学启智、生态旅游、休闲度假、教育培训于一体的综合性文化载体，致力于打造中华优秀传统文化体验基地，构筑东方文明与世界文明的交流平台。</a:t>
            </a:r>
            <a:endParaRPr lang="zh-CN" altLang="en-US" sz="2400" b="0">
              <a:cs typeface="仿宋_GB2312" charset="0"/>
            </a:endParaRPr>
          </a:p>
        </p:txBody>
      </p:sp>
      <p:pic>
        <p:nvPicPr>
          <p:cNvPr id="2" name="图片 348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335" y="1122045"/>
            <a:ext cx="4775200" cy="444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大学堂内，学经明礼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384935" y="1147445"/>
            <a:ext cx="6593840" cy="70675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一、研学地点</a:t>
            </a:r>
            <a:r>
              <a:rPr lang="en-US" altLang="zh-CN" sz="40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:大学堂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叁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401540" y="2112010"/>
            <a:ext cx="5547360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600" b="0" dirty="0">
                <a:cs typeface="仿宋_GB2312" charset="0"/>
              </a:rPr>
              <a:t>大学堂以儒家经典《四书》中的《大学》命名，总高65米，共9层，依山而建，错落有致，在层林尽染的山峦中，以青、赤、灰三色为主的大学堂，气势恢弘而谦恭内敛。大学堂的集贤厅、大学之道、七十二贤廊、“仁智礼义信”五厅、礼乐堂等众多功能区，形成了有序的文化空间，是游学体验、博物、讲堂、会议、演出集于一体的综合性文化旅游建筑。</a:t>
            </a:r>
          </a:p>
        </p:txBody>
      </p:sp>
      <p:pic>
        <p:nvPicPr>
          <p:cNvPr id="3" name="图片 9" descr="org_a9a400a9269e76fa_1555566128000 (3)"/>
          <p:cNvPicPr>
            <a:picLocks noChangeAspect="1"/>
          </p:cNvPicPr>
          <p:nvPr/>
        </p:nvPicPr>
        <p:blipFill>
          <a:blip r:embed="rId4"/>
          <a:srcRect l="14281" r="12497" b="5226"/>
          <a:stretch>
            <a:fillRect/>
          </a:stretch>
        </p:blipFill>
        <p:spPr>
          <a:xfrm>
            <a:off x="763836" y="2268275"/>
            <a:ext cx="5394605" cy="3869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大学堂内，学经明礼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77765" y="2112010"/>
            <a:ext cx="5073234" cy="34091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sz="2800" b="0" dirty="0">
                <a:cs typeface="仿宋_GB2312" charset="0"/>
              </a:rPr>
              <a:t>（</a:t>
            </a:r>
            <a:r>
              <a:rPr lang="zh-CN" altLang="en-US" sz="2800" b="0" dirty="0">
                <a:cs typeface="仿宋_GB2312" charset="0"/>
              </a:rPr>
              <a:t>一</a:t>
            </a:r>
            <a:r>
              <a:rPr lang="zh-CN" sz="2800" b="0" dirty="0">
                <a:cs typeface="仿宋_GB2312" charset="0"/>
              </a:rPr>
              <a:t>）</a:t>
            </a:r>
            <a:r>
              <a:rPr lang="zh-CN" altLang="en-US" sz="2800" b="0" dirty="0"/>
              <a:t>观七十二贤廊的先贤雕塑，完成下列研学任务。</a:t>
            </a:r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（</a:t>
            </a:r>
            <a:r>
              <a:rPr lang="en-US" altLang="zh-CN" sz="2800" b="0" dirty="0"/>
              <a:t>1</a:t>
            </a:r>
            <a:r>
              <a:rPr lang="zh-CN" altLang="en-US" sz="2800" b="0" dirty="0"/>
              <a:t>）听国学导师讲述先贤故事。</a:t>
            </a:r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（</a:t>
            </a:r>
            <a:r>
              <a:rPr lang="en-US" altLang="zh-CN" sz="2800" b="0" dirty="0"/>
              <a:t>2</a:t>
            </a:r>
            <a:r>
              <a:rPr lang="zh-CN" altLang="en-US" sz="2800" b="0" dirty="0"/>
              <a:t>）欣赏现场的雅乐曼舞表演，结合“三月不知肉味”雕塑，感悟孔子好学精神。</a:t>
            </a:r>
            <a:endParaRPr sz="2800" b="0" dirty="0"/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叁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656511" y="4450052"/>
            <a:ext cx="6157723" cy="21840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孔子与音乐</a:t>
            </a:r>
          </a:p>
          <a:p>
            <a:pPr indent="0" algn="l">
              <a:buNone/>
            </a:pPr>
            <a:r>
              <a:rPr lang="en-US" sz="20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展示内容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</a:p>
          <a:p>
            <a:pPr indent="0" algn="l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孔子“以乐教化”的论述：</a:t>
            </a:r>
          </a:p>
          <a:p>
            <a:pPr indent="0" algn="l">
              <a:buNone/>
            </a:pPr>
            <a:r>
              <a:rPr 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《</a:t>
            </a:r>
            <a:r>
              <a:rPr lang="en-US" sz="20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论语</a:t>
            </a:r>
            <a:r>
              <a:rPr lang="en-US" altLang="zh-CN" sz="20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en-US" sz="20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泰伯》子曰</a:t>
            </a:r>
            <a:r>
              <a:rPr lang="zh-CN" alt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en-US" sz="2000" b="1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兴于诗,立于礼,成于乐</a:t>
            </a:r>
            <a:r>
              <a:rPr 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  </a:t>
            </a:r>
          </a:p>
          <a:p>
            <a:pPr indent="0" algn="l">
              <a:buNone/>
            </a:pPr>
            <a:r>
              <a:rPr 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2.孔子对音乐研究的贡献：修订《乐经》</a:t>
            </a:r>
          </a:p>
          <a:p>
            <a:pPr indent="0" algn="l">
              <a:buNone/>
            </a:pPr>
            <a:r>
              <a:rPr lang="en-US" sz="20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3.孔子与音乐的故事：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A5AABA7-2A51-48A0-B385-BEBF7E98280B}"/>
              </a:ext>
            </a:extLst>
          </p:cNvPr>
          <p:cNvSpPr txBox="1"/>
          <p:nvPr/>
        </p:nvSpPr>
        <p:spPr>
          <a:xfrm>
            <a:off x="1384935" y="1147445"/>
            <a:ext cx="3845560" cy="70675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二、研学内容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09FD9C-A450-42A8-BF33-FAEC898DD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02" y="1338973"/>
            <a:ext cx="6096000" cy="3025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大学堂内，学经明礼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4616" y="1036277"/>
            <a:ext cx="10915727" cy="10583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algn="just">
              <a:lnSpc>
                <a:spcPct val="115000"/>
              </a:lnSpc>
            </a:pPr>
            <a:r>
              <a:rPr lang="zh-CN" altLang="en-US" sz="2800" kern="100" dirty="0">
                <a:effectLst/>
                <a:latin typeface="+mn-ea"/>
                <a:cs typeface="Times New Roman" panose="02020603050405020304" pitchFamily="18" charset="0"/>
              </a:rPr>
              <a:t>（</a:t>
            </a:r>
            <a:r>
              <a:rPr lang="zh-CN" altLang="en-US" sz="2800" kern="100" dirty="0">
                <a:latin typeface="+mn-ea"/>
                <a:cs typeface="Times New Roman" panose="02020603050405020304" pitchFamily="18" charset="0"/>
              </a:rPr>
              <a:t>二</a:t>
            </a:r>
            <a:r>
              <a:rPr lang="zh-CN" altLang="en-US" sz="2800" kern="100" dirty="0">
                <a:effectLst/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在工作人员引领下体验“登堂入室”的求学之旅，感悟学问由浅入深的大学之道。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叁</a:t>
            </a: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4099796"/>
              </p:ext>
            </p:extLst>
          </p:nvPr>
        </p:nvGraphicFramePr>
        <p:xfrm>
          <a:off x="509667" y="2335537"/>
          <a:ext cx="10915728" cy="399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2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观察和思考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了解出处或寓意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仪式环节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体现的孔子思想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长明灯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出处：朱熹“天不生仲尼，</a:t>
                      </a:r>
                      <a:r>
                        <a:rPr lang="en-US" sz="20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。”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初进阶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仁爱之道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81级台阶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寓意：</a:t>
                      </a:r>
                      <a:r>
                        <a:rPr lang="en-US" sz="20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                                     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。</a:t>
                      </a:r>
                      <a:endParaRPr lang="zh-CN" altLang="en-US" sz="2000" b="1" u="sng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再进阶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 ）之道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005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“高山仰止”匾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lnSpc>
                          <a:spcPct val="100000"/>
                        </a:lnSpc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出处：“高山仰止，景行行止”，原出于</a:t>
                      </a:r>
                      <a:r>
                        <a:rPr lang="en-US" sz="20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         》。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司马迁引用此文，以高山赞美孔子，并感叹到：“虽不能至，然</a:t>
                      </a:r>
                      <a:r>
                        <a:rPr lang="en-US" sz="2000" b="1" u="sng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            </a:t>
                      </a: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”，使得原意发生变化，成为千古名句。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三进阶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 ）之道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5995"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“大学之道”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l" fontAlgn="ctr">
                        <a:buNone/>
                      </a:pP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出处</a:t>
                      </a: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：《</a:t>
                      </a: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大学》为儒家经典“四书五经”之首。首句是：大学之道，在</a:t>
                      </a:r>
                      <a:r>
                        <a:rPr lang="en-US" sz="2000" b="1" u="sng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  </a:t>
                      </a: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，在</a:t>
                      </a:r>
                      <a:r>
                        <a:rPr lang="en-US" sz="2000" b="1" u="sng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     </a:t>
                      </a: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，在</a:t>
                      </a:r>
                      <a:r>
                        <a:rPr lang="en-US" sz="2000" b="1" u="sng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____  </a:t>
                      </a: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仿宋_GB2312" charset="0"/>
                        </a:rPr>
                        <a:t>终进阶</a:t>
                      </a:r>
                      <a:endParaRPr lang="en-US" altLang="en-US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仿宋_GB2312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fontAlgn="ctr">
                        <a:buNone/>
                      </a:pPr>
                      <a:r>
                        <a:rPr 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   ）</a:t>
                      </a:r>
                      <a:r>
                        <a:rPr lang="en-US" sz="2000" b="1" dirty="0" err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之道</a:t>
                      </a:r>
                      <a:endParaRPr lang="en-US" altLang="en-US" sz="2000" b="1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大学堂内，学经明礼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760" y="1221105"/>
            <a:ext cx="11308039" cy="1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altLang="en-US" sz="2800" b="0" dirty="0">
                <a:cs typeface="仿宋_GB2312" charset="0"/>
              </a:rPr>
              <a:t>（三）漫步大学堂的核心空间</a:t>
            </a:r>
            <a:r>
              <a:rPr lang="en-US" altLang="zh-CN" sz="2800" b="0" dirty="0">
                <a:cs typeface="仿宋_GB2312" charset="0"/>
              </a:rPr>
              <a:t>——“</a:t>
            </a:r>
            <a:r>
              <a:rPr lang="zh-CN" altLang="en-US" sz="2800" b="0" dirty="0">
                <a:cs typeface="仿宋_GB2312" charset="0"/>
              </a:rPr>
              <a:t>仁、义、礼、智、信”五厅，修习儒家道德。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B5FFC8-492A-4304-A98F-26669DADC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72" y="2665924"/>
            <a:ext cx="5646421" cy="31802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D59F7CB-5DC2-4DED-8A99-5FF250CCA11E}"/>
              </a:ext>
            </a:extLst>
          </p:cNvPr>
          <p:cNvSpPr txBox="1"/>
          <p:nvPr/>
        </p:nvSpPr>
        <p:spPr>
          <a:xfrm>
            <a:off x="619760" y="2389630"/>
            <a:ext cx="5646421" cy="39692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 b="0" dirty="0">
                <a:cs typeface="仿宋_GB2312" charset="0"/>
              </a:rPr>
              <a:t>1.</a:t>
            </a:r>
            <a:r>
              <a:rPr lang="zh-CN" altLang="en-US" sz="2800" b="0" dirty="0">
                <a:cs typeface="仿宋_GB2312" charset="0"/>
              </a:rPr>
              <a:t>“仁厅”居中。孔子思想的核心为“仁”，聆听国学导师讲解“仁”，诵读儒家“仁”的名篇名句（子曰：知者不惑，仁者不忧，勇者不惧）。</a:t>
            </a:r>
          </a:p>
          <a:p>
            <a:pPr indent="0" fontAlgn="auto">
              <a:lnSpc>
                <a:spcPct val="130000"/>
              </a:lnSpc>
            </a:pPr>
            <a:r>
              <a:rPr lang="en-US" altLang="zh-CN" sz="2800" b="0" dirty="0">
                <a:cs typeface="仿宋_GB2312" charset="0"/>
              </a:rPr>
              <a:t>2.</a:t>
            </a:r>
            <a:r>
              <a:rPr lang="zh-CN" altLang="en-US" sz="2800" b="0" dirty="0">
                <a:cs typeface="仿宋_GB2312" charset="0"/>
              </a:rPr>
              <a:t>知道古代“坐”的方法，“坐”在“案”前，静心执笔，临摹儒家经典论述，评选出最佳作品和优胜小组。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大学堂内，学经明礼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9760" y="1376124"/>
            <a:ext cx="5891250" cy="1168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en-US" altLang="zh-CN" sz="2800" b="0" dirty="0">
                <a:cs typeface="仿宋_GB2312" charset="0"/>
              </a:rPr>
              <a:t>3.</a:t>
            </a:r>
            <a:r>
              <a:rPr lang="zh-CN" altLang="en-US" sz="2800" b="0" dirty="0">
                <a:cs typeface="仿宋_GB2312" charset="0"/>
              </a:rPr>
              <a:t>参观“义、礼、智、信”厅，听国学导师讲解，了解设计理念和文化内涵。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46984A-A4C6-46D3-8E85-8E5539BBD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5496" r="5244" b="11577"/>
          <a:stretch/>
        </p:blipFill>
        <p:spPr bwMode="auto">
          <a:xfrm>
            <a:off x="742175" y="2672296"/>
            <a:ext cx="5646420" cy="337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D7E46E6-F905-43E9-9B97-81B8A27BD486}"/>
              </a:ext>
            </a:extLst>
          </p:cNvPr>
          <p:cNvSpPr txBox="1"/>
          <p:nvPr/>
        </p:nvSpPr>
        <p:spPr>
          <a:xfrm>
            <a:off x="2263515" y="5956596"/>
            <a:ext cx="235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义厅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DE53634-CD46-4857-99E3-FE0FFC9E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783" y="1376124"/>
            <a:ext cx="5344327" cy="35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7FE405F-99A1-468A-A689-75D9ECDD7D0D}"/>
              </a:ext>
            </a:extLst>
          </p:cNvPr>
          <p:cNvSpPr txBox="1"/>
          <p:nvPr/>
        </p:nvSpPr>
        <p:spPr>
          <a:xfrm>
            <a:off x="8121824" y="4946754"/>
            <a:ext cx="2353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智厅</a:t>
            </a:r>
          </a:p>
        </p:txBody>
      </p:sp>
    </p:spTree>
    <p:extLst>
      <p:ext uri="{BB962C8B-B14F-4D97-AF65-F5344CB8AC3E}">
        <p14:creationId xmlns:p14="http://schemas.microsoft.com/office/powerpoint/2010/main" val="373910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-635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大学堂内，学经明礼</a:t>
            </a:r>
          </a:p>
        </p:txBody>
      </p:sp>
      <p:sp>
        <p:nvSpPr>
          <p:cNvPr id="18" name="任意多边形 121"/>
          <p:cNvSpPr/>
          <p:nvPr/>
        </p:nvSpPr>
        <p:spPr bwMode="auto">
          <a:xfrm>
            <a:off x="264201" y="127647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24615" y="1141843"/>
            <a:ext cx="11103183" cy="45294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30000"/>
              </a:lnSpc>
            </a:pPr>
            <a:r>
              <a:rPr lang="zh-CN" sz="2800" b="0" dirty="0">
                <a:cs typeface="仿宋_GB2312" charset="0"/>
              </a:rPr>
              <a:t>（四）</a:t>
            </a:r>
            <a:r>
              <a:rPr lang="zh-CN" altLang="en-US" sz="2800" b="0" dirty="0"/>
              <a:t>在大学堂礼乐堂观看主题文化演艺活动</a:t>
            </a:r>
            <a:r>
              <a:rPr lang="en-US" altLang="zh-CN" sz="2800" b="0" dirty="0"/>
              <a:t>《</a:t>
            </a:r>
            <a:r>
              <a:rPr lang="zh-CN" altLang="en-US" sz="2800" b="0" dirty="0"/>
              <a:t>金声玉振</a:t>
            </a:r>
            <a:r>
              <a:rPr lang="en-US" altLang="zh-CN" sz="2800" b="0" dirty="0"/>
              <a:t>》</a:t>
            </a:r>
            <a:r>
              <a:rPr lang="zh-CN" altLang="en-US" sz="2800" b="0" dirty="0"/>
              <a:t>。完成如下研学任务。</a:t>
            </a:r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（</a:t>
            </a:r>
            <a:r>
              <a:rPr lang="en-US" altLang="zh-CN" sz="2800" b="0" dirty="0"/>
              <a:t>1</a:t>
            </a:r>
            <a:r>
              <a:rPr lang="zh-CN" altLang="en-US" sz="2800" b="0" dirty="0"/>
              <a:t>）谈谈为何该演出叫“金声</a:t>
            </a:r>
            <a:endParaRPr lang="en-US" altLang="zh-CN" sz="2800" b="0" dirty="0"/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玉振”？</a:t>
            </a:r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（</a:t>
            </a:r>
            <a:r>
              <a:rPr lang="en-US" altLang="zh-CN" sz="2800" b="0" dirty="0"/>
              <a:t>2</a:t>
            </a:r>
            <a:r>
              <a:rPr lang="zh-CN" altLang="en-US" sz="2800" b="0" dirty="0"/>
              <a:t>）观看演出，感悟“孔子</a:t>
            </a:r>
            <a:endParaRPr lang="en-US" altLang="zh-CN" sz="2800" b="0" dirty="0"/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的一生、孔子的世界和世界</a:t>
            </a:r>
            <a:endParaRPr lang="en-US" altLang="zh-CN" sz="2800" b="0" dirty="0"/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的孔子”之立意，体验节目中</a:t>
            </a:r>
            <a:endParaRPr lang="en-US" altLang="zh-CN" sz="2800" b="0" dirty="0"/>
          </a:p>
          <a:p>
            <a:pPr indent="0" fontAlgn="auto">
              <a:lnSpc>
                <a:spcPct val="130000"/>
              </a:lnSpc>
            </a:pPr>
            <a:r>
              <a:rPr lang="zh-CN" altLang="en-US" sz="2800" b="0" dirty="0"/>
              <a:t>所呈现的中华传统文化魅力。</a:t>
            </a:r>
            <a:endParaRPr sz="2800" b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D5B02D6-1C26-410D-B2F0-BA167E04F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60" y="2189806"/>
            <a:ext cx="6096000" cy="4067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8255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273050" y="99060"/>
            <a:ext cx="1066800" cy="1022985"/>
            <a:chOff x="5217903" y="3031462"/>
            <a:chExt cx="1620000" cy="1620000"/>
          </a:xfrm>
        </p:grpSpPr>
        <p:sp>
          <p:nvSpPr>
            <p:cNvPr id="56" name="任意多边形 2"/>
            <p:cNvSpPr/>
            <p:nvPr/>
          </p:nvSpPr>
          <p:spPr bwMode="auto">
            <a:xfrm rot="5400000">
              <a:off x="5217903" y="3031462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9525">
              <a:solidFill>
                <a:srgbClr val="E22A30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 3"/>
            <p:cNvSpPr/>
            <p:nvPr/>
          </p:nvSpPr>
          <p:spPr bwMode="auto">
            <a:xfrm rot="5400000">
              <a:off x="5378091" y="3198774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E22A3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33830" y="257175"/>
            <a:ext cx="3860800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/>
              <a:t>研学评价与反馈</a:t>
            </a:r>
            <a:endParaRPr lang="en-US" altLang="zh-CN" sz="4000"/>
          </a:p>
        </p:txBody>
      </p:sp>
      <p:sp>
        <p:nvSpPr>
          <p:cNvPr id="101" name="文本框 100"/>
          <p:cNvSpPr txBox="1"/>
          <p:nvPr/>
        </p:nvSpPr>
        <p:spPr>
          <a:xfrm>
            <a:off x="1064895" y="1185545"/>
            <a:ext cx="10223500" cy="50220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 algn="l">
              <a:lnSpc>
                <a:spcPct val="150000"/>
              </a:lnSpc>
            </a:pPr>
            <a:r>
              <a:rPr lang="zh-CN" altLang="en-US" sz="2400" b="1" dirty="0">
                <a:cs typeface="仿宋_GB2312" charset="0"/>
              </a:rPr>
              <a:t>（</a:t>
            </a:r>
            <a:r>
              <a:rPr lang="en-US" altLang="zh-CN" sz="2400" b="1" dirty="0">
                <a:cs typeface="仿宋_GB2312" charset="0"/>
              </a:rPr>
              <a:t>1</a:t>
            </a:r>
            <a:r>
              <a:rPr lang="zh-CN" altLang="en-US" sz="2400" b="1" dirty="0">
                <a:cs typeface="仿宋_GB2312" charset="0"/>
              </a:rPr>
              <a:t>）各研学小组整理过程性材料，撰写研学总结；向家人和朋友们介绍自己的收获。</a:t>
            </a:r>
          </a:p>
          <a:p>
            <a:pPr indent="406400" algn="l">
              <a:lnSpc>
                <a:spcPct val="150000"/>
              </a:lnSpc>
            </a:pPr>
            <a:r>
              <a:rPr lang="zh-CN" altLang="en-US" sz="2400" b="1" dirty="0">
                <a:cs typeface="仿宋_GB2312" charset="0"/>
              </a:rPr>
              <a:t>（</a:t>
            </a:r>
            <a:r>
              <a:rPr lang="en-US" altLang="zh-CN" sz="2400" b="1" dirty="0">
                <a:cs typeface="仿宋_GB2312" charset="0"/>
              </a:rPr>
              <a:t>2</a:t>
            </a:r>
            <a:r>
              <a:rPr lang="zh-CN" altLang="en-US" sz="2400" b="1" dirty="0">
                <a:cs typeface="仿宋_GB2312" charset="0"/>
              </a:rPr>
              <a:t>）教授家长和朋友古典的拜师礼；明确“仁、义、礼、智、信”的内涵，并在生活中知行合一。</a:t>
            </a:r>
          </a:p>
          <a:p>
            <a:pPr indent="406400" algn="l">
              <a:lnSpc>
                <a:spcPct val="150000"/>
              </a:lnSpc>
            </a:pPr>
            <a:r>
              <a:rPr lang="zh-CN" altLang="en-US" sz="2400" b="1" dirty="0">
                <a:cs typeface="仿宋_GB2312" charset="0"/>
              </a:rPr>
              <a:t>（</a:t>
            </a:r>
            <a:r>
              <a:rPr lang="en-US" altLang="zh-CN" sz="2400" b="1" dirty="0">
                <a:cs typeface="仿宋_GB2312" charset="0"/>
              </a:rPr>
              <a:t>3</a:t>
            </a:r>
            <a:r>
              <a:rPr lang="zh-CN" altLang="en-US" sz="2400" b="1" dirty="0">
                <a:cs typeface="仿宋_GB2312" charset="0"/>
              </a:rPr>
              <a:t>）参加研学团队的“孔子与儒家思想”知识竞赛、摄影比赛、最佳微信美篇评选等活动，赢取孔子故里的精美纪念品。</a:t>
            </a:r>
          </a:p>
          <a:p>
            <a:pPr indent="406400" algn="l">
              <a:lnSpc>
                <a:spcPct val="150000"/>
              </a:lnSpc>
            </a:pPr>
            <a:r>
              <a:rPr lang="zh-CN" altLang="en-US" sz="2400" b="1" dirty="0">
                <a:cs typeface="仿宋_GB2312" charset="0"/>
              </a:rPr>
              <a:t>（</a:t>
            </a:r>
            <a:r>
              <a:rPr lang="en-US" altLang="zh-CN" sz="2400" b="1" dirty="0">
                <a:cs typeface="仿宋_GB2312" charset="0"/>
              </a:rPr>
              <a:t>4</a:t>
            </a:r>
            <a:r>
              <a:rPr lang="zh-CN" altLang="en-US" sz="2400" b="1" dirty="0">
                <a:cs typeface="仿宋_GB2312" charset="0"/>
              </a:rPr>
              <a:t>）五厅的设计风格各异，色彩各异，欣赏各厅的设计之美，“圣境色彩”研学小组负责收集资料，制作微信美篇，介绍景区在色彩使用方面的处处匠心。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8255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273050" y="99060"/>
            <a:ext cx="1066800" cy="1022985"/>
            <a:chOff x="5217903" y="3031462"/>
            <a:chExt cx="1620000" cy="1620000"/>
          </a:xfrm>
        </p:grpSpPr>
        <p:sp>
          <p:nvSpPr>
            <p:cNvPr id="56" name="任意多边形 2"/>
            <p:cNvSpPr/>
            <p:nvPr/>
          </p:nvSpPr>
          <p:spPr bwMode="auto">
            <a:xfrm rot="5400000">
              <a:off x="5217903" y="3031462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9525">
              <a:solidFill>
                <a:srgbClr val="E22A30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 3"/>
            <p:cNvSpPr/>
            <p:nvPr/>
          </p:nvSpPr>
          <p:spPr bwMode="auto">
            <a:xfrm rot="5400000">
              <a:off x="5378091" y="3198774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E22A3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33830" y="257175"/>
            <a:ext cx="2294255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/>
              <a:t>温馨提示</a:t>
            </a:r>
            <a:endParaRPr lang="en-US" altLang="zh-CN" sz="4000"/>
          </a:p>
        </p:txBody>
      </p:sp>
      <p:sp>
        <p:nvSpPr>
          <p:cNvPr id="11" name="文本框 10"/>
          <p:cNvSpPr txBox="1"/>
          <p:nvPr/>
        </p:nvSpPr>
        <p:spPr>
          <a:xfrm>
            <a:off x="1289050" y="1480820"/>
            <a:ext cx="484187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0">
                <a:cs typeface="仿宋_GB2312" charset="0"/>
              </a:rPr>
              <a:t>景区推出的其他传统文化研学项目还有：拓片制作，尼山食礼，扇面书画，漆器制作，茶艺，泥塑，传统游戏鲁班锁，线装书制作，农耕体验，百花谷生态旅游，孔子湖湿地旅游，地质公园研学游，古镇名村采风等。如果你再来曲阜参加“尼山圣境”的研学活动，可以根据自己的兴趣爱好，自选一些研学项目。</a:t>
            </a:r>
            <a:endParaRPr lang="zh-CN" altLang="en-US" sz="2800" b="0">
              <a:cs typeface="仿宋_GB2312" charset="0"/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7805" y="99060"/>
            <a:ext cx="5089525" cy="3306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7805" y="3683000"/>
            <a:ext cx="5089525" cy="293306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直接连接符 15"/>
          <p:cNvCxnSpPr/>
          <p:nvPr/>
        </p:nvCxnSpPr>
        <p:spPr>
          <a:xfrm flipH="1">
            <a:off x="801370" y="1454785"/>
            <a:ext cx="15875" cy="47155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273050" y="99060"/>
            <a:ext cx="1066800" cy="1022985"/>
            <a:chOff x="5217903" y="3031462"/>
            <a:chExt cx="1620000" cy="1620000"/>
          </a:xfrm>
        </p:grpSpPr>
        <p:sp>
          <p:nvSpPr>
            <p:cNvPr id="56" name="任意多边形 2"/>
            <p:cNvSpPr/>
            <p:nvPr/>
          </p:nvSpPr>
          <p:spPr bwMode="auto">
            <a:xfrm rot="5400000">
              <a:off x="5217903" y="3031462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9525">
              <a:solidFill>
                <a:srgbClr val="E22A30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 3"/>
            <p:cNvSpPr/>
            <p:nvPr/>
          </p:nvSpPr>
          <p:spPr bwMode="auto">
            <a:xfrm rot="5400000">
              <a:off x="5378091" y="3198774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E22A3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339850" y="257175"/>
            <a:ext cx="2295525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/>
              <a:t>研学目标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73050" y="3089621"/>
            <a:ext cx="1066800" cy="1022985"/>
            <a:chOff x="5217903" y="3031462"/>
            <a:chExt cx="1620000" cy="1620000"/>
          </a:xfrm>
        </p:grpSpPr>
        <p:sp>
          <p:nvSpPr>
            <p:cNvPr id="5" name="任意多边形 2"/>
            <p:cNvSpPr/>
            <p:nvPr/>
          </p:nvSpPr>
          <p:spPr bwMode="auto">
            <a:xfrm rot="5400000">
              <a:off x="5217903" y="3031462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9525">
              <a:solidFill>
                <a:srgbClr val="E22A30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6" name="任意多边形 3"/>
            <p:cNvSpPr/>
            <p:nvPr/>
          </p:nvSpPr>
          <p:spPr bwMode="auto">
            <a:xfrm rot="5400000">
              <a:off x="5378091" y="3198774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E22A3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339850" y="3273426"/>
            <a:ext cx="2295525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/>
              <a:t>研学准备</a:t>
            </a:r>
          </a:p>
        </p:txBody>
      </p:sp>
      <p:graphicFrame>
        <p:nvGraphicFramePr>
          <p:cNvPr id="13" name="表格 1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7870539"/>
              </p:ext>
            </p:extLst>
          </p:nvPr>
        </p:nvGraphicFramePr>
        <p:xfrm>
          <a:off x="1227437" y="4113530"/>
          <a:ext cx="9997153" cy="2324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9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42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仿宋_GB2312" charset="0"/>
                        </a:rPr>
                        <a:t>◆成立研学小组，设计所承担研学任务的实施方案。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仿宋_GB2312" charset="0"/>
                        </a:rPr>
                        <a:t>◆分组收集尼山地形地貌特征、孔子生平故事及经典论述等资料；向国学导师请教孔子倡导的“仁义礼智信”思想的内涵。准备研学相关的学案、发言稿等。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panose="02010609030101010101" pitchFamily="49" charset="-122"/>
                          <a:ea typeface="仿宋_GB2312" panose="02010609030101010101" pitchFamily="49" charset="-122"/>
                          <a:cs typeface="仿宋_GB2312" charset="0"/>
                        </a:rPr>
                        <a:t>◆</a:t>
                      </a:r>
                      <a:r>
                        <a:rPr lang="zh-CN" altLang="en-US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时间安排：</a:t>
                      </a:r>
                      <a:r>
                        <a:rPr lang="en-US" altLang="zh-CN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2021</a:t>
                      </a:r>
                      <a:r>
                        <a:rPr lang="zh-CN" altLang="en-US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年</a:t>
                      </a:r>
                      <a:r>
                        <a:rPr lang="en-US" altLang="zh-CN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6</a:t>
                      </a:r>
                      <a:r>
                        <a:rPr lang="zh-CN" altLang="en-US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月</a:t>
                      </a:r>
                      <a:r>
                        <a:rPr lang="en-US" altLang="zh-CN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6</a:t>
                      </a:r>
                      <a:r>
                        <a:rPr lang="zh-CN" altLang="en-US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日全天。早</a:t>
                      </a:r>
                      <a:r>
                        <a:rPr lang="en-US" altLang="zh-CN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8:00</a:t>
                      </a:r>
                      <a:r>
                        <a:rPr lang="zh-CN" altLang="en-US" sz="2400" b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cs typeface="仿宋_GB2312" charset="0"/>
                        </a:rPr>
                        <a:t>集体乘车，晚餐后返回。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/>
          <p:nvPr>
            <p:extLst>
              <p:ext uri="{D42A27DB-BD31-4B8C-83A1-F6EECF244321}">
                <p14:modId xmlns:p14="http://schemas.microsoft.com/office/powerpoint/2010/main" val="3672769732"/>
              </p:ext>
            </p:extLst>
          </p:nvPr>
        </p:nvGraphicFramePr>
        <p:xfrm>
          <a:off x="1217930" y="1142365"/>
          <a:ext cx="9820275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335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charset="0"/>
                          <a:cs typeface="仿宋_GB2312" charset="0"/>
                        </a:rPr>
                        <a:t>◆探访孔子出生地</a:t>
                      </a:r>
                      <a:r>
                        <a:rPr lang="en-US" altLang="zh-CN" sz="2400" b="0" dirty="0">
                          <a:latin typeface="仿宋_GB2312" charset="0"/>
                          <a:cs typeface="仿宋_GB2312" charset="0"/>
                        </a:rPr>
                        <a:t>——</a:t>
                      </a:r>
                      <a:r>
                        <a:rPr lang="zh-CN" altLang="en-US" sz="2400" b="0" dirty="0">
                          <a:latin typeface="仿宋_GB2312" charset="0"/>
                          <a:cs typeface="仿宋_GB2312" charset="0"/>
                        </a:rPr>
                        <a:t>夫子洞，以朝圣之心，述古怀源。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charset="0"/>
                          <a:cs typeface="仿宋_GB2312" charset="0"/>
                        </a:rPr>
                        <a:t>◆观尼山圣境山水风光，了解先贤的山水情怀，提升美育境界。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charset="0"/>
                          <a:cs typeface="仿宋_GB2312" charset="0"/>
                        </a:rPr>
                        <a:t>◆走进大学堂，了解孔子生平，体验君子大学之道，悟“仁义礼智信”等儒  </a:t>
                      </a:r>
                      <a:br>
                        <a:rPr lang="en-US" altLang="zh-CN" sz="2400" b="0" dirty="0">
                          <a:latin typeface="仿宋_GB2312" charset="0"/>
                          <a:cs typeface="仿宋_GB2312" charset="0"/>
                        </a:rPr>
                      </a:br>
                      <a:r>
                        <a:rPr lang="en-US" altLang="zh-CN" sz="2400" b="0" dirty="0">
                          <a:latin typeface="仿宋_GB2312" charset="0"/>
                          <a:cs typeface="仿宋_GB2312" charset="0"/>
                        </a:rPr>
                        <a:t>  </a:t>
                      </a:r>
                      <a:r>
                        <a:rPr lang="zh-CN" altLang="en-US" sz="2400" b="0" dirty="0">
                          <a:latin typeface="仿宋_GB2312" charset="0"/>
                          <a:cs typeface="仿宋_GB2312" charset="0"/>
                        </a:rPr>
                        <a:t>家传统道德。</a:t>
                      </a:r>
                    </a:p>
                    <a:p>
                      <a:pPr indent="0">
                        <a:buNone/>
                      </a:pPr>
                      <a:r>
                        <a:rPr lang="zh-CN" altLang="en-US" sz="2400" b="0" dirty="0">
                          <a:latin typeface="仿宋_GB2312" charset="0"/>
                          <a:cs typeface="仿宋_GB2312" charset="0"/>
                        </a:rPr>
                        <a:t>◆发文化凝思，倡“知行合一”。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8255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273050" y="99060"/>
            <a:ext cx="1066800" cy="1022985"/>
            <a:chOff x="5217903" y="3031462"/>
            <a:chExt cx="1620000" cy="1620000"/>
          </a:xfrm>
        </p:grpSpPr>
        <p:sp>
          <p:nvSpPr>
            <p:cNvPr id="56" name="任意多边形 2"/>
            <p:cNvSpPr/>
            <p:nvPr/>
          </p:nvSpPr>
          <p:spPr bwMode="auto">
            <a:xfrm rot="5400000">
              <a:off x="5217903" y="3031462"/>
              <a:ext cx="1620000" cy="1620000"/>
            </a:xfrm>
            <a:custGeom>
              <a:avLst/>
              <a:gdLst>
                <a:gd name="connsiteX0" fmla="*/ 1141709 w 2279650"/>
                <a:gd name="connsiteY0" fmla="*/ 173038 h 2274888"/>
                <a:gd name="connsiteX1" fmla="*/ 813858 w 2279650"/>
                <a:gd name="connsiteY1" fmla="*/ 391536 h 2274888"/>
                <a:gd name="connsiteX2" fmla="*/ 648049 w 2279650"/>
                <a:gd name="connsiteY2" fmla="*/ 670310 h 2274888"/>
                <a:gd name="connsiteX3" fmla="*/ 354113 w 2279650"/>
                <a:gd name="connsiteY3" fmla="*/ 851136 h 2274888"/>
                <a:gd name="connsiteX4" fmla="*/ 161925 w 2279650"/>
                <a:gd name="connsiteY4" fmla="*/ 1137445 h 2274888"/>
                <a:gd name="connsiteX5" fmla="*/ 354113 w 2279650"/>
                <a:gd name="connsiteY5" fmla="*/ 1423753 h 2274888"/>
                <a:gd name="connsiteX6" fmla="*/ 648049 w 2279650"/>
                <a:gd name="connsiteY6" fmla="*/ 1608346 h 2274888"/>
                <a:gd name="connsiteX7" fmla="*/ 813858 w 2279650"/>
                <a:gd name="connsiteY7" fmla="*/ 1883353 h 2274888"/>
                <a:gd name="connsiteX8" fmla="*/ 1141709 w 2279650"/>
                <a:gd name="connsiteY8" fmla="*/ 2101851 h 2274888"/>
                <a:gd name="connsiteX9" fmla="*/ 1469560 w 2279650"/>
                <a:gd name="connsiteY9" fmla="*/ 1883353 h 2274888"/>
                <a:gd name="connsiteX10" fmla="*/ 1635370 w 2279650"/>
                <a:gd name="connsiteY10" fmla="*/ 1608346 h 2274888"/>
                <a:gd name="connsiteX11" fmla="*/ 1925537 w 2279650"/>
                <a:gd name="connsiteY11" fmla="*/ 1423753 h 2274888"/>
                <a:gd name="connsiteX12" fmla="*/ 2117725 w 2279650"/>
                <a:gd name="connsiteY12" fmla="*/ 1137445 h 2274888"/>
                <a:gd name="connsiteX13" fmla="*/ 1925537 w 2279650"/>
                <a:gd name="connsiteY13" fmla="*/ 851136 h 2274888"/>
                <a:gd name="connsiteX14" fmla="*/ 1635370 w 2279650"/>
                <a:gd name="connsiteY14" fmla="*/ 670310 h 2274888"/>
                <a:gd name="connsiteX15" fmla="*/ 1469560 w 2279650"/>
                <a:gd name="connsiteY15" fmla="*/ 391536 h 2274888"/>
                <a:gd name="connsiteX16" fmla="*/ 1141709 w 2279650"/>
                <a:gd name="connsiteY16" fmla="*/ 173038 h 2274888"/>
                <a:gd name="connsiteX17" fmla="*/ 1141709 w 2279650"/>
                <a:gd name="connsiteY17" fmla="*/ 0 h 2274888"/>
                <a:gd name="connsiteX18" fmla="*/ 1578799 w 2279650"/>
                <a:gd name="connsiteY18" fmla="*/ 350273 h 2274888"/>
                <a:gd name="connsiteX19" fmla="*/ 1721984 w 2279650"/>
                <a:gd name="connsiteY19" fmla="*/ 591320 h 2274888"/>
                <a:gd name="connsiteX20" fmla="*/ 2087481 w 2279650"/>
                <a:gd name="connsiteY20" fmla="*/ 896396 h 2274888"/>
                <a:gd name="connsiteX21" fmla="*/ 2279650 w 2279650"/>
                <a:gd name="connsiteY21" fmla="*/ 1137444 h 2274888"/>
                <a:gd name="connsiteX22" fmla="*/ 2087481 w 2279650"/>
                <a:gd name="connsiteY22" fmla="*/ 1378492 h 2274888"/>
                <a:gd name="connsiteX23" fmla="*/ 1721984 w 2279650"/>
                <a:gd name="connsiteY23" fmla="*/ 1683568 h 2274888"/>
                <a:gd name="connsiteX24" fmla="*/ 1578799 w 2279650"/>
                <a:gd name="connsiteY24" fmla="*/ 1928382 h 2274888"/>
                <a:gd name="connsiteX25" fmla="*/ 1141709 w 2279650"/>
                <a:gd name="connsiteY25" fmla="*/ 2274888 h 2274888"/>
                <a:gd name="connsiteX26" fmla="*/ 700851 w 2279650"/>
                <a:gd name="connsiteY26" fmla="*/ 1928382 h 2274888"/>
                <a:gd name="connsiteX27" fmla="*/ 557667 w 2279650"/>
                <a:gd name="connsiteY27" fmla="*/ 1683568 h 2274888"/>
                <a:gd name="connsiteX28" fmla="*/ 195937 w 2279650"/>
                <a:gd name="connsiteY28" fmla="*/ 1378492 h 2274888"/>
                <a:gd name="connsiteX29" fmla="*/ 0 w 2279650"/>
                <a:gd name="connsiteY29" fmla="*/ 1137444 h 2274888"/>
                <a:gd name="connsiteX30" fmla="*/ 195937 w 2279650"/>
                <a:gd name="connsiteY30" fmla="*/ 896396 h 2274888"/>
                <a:gd name="connsiteX31" fmla="*/ 557667 w 2279650"/>
                <a:gd name="connsiteY31" fmla="*/ 591320 h 2274888"/>
                <a:gd name="connsiteX32" fmla="*/ 700851 w 2279650"/>
                <a:gd name="connsiteY32" fmla="*/ 350273 h 2274888"/>
                <a:gd name="connsiteX33" fmla="*/ 1141709 w 2279650"/>
                <a:gd name="connsiteY33" fmla="*/ 0 h 2274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79650" h="2274888">
                  <a:moveTo>
                    <a:pt x="1141709" y="173038"/>
                  </a:moveTo>
                  <a:cubicBezTo>
                    <a:pt x="1039962" y="289822"/>
                    <a:pt x="957058" y="289822"/>
                    <a:pt x="813858" y="391536"/>
                  </a:cubicBezTo>
                  <a:cubicBezTo>
                    <a:pt x="670659" y="493251"/>
                    <a:pt x="648049" y="670310"/>
                    <a:pt x="648049" y="670310"/>
                  </a:cubicBezTo>
                  <a:cubicBezTo>
                    <a:pt x="648049" y="670310"/>
                    <a:pt x="455860" y="696681"/>
                    <a:pt x="354113" y="851136"/>
                  </a:cubicBezTo>
                  <a:cubicBezTo>
                    <a:pt x="256135" y="1001825"/>
                    <a:pt x="237293" y="1103540"/>
                    <a:pt x="161925" y="1137445"/>
                  </a:cubicBezTo>
                  <a:cubicBezTo>
                    <a:pt x="237293" y="1171350"/>
                    <a:pt x="256135" y="1273064"/>
                    <a:pt x="354113" y="1423753"/>
                  </a:cubicBezTo>
                  <a:cubicBezTo>
                    <a:pt x="455860" y="1578209"/>
                    <a:pt x="648049" y="1608346"/>
                    <a:pt x="648049" y="1608346"/>
                  </a:cubicBezTo>
                  <a:cubicBezTo>
                    <a:pt x="648049" y="1608346"/>
                    <a:pt x="670659" y="1781638"/>
                    <a:pt x="813858" y="1883353"/>
                  </a:cubicBezTo>
                  <a:cubicBezTo>
                    <a:pt x="957058" y="1988835"/>
                    <a:pt x="1039962" y="1988835"/>
                    <a:pt x="1141709" y="2101851"/>
                  </a:cubicBezTo>
                  <a:cubicBezTo>
                    <a:pt x="1243456" y="1988835"/>
                    <a:pt x="1326361" y="1988835"/>
                    <a:pt x="1469560" y="1883353"/>
                  </a:cubicBezTo>
                  <a:cubicBezTo>
                    <a:pt x="1612759" y="1781638"/>
                    <a:pt x="1635370" y="1608346"/>
                    <a:pt x="1635370" y="1608346"/>
                  </a:cubicBezTo>
                  <a:cubicBezTo>
                    <a:pt x="1635370" y="1608346"/>
                    <a:pt x="1823790" y="1578209"/>
                    <a:pt x="1925537" y="1423753"/>
                  </a:cubicBezTo>
                  <a:cubicBezTo>
                    <a:pt x="2027283" y="1273064"/>
                    <a:pt x="2046125" y="1171350"/>
                    <a:pt x="2117725" y="1137445"/>
                  </a:cubicBezTo>
                  <a:cubicBezTo>
                    <a:pt x="2046125" y="1103540"/>
                    <a:pt x="2027283" y="1001825"/>
                    <a:pt x="1925537" y="851136"/>
                  </a:cubicBezTo>
                  <a:cubicBezTo>
                    <a:pt x="1823790" y="696681"/>
                    <a:pt x="1635370" y="670310"/>
                    <a:pt x="1635370" y="670310"/>
                  </a:cubicBezTo>
                  <a:cubicBezTo>
                    <a:pt x="1635370" y="670310"/>
                    <a:pt x="1612759" y="493251"/>
                    <a:pt x="1469560" y="391536"/>
                  </a:cubicBezTo>
                  <a:cubicBezTo>
                    <a:pt x="1326361" y="289822"/>
                    <a:pt x="1243456" y="289822"/>
                    <a:pt x="1141709" y="173038"/>
                  </a:cubicBezTo>
                  <a:close/>
                  <a:moveTo>
                    <a:pt x="1141709" y="0"/>
                  </a:moveTo>
                  <a:cubicBezTo>
                    <a:pt x="1228373" y="180786"/>
                    <a:pt x="1439382" y="252347"/>
                    <a:pt x="1578799" y="350273"/>
                  </a:cubicBezTo>
                  <a:cubicBezTo>
                    <a:pt x="1718216" y="444432"/>
                    <a:pt x="1721984" y="591320"/>
                    <a:pt x="1721984" y="591320"/>
                  </a:cubicBezTo>
                  <a:cubicBezTo>
                    <a:pt x="1721984" y="591320"/>
                    <a:pt x="1929225" y="651582"/>
                    <a:pt x="2087481" y="896396"/>
                  </a:cubicBezTo>
                  <a:cubicBezTo>
                    <a:pt x="2241970" y="1141211"/>
                    <a:pt x="2189218" y="1114846"/>
                    <a:pt x="2279650" y="1137444"/>
                  </a:cubicBezTo>
                  <a:cubicBezTo>
                    <a:pt x="2189218" y="1160042"/>
                    <a:pt x="2241970" y="1133678"/>
                    <a:pt x="2087481" y="1378492"/>
                  </a:cubicBezTo>
                  <a:cubicBezTo>
                    <a:pt x="1929225" y="1623306"/>
                    <a:pt x="1721984" y="1683568"/>
                    <a:pt x="1721984" y="1683568"/>
                  </a:cubicBezTo>
                  <a:cubicBezTo>
                    <a:pt x="1721984" y="1683568"/>
                    <a:pt x="1718216" y="1830456"/>
                    <a:pt x="1578799" y="1928382"/>
                  </a:cubicBezTo>
                  <a:cubicBezTo>
                    <a:pt x="1439382" y="2022541"/>
                    <a:pt x="1228373" y="2094102"/>
                    <a:pt x="1141709" y="2274888"/>
                  </a:cubicBezTo>
                  <a:cubicBezTo>
                    <a:pt x="1051277" y="2094102"/>
                    <a:pt x="840268" y="2022541"/>
                    <a:pt x="700851" y="1928382"/>
                  </a:cubicBezTo>
                  <a:cubicBezTo>
                    <a:pt x="565203" y="1830456"/>
                    <a:pt x="557667" y="1683568"/>
                    <a:pt x="557667" y="1683568"/>
                  </a:cubicBezTo>
                  <a:cubicBezTo>
                    <a:pt x="557667" y="1683568"/>
                    <a:pt x="350426" y="1623306"/>
                    <a:pt x="195937" y="1378492"/>
                  </a:cubicBezTo>
                  <a:cubicBezTo>
                    <a:pt x="37680" y="1133678"/>
                    <a:pt x="94200" y="1160042"/>
                    <a:pt x="0" y="1137444"/>
                  </a:cubicBezTo>
                  <a:cubicBezTo>
                    <a:pt x="94200" y="1114846"/>
                    <a:pt x="37680" y="1141211"/>
                    <a:pt x="195937" y="896396"/>
                  </a:cubicBezTo>
                  <a:cubicBezTo>
                    <a:pt x="350426" y="651582"/>
                    <a:pt x="557667" y="591320"/>
                    <a:pt x="557667" y="591320"/>
                  </a:cubicBezTo>
                  <a:cubicBezTo>
                    <a:pt x="557667" y="591320"/>
                    <a:pt x="565203" y="444432"/>
                    <a:pt x="700851" y="350273"/>
                  </a:cubicBezTo>
                  <a:cubicBezTo>
                    <a:pt x="840268" y="252347"/>
                    <a:pt x="1051277" y="180786"/>
                    <a:pt x="1141709" y="0"/>
                  </a:cubicBezTo>
                  <a:close/>
                </a:path>
              </a:pathLst>
            </a:custGeom>
            <a:solidFill>
              <a:srgbClr val="E22A30"/>
            </a:solidFill>
            <a:ln w="9525">
              <a:solidFill>
                <a:srgbClr val="E22A30"/>
              </a:solidFill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7" name="任意多边形 3"/>
            <p:cNvSpPr/>
            <p:nvPr/>
          </p:nvSpPr>
          <p:spPr bwMode="auto">
            <a:xfrm rot="5400000">
              <a:off x="5378091" y="3198774"/>
              <a:ext cx="1292841" cy="1285374"/>
            </a:xfrm>
            <a:custGeom>
              <a:avLst/>
              <a:gdLst>
                <a:gd name="connsiteX0" fmla="*/ 696806 w 1819275"/>
                <a:gd name="connsiteY0" fmla="*/ 1179512 h 1804988"/>
                <a:gd name="connsiteX1" fmla="*/ 794746 w 1819275"/>
                <a:gd name="connsiteY1" fmla="*/ 1277492 h 1804988"/>
                <a:gd name="connsiteX2" fmla="*/ 911522 w 1819275"/>
                <a:gd name="connsiteY2" fmla="*/ 1367935 h 1804988"/>
                <a:gd name="connsiteX3" fmla="*/ 1024530 w 1819275"/>
                <a:gd name="connsiteY3" fmla="*/ 1277492 h 1804988"/>
                <a:gd name="connsiteX4" fmla="*/ 1122471 w 1819275"/>
                <a:gd name="connsiteY4" fmla="*/ 1179512 h 1804988"/>
                <a:gd name="connsiteX5" fmla="*/ 1243013 w 1819275"/>
                <a:gd name="connsiteY5" fmla="*/ 1288798 h 1804988"/>
                <a:gd name="connsiteX6" fmla="*/ 1175208 w 1819275"/>
                <a:gd name="connsiteY6" fmla="*/ 1431999 h 1804988"/>
                <a:gd name="connsiteX7" fmla="*/ 1039598 w 1819275"/>
                <a:gd name="connsiteY7" fmla="*/ 1435767 h 1804988"/>
                <a:gd name="connsiteX8" fmla="*/ 1084801 w 1819275"/>
                <a:gd name="connsiteY8" fmla="*/ 1416925 h 1804988"/>
                <a:gd name="connsiteX9" fmla="*/ 1032064 w 1819275"/>
                <a:gd name="connsiteY9" fmla="*/ 1409388 h 1804988"/>
                <a:gd name="connsiteX10" fmla="*/ 1050899 w 1819275"/>
                <a:gd name="connsiteY10" fmla="*/ 1480989 h 1804988"/>
                <a:gd name="connsiteX11" fmla="*/ 911522 w 1819275"/>
                <a:gd name="connsiteY11" fmla="*/ 1582737 h 1804988"/>
                <a:gd name="connsiteX12" fmla="*/ 768378 w 1819275"/>
                <a:gd name="connsiteY12" fmla="*/ 1480989 h 1804988"/>
                <a:gd name="connsiteX13" fmla="*/ 787213 w 1819275"/>
                <a:gd name="connsiteY13" fmla="*/ 1409388 h 1804988"/>
                <a:gd name="connsiteX14" fmla="*/ 734475 w 1819275"/>
                <a:gd name="connsiteY14" fmla="*/ 1416925 h 1804988"/>
                <a:gd name="connsiteX15" fmla="*/ 779679 w 1819275"/>
                <a:gd name="connsiteY15" fmla="*/ 1435767 h 1804988"/>
                <a:gd name="connsiteX16" fmla="*/ 644068 w 1819275"/>
                <a:gd name="connsiteY16" fmla="*/ 1431999 h 1804988"/>
                <a:gd name="connsiteX17" fmla="*/ 576263 w 1819275"/>
                <a:gd name="connsiteY17" fmla="*/ 1288798 h 1804988"/>
                <a:gd name="connsiteX18" fmla="*/ 696806 w 1819275"/>
                <a:gd name="connsiteY18" fmla="*/ 1179512 h 1804988"/>
                <a:gd name="connsiteX19" fmla="*/ 765493 w 1819275"/>
                <a:gd name="connsiteY19" fmla="*/ 1081087 h 1804988"/>
                <a:gd name="connsiteX20" fmla="*/ 912314 w 1819275"/>
                <a:gd name="connsiteY20" fmla="*/ 1118757 h 1804988"/>
                <a:gd name="connsiteX21" fmla="*/ 1055371 w 1819275"/>
                <a:gd name="connsiteY21" fmla="*/ 1081087 h 1804988"/>
                <a:gd name="connsiteX22" fmla="*/ 991372 w 1819275"/>
                <a:gd name="connsiteY22" fmla="*/ 1246833 h 1804988"/>
                <a:gd name="connsiteX23" fmla="*/ 912314 w 1819275"/>
                <a:gd name="connsiteY23" fmla="*/ 1303337 h 1804988"/>
                <a:gd name="connsiteX24" fmla="*/ 833257 w 1819275"/>
                <a:gd name="connsiteY24" fmla="*/ 1246833 h 1804988"/>
                <a:gd name="connsiteX25" fmla="*/ 765493 w 1819275"/>
                <a:gd name="connsiteY25" fmla="*/ 1081087 h 1804988"/>
                <a:gd name="connsiteX26" fmla="*/ 1122363 w 1819275"/>
                <a:gd name="connsiteY26" fmla="*/ 1069975 h 1804988"/>
                <a:gd name="connsiteX27" fmla="*/ 1220391 w 1819275"/>
                <a:gd name="connsiteY27" fmla="*/ 1085031 h 1804988"/>
                <a:gd name="connsiteX28" fmla="*/ 1325960 w 1819275"/>
                <a:gd name="connsiteY28" fmla="*/ 1303338 h 1804988"/>
                <a:gd name="connsiteX29" fmla="*/ 1126133 w 1819275"/>
                <a:gd name="connsiteY29" fmla="*/ 1164073 h 1804988"/>
                <a:gd name="connsiteX30" fmla="*/ 1122363 w 1819275"/>
                <a:gd name="connsiteY30" fmla="*/ 1069975 h 1804988"/>
                <a:gd name="connsiteX31" fmla="*/ 696914 w 1819275"/>
                <a:gd name="connsiteY31" fmla="*/ 1069975 h 1804988"/>
                <a:gd name="connsiteX32" fmla="*/ 693144 w 1819275"/>
                <a:gd name="connsiteY32" fmla="*/ 1164073 h 1804988"/>
                <a:gd name="connsiteX33" fmla="*/ 493317 w 1819275"/>
                <a:gd name="connsiteY33" fmla="*/ 1303338 h 1804988"/>
                <a:gd name="connsiteX34" fmla="*/ 598886 w 1819275"/>
                <a:gd name="connsiteY34" fmla="*/ 1085031 h 1804988"/>
                <a:gd name="connsiteX35" fmla="*/ 696914 w 1819275"/>
                <a:gd name="connsiteY35" fmla="*/ 1069975 h 1804988"/>
                <a:gd name="connsiteX36" fmla="*/ 1164680 w 1819275"/>
                <a:gd name="connsiteY36" fmla="*/ 754062 h 1804988"/>
                <a:gd name="connsiteX37" fmla="*/ 1255245 w 1819275"/>
                <a:gd name="connsiteY37" fmla="*/ 825610 h 1804988"/>
                <a:gd name="connsiteX38" fmla="*/ 1338264 w 1819275"/>
                <a:gd name="connsiteY38" fmla="*/ 897159 h 1804988"/>
                <a:gd name="connsiteX39" fmla="*/ 1255245 w 1819275"/>
                <a:gd name="connsiteY39" fmla="*/ 964941 h 1804988"/>
                <a:gd name="connsiteX40" fmla="*/ 1108076 w 1819275"/>
                <a:gd name="connsiteY40" fmla="*/ 1025192 h 1804988"/>
                <a:gd name="connsiteX41" fmla="*/ 1157132 w 1819275"/>
                <a:gd name="connsiteY41" fmla="*/ 897159 h 1804988"/>
                <a:gd name="connsiteX42" fmla="*/ 1108076 w 1819275"/>
                <a:gd name="connsiteY42" fmla="*/ 765359 h 1804988"/>
                <a:gd name="connsiteX43" fmla="*/ 1164680 w 1819275"/>
                <a:gd name="connsiteY43" fmla="*/ 754062 h 1804988"/>
                <a:gd name="connsiteX44" fmla="*/ 655945 w 1819275"/>
                <a:gd name="connsiteY44" fmla="*/ 754062 h 1804988"/>
                <a:gd name="connsiteX45" fmla="*/ 712788 w 1819275"/>
                <a:gd name="connsiteY45" fmla="*/ 765359 h 1804988"/>
                <a:gd name="connsiteX46" fmla="*/ 667314 w 1819275"/>
                <a:gd name="connsiteY46" fmla="*/ 897159 h 1804988"/>
                <a:gd name="connsiteX47" fmla="*/ 712788 w 1819275"/>
                <a:gd name="connsiteY47" fmla="*/ 1025192 h 1804988"/>
                <a:gd name="connsiteX48" fmla="*/ 564997 w 1819275"/>
                <a:gd name="connsiteY48" fmla="*/ 964941 h 1804988"/>
                <a:gd name="connsiteX49" fmla="*/ 477838 w 1819275"/>
                <a:gd name="connsiteY49" fmla="*/ 897159 h 1804988"/>
                <a:gd name="connsiteX50" fmla="*/ 564997 w 1819275"/>
                <a:gd name="connsiteY50" fmla="*/ 825610 h 1804988"/>
                <a:gd name="connsiteX51" fmla="*/ 655945 w 1819275"/>
                <a:gd name="connsiteY51" fmla="*/ 754062 h 1804988"/>
                <a:gd name="connsiteX52" fmla="*/ 908051 w 1819275"/>
                <a:gd name="connsiteY52" fmla="*/ 715962 h 1804988"/>
                <a:gd name="connsiteX53" fmla="*/ 1089026 w 1819275"/>
                <a:gd name="connsiteY53" fmla="*/ 896937 h 1804988"/>
                <a:gd name="connsiteX54" fmla="*/ 908051 w 1819275"/>
                <a:gd name="connsiteY54" fmla="*/ 1077912 h 1804988"/>
                <a:gd name="connsiteX55" fmla="*/ 727076 w 1819275"/>
                <a:gd name="connsiteY55" fmla="*/ 896937 h 1804988"/>
                <a:gd name="connsiteX56" fmla="*/ 908051 w 1819275"/>
                <a:gd name="connsiteY56" fmla="*/ 715962 h 1804988"/>
                <a:gd name="connsiteX57" fmla="*/ 1329427 w 1819275"/>
                <a:gd name="connsiteY57" fmla="*/ 588962 h 1804988"/>
                <a:gd name="connsiteX58" fmla="*/ 1480390 w 1819275"/>
                <a:gd name="connsiteY58" fmla="*/ 664129 h 1804988"/>
                <a:gd name="connsiteX59" fmla="*/ 1469068 w 1819275"/>
                <a:gd name="connsiteY59" fmla="*/ 765605 h 1804988"/>
                <a:gd name="connsiteX60" fmla="*/ 1472842 w 1819275"/>
                <a:gd name="connsiteY60" fmla="*/ 720505 h 1804988"/>
                <a:gd name="connsiteX61" fmla="*/ 1435101 w 1819275"/>
                <a:gd name="connsiteY61" fmla="*/ 743055 h 1804988"/>
                <a:gd name="connsiteX62" fmla="*/ 1518130 w 1819275"/>
                <a:gd name="connsiteY62" fmla="*/ 761847 h 1804988"/>
                <a:gd name="connsiteX63" fmla="*/ 1635126 w 1819275"/>
                <a:gd name="connsiteY63" fmla="*/ 897148 h 1804988"/>
                <a:gd name="connsiteX64" fmla="*/ 1518130 w 1819275"/>
                <a:gd name="connsiteY64" fmla="*/ 1032449 h 1804988"/>
                <a:gd name="connsiteX65" fmla="*/ 1435101 w 1819275"/>
                <a:gd name="connsiteY65" fmla="*/ 1047482 h 1804988"/>
                <a:gd name="connsiteX66" fmla="*/ 1472842 w 1819275"/>
                <a:gd name="connsiteY66" fmla="*/ 1073791 h 1804988"/>
                <a:gd name="connsiteX67" fmla="*/ 1469068 w 1819275"/>
                <a:gd name="connsiteY67" fmla="*/ 1024932 h 1804988"/>
                <a:gd name="connsiteX68" fmla="*/ 1480390 w 1819275"/>
                <a:gd name="connsiteY68" fmla="*/ 1126408 h 1804988"/>
                <a:gd name="connsiteX69" fmla="*/ 1325653 w 1819275"/>
                <a:gd name="connsiteY69" fmla="*/ 1201575 h 1804988"/>
                <a:gd name="connsiteX70" fmla="*/ 1235076 w 1819275"/>
                <a:gd name="connsiteY70" fmla="*/ 1081307 h 1804988"/>
                <a:gd name="connsiteX71" fmla="*/ 1303009 w 1819275"/>
                <a:gd name="connsiteY71" fmla="*/ 1006140 h 1804988"/>
                <a:gd name="connsiteX72" fmla="*/ 1408683 w 1819275"/>
                <a:gd name="connsiteY72" fmla="*/ 897148 h 1804988"/>
                <a:gd name="connsiteX73" fmla="*/ 1303009 w 1819275"/>
                <a:gd name="connsiteY73" fmla="*/ 788155 h 1804988"/>
                <a:gd name="connsiteX74" fmla="*/ 1235076 w 1819275"/>
                <a:gd name="connsiteY74" fmla="*/ 712988 h 1804988"/>
                <a:gd name="connsiteX75" fmla="*/ 1325653 w 1819275"/>
                <a:gd name="connsiteY75" fmla="*/ 592720 h 1804988"/>
                <a:gd name="connsiteX76" fmla="*/ 1329427 w 1819275"/>
                <a:gd name="connsiteY76" fmla="*/ 588962 h 1804988"/>
                <a:gd name="connsiteX77" fmla="*/ 490312 w 1819275"/>
                <a:gd name="connsiteY77" fmla="*/ 588962 h 1804988"/>
                <a:gd name="connsiteX78" fmla="*/ 494092 w 1819275"/>
                <a:gd name="connsiteY78" fmla="*/ 592720 h 1804988"/>
                <a:gd name="connsiteX79" fmla="*/ 581026 w 1819275"/>
                <a:gd name="connsiteY79" fmla="*/ 712988 h 1804988"/>
                <a:gd name="connsiteX80" fmla="*/ 516770 w 1819275"/>
                <a:gd name="connsiteY80" fmla="*/ 788155 h 1804988"/>
                <a:gd name="connsiteX81" fmla="*/ 410937 w 1819275"/>
                <a:gd name="connsiteY81" fmla="*/ 897148 h 1804988"/>
                <a:gd name="connsiteX82" fmla="*/ 516770 w 1819275"/>
                <a:gd name="connsiteY82" fmla="*/ 1006140 h 1804988"/>
                <a:gd name="connsiteX83" fmla="*/ 581026 w 1819275"/>
                <a:gd name="connsiteY83" fmla="*/ 1081307 h 1804988"/>
                <a:gd name="connsiteX84" fmla="*/ 494092 w 1819275"/>
                <a:gd name="connsiteY84" fmla="*/ 1201575 h 1804988"/>
                <a:gd name="connsiteX85" fmla="*/ 339121 w 1819275"/>
                <a:gd name="connsiteY85" fmla="*/ 1126408 h 1804988"/>
                <a:gd name="connsiteX86" fmla="*/ 350461 w 1819275"/>
                <a:gd name="connsiteY86" fmla="*/ 1024932 h 1804988"/>
                <a:gd name="connsiteX87" fmla="*/ 346681 w 1819275"/>
                <a:gd name="connsiteY87" fmla="*/ 1073791 h 1804988"/>
                <a:gd name="connsiteX88" fmla="*/ 384478 w 1819275"/>
                <a:gd name="connsiteY88" fmla="*/ 1047482 h 1804988"/>
                <a:gd name="connsiteX89" fmla="*/ 301324 w 1819275"/>
                <a:gd name="connsiteY89" fmla="*/ 1032449 h 1804988"/>
                <a:gd name="connsiteX90" fmla="*/ 184151 w 1819275"/>
                <a:gd name="connsiteY90" fmla="*/ 897148 h 1804988"/>
                <a:gd name="connsiteX91" fmla="*/ 301324 w 1819275"/>
                <a:gd name="connsiteY91" fmla="*/ 761847 h 1804988"/>
                <a:gd name="connsiteX92" fmla="*/ 384478 w 1819275"/>
                <a:gd name="connsiteY92" fmla="*/ 743055 h 1804988"/>
                <a:gd name="connsiteX93" fmla="*/ 346681 w 1819275"/>
                <a:gd name="connsiteY93" fmla="*/ 720505 h 1804988"/>
                <a:gd name="connsiteX94" fmla="*/ 350461 w 1819275"/>
                <a:gd name="connsiteY94" fmla="*/ 765605 h 1804988"/>
                <a:gd name="connsiteX95" fmla="*/ 339121 w 1819275"/>
                <a:gd name="connsiteY95" fmla="*/ 664129 h 1804988"/>
                <a:gd name="connsiteX96" fmla="*/ 490312 w 1819275"/>
                <a:gd name="connsiteY96" fmla="*/ 588962 h 1804988"/>
                <a:gd name="connsiteX97" fmla="*/ 1325960 w 1819275"/>
                <a:gd name="connsiteY97" fmla="*/ 498475 h 1804988"/>
                <a:gd name="connsiteX98" fmla="*/ 1220391 w 1819275"/>
                <a:gd name="connsiteY98" fmla="*/ 716782 h 1804988"/>
                <a:gd name="connsiteX99" fmla="*/ 1122363 w 1819275"/>
                <a:gd name="connsiteY99" fmla="*/ 731838 h 1804988"/>
                <a:gd name="connsiteX100" fmla="*/ 1126133 w 1819275"/>
                <a:gd name="connsiteY100" fmla="*/ 637740 h 1804988"/>
                <a:gd name="connsiteX101" fmla="*/ 1325960 w 1819275"/>
                <a:gd name="connsiteY101" fmla="*/ 498475 h 1804988"/>
                <a:gd name="connsiteX102" fmla="*/ 912314 w 1819275"/>
                <a:gd name="connsiteY102" fmla="*/ 498475 h 1804988"/>
                <a:gd name="connsiteX103" fmla="*/ 991372 w 1819275"/>
                <a:gd name="connsiteY103" fmla="*/ 554979 h 1804988"/>
                <a:gd name="connsiteX104" fmla="*/ 1055371 w 1819275"/>
                <a:gd name="connsiteY104" fmla="*/ 720725 h 1804988"/>
                <a:gd name="connsiteX105" fmla="*/ 912314 w 1819275"/>
                <a:gd name="connsiteY105" fmla="*/ 683056 h 1804988"/>
                <a:gd name="connsiteX106" fmla="*/ 765493 w 1819275"/>
                <a:gd name="connsiteY106" fmla="*/ 720725 h 1804988"/>
                <a:gd name="connsiteX107" fmla="*/ 833257 w 1819275"/>
                <a:gd name="connsiteY107" fmla="*/ 554979 h 1804988"/>
                <a:gd name="connsiteX108" fmla="*/ 912314 w 1819275"/>
                <a:gd name="connsiteY108" fmla="*/ 498475 h 1804988"/>
                <a:gd name="connsiteX109" fmla="*/ 493317 w 1819275"/>
                <a:gd name="connsiteY109" fmla="*/ 498475 h 1804988"/>
                <a:gd name="connsiteX110" fmla="*/ 693144 w 1819275"/>
                <a:gd name="connsiteY110" fmla="*/ 637740 h 1804988"/>
                <a:gd name="connsiteX111" fmla="*/ 696914 w 1819275"/>
                <a:gd name="connsiteY111" fmla="*/ 731838 h 1804988"/>
                <a:gd name="connsiteX112" fmla="*/ 598886 w 1819275"/>
                <a:gd name="connsiteY112" fmla="*/ 716782 h 1804988"/>
                <a:gd name="connsiteX113" fmla="*/ 493317 w 1819275"/>
                <a:gd name="connsiteY113" fmla="*/ 498475 h 1804988"/>
                <a:gd name="connsiteX114" fmla="*/ 911522 w 1819275"/>
                <a:gd name="connsiteY114" fmla="*/ 222250 h 1804988"/>
                <a:gd name="connsiteX115" fmla="*/ 1050899 w 1819275"/>
                <a:gd name="connsiteY115" fmla="*/ 320230 h 1804988"/>
                <a:gd name="connsiteX116" fmla="*/ 1032064 w 1819275"/>
                <a:gd name="connsiteY116" fmla="*/ 391831 h 1804988"/>
                <a:gd name="connsiteX117" fmla="*/ 1084801 w 1819275"/>
                <a:gd name="connsiteY117" fmla="*/ 384294 h 1804988"/>
                <a:gd name="connsiteX118" fmla="*/ 1039598 w 1819275"/>
                <a:gd name="connsiteY118" fmla="*/ 365452 h 1804988"/>
                <a:gd name="connsiteX119" fmla="*/ 1175208 w 1819275"/>
                <a:gd name="connsiteY119" fmla="*/ 369220 h 1804988"/>
                <a:gd name="connsiteX120" fmla="*/ 1243013 w 1819275"/>
                <a:gd name="connsiteY120" fmla="*/ 512421 h 1804988"/>
                <a:gd name="connsiteX121" fmla="*/ 1122471 w 1819275"/>
                <a:gd name="connsiteY121" fmla="*/ 625475 h 1804988"/>
                <a:gd name="connsiteX122" fmla="*/ 1024530 w 1819275"/>
                <a:gd name="connsiteY122" fmla="*/ 523727 h 1804988"/>
                <a:gd name="connsiteX123" fmla="*/ 911522 w 1819275"/>
                <a:gd name="connsiteY123" fmla="*/ 433284 h 1804988"/>
                <a:gd name="connsiteX124" fmla="*/ 794746 w 1819275"/>
                <a:gd name="connsiteY124" fmla="*/ 523727 h 1804988"/>
                <a:gd name="connsiteX125" fmla="*/ 696806 w 1819275"/>
                <a:gd name="connsiteY125" fmla="*/ 625475 h 1804988"/>
                <a:gd name="connsiteX126" fmla="*/ 576263 w 1819275"/>
                <a:gd name="connsiteY126" fmla="*/ 512421 h 1804988"/>
                <a:gd name="connsiteX127" fmla="*/ 644068 w 1819275"/>
                <a:gd name="connsiteY127" fmla="*/ 369220 h 1804988"/>
                <a:gd name="connsiteX128" fmla="*/ 779679 w 1819275"/>
                <a:gd name="connsiteY128" fmla="*/ 365452 h 1804988"/>
                <a:gd name="connsiteX129" fmla="*/ 734475 w 1819275"/>
                <a:gd name="connsiteY129" fmla="*/ 384294 h 1804988"/>
                <a:gd name="connsiteX130" fmla="*/ 787213 w 1819275"/>
                <a:gd name="connsiteY130" fmla="*/ 391831 h 1804988"/>
                <a:gd name="connsiteX131" fmla="*/ 768378 w 1819275"/>
                <a:gd name="connsiteY131" fmla="*/ 320230 h 1804988"/>
                <a:gd name="connsiteX132" fmla="*/ 911522 w 1819275"/>
                <a:gd name="connsiteY132" fmla="*/ 222250 h 1804988"/>
                <a:gd name="connsiteX133" fmla="*/ 907753 w 1819275"/>
                <a:gd name="connsiteY133" fmla="*/ 185737 h 1804988"/>
                <a:gd name="connsiteX134" fmla="*/ 741881 w 1819275"/>
                <a:gd name="connsiteY134" fmla="*/ 294895 h 1804988"/>
                <a:gd name="connsiteX135" fmla="*/ 523231 w 1819275"/>
                <a:gd name="connsiteY135" fmla="*/ 490625 h 1804988"/>
                <a:gd name="connsiteX136" fmla="*/ 474223 w 1819275"/>
                <a:gd name="connsiteY136" fmla="*/ 498153 h 1804988"/>
                <a:gd name="connsiteX137" fmla="*/ 470453 w 1819275"/>
                <a:gd name="connsiteY137" fmla="*/ 539558 h 1804988"/>
                <a:gd name="connsiteX138" fmla="*/ 259342 w 1819275"/>
                <a:gd name="connsiteY138" fmla="*/ 742816 h 1804988"/>
                <a:gd name="connsiteX139" fmla="*/ 134938 w 1819275"/>
                <a:gd name="connsiteY139" fmla="*/ 900906 h 1804988"/>
                <a:gd name="connsiteX140" fmla="*/ 259342 w 1819275"/>
                <a:gd name="connsiteY140" fmla="*/ 1058996 h 1804988"/>
                <a:gd name="connsiteX141" fmla="*/ 470453 w 1819275"/>
                <a:gd name="connsiteY141" fmla="*/ 1262255 h 1804988"/>
                <a:gd name="connsiteX142" fmla="*/ 474223 w 1819275"/>
                <a:gd name="connsiteY142" fmla="*/ 1303659 h 1804988"/>
                <a:gd name="connsiteX143" fmla="*/ 523231 w 1819275"/>
                <a:gd name="connsiteY143" fmla="*/ 1311187 h 1804988"/>
                <a:gd name="connsiteX144" fmla="*/ 741881 w 1819275"/>
                <a:gd name="connsiteY144" fmla="*/ 1510682 h 1804988"/>
                <a:gd name="connsiteX145" fmla="*/ 907753 w 1819275"/>
                <a:gd name="connsiteY145" fmla="*/ 1616075 h 1804988"/>
                <a:gd name="connsiteX146" fmla="*/ 1077396 w 1819275"/>
                <a:gd name="connsiteY146" fmla="*/ 1510682 h 1804988"/>
                <a:gd name="connsiteX147" fmla="*/ 1296046 w 1819275"/>
                <a:gd name="connsiteY147" fmla="*/ 1311187 h 1804988"/>
                <a:gd name="connsiteX148" fmla="*/ 1345053 w 1819275"/>
                <a:gd name="connsiteY148" fmla="*/ 1303659 h 1804988"/>
                <a:gd name="connsiteX149" fmla="*/ 1348823 w 1819275"/>
                <a:gd name="connsiteY149" fmla="*/ 1262255 h 1804988"/>
                <a:gd name="connsiteX150" fmla="*/ 1559934 w 1819275"/>
                <a:gd name="connsiteY150" fmla="*/ 1058996 h 1804988"/>
                <a:gd name="connsiteX151" fmla="*/ 1684338 w 1819275"/>
                <a:gd name="connsiteY151" fmla="*/ 900906 h 1804988"/>
                <a:gd name="connsiteX152" fmla="*/ 1559934 w 1819275"/>
                <a:gd name="connsiteY152" fmla="*/ 742816 h 1804988"/>
                <a:gd name="connsiteX153" fmla="*/ 1348823 w 1819275"/>
                <a:gd name="connsiteY153" fmla="*/ 539558 h 1804988"/>
                <a:gd name="connsiteX154" fmla="*/ 1345053 w 1819275"/>
                <a:gd name="connsiteY154" fmla="*/ 498153 h 1804988"/>
                <a:gd name="connsiteX155" fmla="*/ 1296046 w 1819275"/>
                <a:gd name="connsiteY155" fmla="*/ 490625 h 1804988"/>
                <a:gd name="connsiteX156" fmla="*/ 1077396 w 1819275"/>
                <a:gd name="connsiteY156" fmla="*/ 294895 h 1804988"/>
                <a:gd name="connsiteX157" fmla="*/ 907753 w 1819275"/>
                <a:gd name="connsiteY157" fmla="*/ 185737 h 1804988"/>
                <a:gd name="connsiteX158" fmla="*/ 907754 w 1819275"/>
                <a:gd name="connsiteY158" fmla="*/ 0 h 1804988"/>
                <a:gd name="connsiteX159" fmla="*/ 1073485 w 1819275"/>
                <a:gd name="connsiteY159" fmla="*/ 120584 h 1804988"/>
                <a:gd name="connsiteX160" fmla="*/ 1303249 w 1819275"/>
                <a:gd name="connsiteY160" fmla="*/ 290155 h 1804988"/>
                <a:gd name="connsiteX161" fmla="*/ 1352215 w 1819275"/>
                <a:gd name="connsiteY161" fmla="*/ 478567 h 1804988"/>
                <a:gd name="connsiteX162" fmla="*/ 1646011 w 1819275"/>
                <a:gd name="connsiteY162" fmla="*/ 636833 h 1804988"/>
                <a:gd name="connsiteX163" fmla="*/ 1819275 w 1819275"/>
                <a:gd name="connsiteY163" fmla="*/ 900610 h 1804988"/>
                <a:gd name="connsiteX164" fmla="*/ 1646011 w 1819275"/>
                <a:gd name="connsiteY164" fmla="*/ 1164387 h 1804988"/>
                <a:gd name="connsiteX165" fmla="*/ 1352215 w 1819275"/>
                <a:gd name="connsiteY165" fmla="*/ 1322653 h 1804988"/>
                <a:gd name="connsiteX166" fmla="*/ 1303249 w 1819275"/>
                <a:gd name="connsiteY166" fmla="*/ 1511065 h 1804988"/>
                <a:gd name="connsiteX167" fmla="*/ 1073485 w 1819275"/>
                <a:gd name="connsiteY167" fmla="*/ 1680636 h 1804988"/>
                <a:gd name="connsiteX168" fmla="*/ 907754 w 1819275"/>
                <a:gd name="connsiteY168" fmla="*/ 1804988 h 1804988"/>
                <a:gd name="connsiteX169" fmla="*/ 745790 w 1819275"/>
                <a:gd name="connsiteY169" fmla="*/ 1680636 h 1804988"/>
                <a:gd name="connsiteX170" fmla="*/ 512260 w 1819275"/>
                <a:gd name="connsiteY170" fmla="*/ 1511065 h 1804988"/>
                <a:gd name="connsiteX171" fmla="*/ 467060 w 1819275"/>
                <a:gd name="connsiteY171" fmla="*/ 1322653 h 1804988"/>
                <a:gd name="connsiteX172" fmla="*/ 169498 w 1819275"/>
                <a:gd name="connsiteY172" fmla="*/ 1164387 h 1804988"/>
                <a:gd name="connsiteX173" fmla="*/ 0 w 1819275"/>
                <a:gd name="connsiteY173" fmla="*/ 900610 h 1804988"/>
                <a:gd name="connsiteX174" fmla="*/ 169498 w 1819275"/>
                <a:gd name="connsiteY174" fmla="*/ 636833 h 1804988"/>
                <a:gd name="connsiteX175" fmla="*/ 467060 w 1819275"/>
                <a:gd name="connsiteY175" fmla="*/ 478567 h 1804988"/>
                <a:gd name="connsiteX176" fmla="*/ 512260 w 1819275"/>
                <a:gd name="connsiteY176" fmla="*/ 290155 h 1804988"/>
                <a:gd name="connsiteX177" fmla="*/ 745790 w 1819275"/>
                <a:gd name="connsiteY177" fmla="*/ 120584 h 1804988"/>
                <a:gd name="connsiteX178" fmla="*/ 907754 w 1819275"/>
                <a:gd name="connsiteY178" fmla="*/ 0 h 180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1819275" h="1804988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>
              <a:solidFill>
                <a:srgbClr val="E22A30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433830" y="257175"/>
            <a:ext cx="2252345" cy="7067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/>
              <a:t>研学过程</a:t>
            </a:r>
            <a:endParaRPr lang="en-US" altLang="zh-CN" sz="4000"/>
          </a:p>
        </p:txBody>
      </p:sp>
      <p:sp>
        <p:nvSpPr>
          <p:cNvPr id="12" name="矩形 11"/>
          <p:cNvSpPr/>
          <p:nvPr/>
        </p:nvSpPr>
        <p:spPr>
          <a:xfrm>
            <a:off x="521335" y="1572895"/>
            <a:ext cx="3568700" cy="465268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800" b="1" dirty="0">
                <a:solidFill>
                  <a:srgbClr val="E22A30"/>
                </a:solidFill>
                <a:latin typeface="+mn-ea"/>
                <a:sym typeface="+mn-ea"/>
              </a:rPr>
              <a:t>主题一</a:t>
            </a:r>
          </a:p>
          <a:p>
            <a:pPr algn="ctr">
              <a:lnSpc>
                <a:spcPct val="150000"/>
              </a:lnSpc>
            </a:pPr>
            <a:r>
              <a:rPr sz="2800" b="1" dirty="0">
                <a:solidFill>
                  <a:srgbClr val="E22A30"/>
                </a:solidFill>
                <a:latin typeface="+mn-ea"/>
                <a:sym typeface="+mn-ea"/>
              </a:rPr>
              <a:t>山水自然，述古怀源</a:t>
            </a:r>
            <a:endParaRPr lang="zh-CN" sz="2400" b="1" dirty="0">
              <a:solidFill>
                <a:srgbClr val="E22A30"/>
              </a:solidFill>
              <a:latin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</a:rPr>
              <a:t>在尼山文庙，游览文德林、观川亭，入尼山书院</a:t>
            </a:r>
            <a:r>
              <a:rPr lang="zh-CN" altLang="en-US" sz="2400" dirty="0"/>
              <a:t>，读圣人文章，品</a:t>
            </a:r>
            <a:r>
              <a:rPr lang="zh-CN" altLang="en-US" sz="2400" dirty="0">
                <a:solidFill>
                  <a:schemeClr val="tx1"/>
                </a:solidFill>
              </a:rPr>
              <a:t>书香韵味；远眺尼山和夫子河，走进夫子洞，知中华文脉之源。</a:t>
            </a:r>
          </a:p>
        </p:txBody>
      </p:sp>
      <p:sp>
        <p:nvSpPr>
          <p:cNvPr id="20" name="矩形 19"/>
          <p:cNvSpPr/>
          <p:nvPr/>
        </p:nvSpPr>
        <p:spPr>
          <a:xfrm>
            <a:off x="4455795" y="1572895"/>
            <a:ext cx="3508375" cy="47078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sz="2800" b="1" dirty="0">
                <a:solidFill>
                  <a:srgbClr val="E22A30"/>
                </a:solidFill>
                <a:latin typeface="+mn-ea"/>
              </a:rPr>
              <a:t>主题二</a:t>
            </a:r>
          </a:p>
          <a:p>
            <a:pPr algn="ctr">
              <a:lnSpc>
                <a:spcPct val="150000"/>
              </a:lnSpc>
            </a:pPr>
            <a:r>
              <a:rPr sz="2800" b="1" dirty="0">
                <a:solidFill>
                  <a:srgbClr val="E22A30"/>
                </a:solidFill>
                <a:latin typeface="+mn-ea"/>
              </a:rPr>
              <a:t>天地之间，礼敬先师</a:t>
            </a:r>
          </a:p>
          <a:p>
            <a:pPr algn="l">
              <a:lnSpc>
                <a:spcPct val="150000"/>
              </a:lnSpc>
            </a:pPr>
            <a:r>
              <a:rPr lang="en-US" altLang="zh-CN" sz="2400" dirty="0">
                <a:sym typeface="+mn-ea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在尼山圣境，信步夫子长堤和观川台，感悟自然之美，经辟雍广场，在金声玉振广场礼拜先师，在孔子像前集体诵读，体悟文学之美。</a:t>
            </a:r>
            <a:endParaRPr lang="zh-CN" altLang="en-US" sz="24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03260" y="1572895"/>
            <a:ext cx="3458210" cy="47078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800" b="1" dirty="0">
                <a:solidFill>
                  <a:srgbClr val="E22A30"/>
                </a:solidFill>
                <a:latin typeface="+mn-ea"/>
              </a:rPr>
              <a:t>主题三</a:t>
            </a:r>
          </a:p>
          <a:p>
            <a:pPr algn="ctr">
              <a:lnSpc>
                <a:spcPct val="150000"/>
              </a:lnSpc>
            </a:pPr>
            <a:r>
              <a:rPr sz="2800" b="1" dirty="0">
                <a:solidFill>
                  <a:srgbClr val="E22A30"/>
                </a:solidFill>
                <a:latin typeface="+mn-ea"/>
              </a:rPr>
              <a:t>大学堂内，学经明礼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     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在尼山大学堂，体验古典的拜师仪式——大学之道，感悟学问由浅入深的境界；在“仁、义、礼、智、信”五厅</a:t>
            </a:r>
            <a:r>
              <a:rPr lang="zh-CN" altLang="en-US" sz="2400" dirty="0">
                <a:sym typeface="+mn-ea"/>
              </a:rPr>
              <a:t>开展修身研学</a:t>
            </a:r>
            <a:r>
              <a:rPr lang="zh-CN" altLang="en-US" sz="2400" dirty="0">
                <a:solidFill>
                  <a:schemeClr val="tx1"/>
                </a:solidFill>
                <a:sym typeface="+mn-ea"/>
              </a:rPr>
              <a:t>之旅。</a:t>
            </a:r>
            <a:endParaRPr lang="zh-CN" altLang="en-US" sz="24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0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255" y="5715"/>
            <a:ext cx="12208510" cy="6858635"/>
          </a:xfrm>
          <a:prstGeom prst="rect">
            <a:avLst/>
          </a:prstGeom>
          <a:gradFill>
            <a:gsLst>
              <a:gs pos="28000">
                <a:srgbClr val="FBFCFE">
                  <a:alpha val="100000"/>
                </a:srgbClr>
              </a:gs>
              <a:gs pos="10000">
                <a:schemeClr val="accent1">
                  <a:lumMod val="5000"/>
                  <a:lumOff val="95000"/>
                  <a:alpha val="75000"/>
                </a:schemeClr>
              </a:gs>
              <a:gs pos="50000">
                <a:schemeClr val="bg1"/>
              </a:gs>
              <a:gs pos="81000">
                <a:schemeClr val="accent1">
                  <a:lumMod val="20000"/>
                  <a:lumOff val="80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 rot="5400000">
            <a:off x="4509135" y="-2067560"/>
            <a:ext cx="3175635" cy="10992485"/>
            <a:chOff x="9477877" y="494297"/>
            <a:chExt cx="1674392" cy="5828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94" y="1210733"/>
              <a:ext cx="934007" cy="4436534"/>
            </a:xfrm>
            <a:prstGeom prst="rect">
              <a:avLst/>
            </a:prstGeom>
            <a:blipFill dpi="0" rotWithShape="1">
              <a:blip r:embed="rId5"/>
              <a:srcRect/>
              <a:tile tx="0" ty="0" sx="100000" sy="100000" flip="none" algn="tl"/>
            </a:blipFill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989487"/>
              <a:ext cx="934007" cy="152399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341"/>
            <a:stretch>
              <a:fillRect/>
            </a:stretch>
          </p:blipFill>
          <p:spPr>
            <a:xfrm>
              <a:off x="9865893" y="5713886"/>
              <a:ext cx="934007" cy="152399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9625263" y="625642"/>
              <a:ext cx="1379621" cy="5566611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9493918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0889580" y="494297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9477877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873539" y="6059961"/>
              <a:ext cx="262689" cy="262689"/>
            </a:xfrm>
            <a:prstGeom prst="rect">
              <a:avLst/>
            </a:prstGeom>
            <a:noFill/>
            <a:ln w="3175" cap="flat" cmpd="sng" algn="ctr">
              <a:solidFill>
                <a:srgbClr val="5B9BD5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136140" y="2644140"/>
            <a:ext cx="8105775" cy="15684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spc="6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篇章一</a:t>
            </a:r>
          </a:p>
          <a:p>
            <a:pPr algn="ctr"/>
            <a:r>
              <a:rPr lang="zh-CN" altLang="en-US" sz="4800" spc="600" dirty="0">
                <a:solidFill>
                  <a:prstClr val="white"/>
                </a:solidFill>
                <a:latin typeface="黑体" panose="02010609060101010101" charset="-122"/>
                <a:ea typeface="黑体" panose="02010609060101010101" charset="-122"/>
              </a:rPr>
              <a:t>纵情山水，述古探源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605" y="76835"/>
            <a:ext cx="2271395" cy="17037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9340"/>
            <a:ext cx="1273810" cy="198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任意多边形 116"/>
          <p:cNvSpPr/>
          <p:nvPr/>
        </p:nvSpPr>
        <p:spPr bwMode="auto">
          <a:xfrm>
            <a:off x="264201" y="91123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纵情山水，述古探源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8952" y="1169035"/>
            <a:ext cx="6670040" cy="70675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spc="6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一、研学地点：尼山孔庙</a:t>
            </a:r>
          </a:p>
        </p:txBody>
      </p:sp>
      <p:pic>
        <p:nvPicPr>
          <p:cNvPr id="3" name="图片 89" descr="https://timgsa.baidu.com/timg?image&amp;quality=80&amp;size=b9999_10000&amp;sec=1558930484295&amp;di=292c6158c406a7c1d73ba1c6925adb79&amp;imgtype=0&amp;src=http://youimg1.c-ctrip.com/target/100v0k000000cjzjc7567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264160" y="2167255"/>
            <a:ext cx="5505450" cy="43008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974715" y="2371705"/>
            <a:ext cx="5953125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600" b="0" dirty="0">
                <a:solidFill>
                  <a:schemeClr val="tx1"/>
                </a:solidFill>
                <a:cs typeface="仿宋_GB2312" charset="0"/>
              </a:rPr>
              <a:t>尼山，海拔340余米，原名尼丘山。据《史记》记载：孔子父母“祷于尼丘而得孔子”。因孔子名丘字仲尼，后人避孔子讳，改称为尼山。东麓有孔子诞生地夫子洞、尼山孔庙和尼山书院等建筑物；另有“尼山八景”五老峰、鲁源林、智源溪、坤灵洞、观川亭、中和壑、文德林、白云洞等。这里，五川汇流，古柏成荫，毓秀钟灵，演绎着圣人的“山水自然情怀”。</a:t>
            </a:r>
            <a:endParaRPr lang="zh-CN" altLang="en-US" sz="2600" b="0" dirty="0">
              <a:solidFill>
                <a:schemeClr val="tx1"/>
              </a:solidFill>
              <a:cs typeface="仿宋_GB231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任意多边形 116"/>
          <p:cNvSpPr/>
          <p:nvPr/>
        </p:nvSpPr>
        <p:spPr bwMode="auto">
          <a:xfrm>
            <a:off x="264201" y="91123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纵情山水，述古探源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0175" y="1221105"/>
            <a:ext cx="3845560" cy="70675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spc="600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+mn-ea"/>
              </a:rPr>
              <a:t>二、研学内容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11835" y="1888253"/>
            <a:ext cx="11100414" cy="471257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zh-CN" sz="2800" b="0" dirty="0">
                <a:cs typeface="仿宋_GB2312" charset="0"/>
              </a:rPr>
              <a:t>（一）</a:t>
            </a:r>
            <a:r>
              <a:rPr lang="zh-CN" altLang="en-US" sz="2800" dirty="0">
                <a:cs typeface="仿宋_GB2312" charset="0"/>
                <a:sym typeface="+mn-ea"/>
              </a:rPr>
              <a:t>乘坐观光摆渡车，穿行尼山，赏沿途山水风光，研学小组完成以下任务</a:t>
            </a:r>
            <a:r>
              <a:rPr lang="zh-CN" sz="2800" b="0" dirty="0">
                <a:cs typeface="仿宋_GB2312" charset="0"/>
              </a:rPr>
              <a:t>： </a:t>
            </a:r>
            <a:endParaRPr lang="en-US" sz="2800" b="0" dirty="0">
              <a:latin typeface="仿宋_GB2312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sz="2800" b="0" dirty="0">
                <a:latin typeface="仿宋_GB2312" charset="0"/>
              </a:rPr>
              <a:t>1.</a:t>
            </a:r>
            <a:r>
              <a:rPr lang="zh-CN" sz="2800" b="0" dirty="0">
                <a:cs typeface="仿宋_GB2312" charset="0"/>
              </a:rPr>
              <a:t>诵读</a:t>
            </a:r>
            <a:r>
              <a:rPr lang="en-US" altLang="zh-CN" sz="2800" b="0" dirty="0">
                <a:cs typeface="仿宋_GB2312" charset="0"/>
              </a:rPr>
              <a:t>《</a:t>
            </a:r>
            <a:r>
              <a:rPr lang="zh-CN" altLang="en-US" sz="2800" b="0" dirty="0">
                <a:cs typeface="仿宋_GB2312" charset="0"/>
              </a:rPr>
              <a:t>论语</a:t>
            </a:r>
            <a:r>
              <a:rPr lang="en-US" altLang="zh-CN" sz="2800" b="0" dirty="0">
                <a:cs typeface="仿宋_GB2312" charset="0"/>
              </a:rPr>
              <a:t>》</a:t>
            </a:r>
            <a:r>
              <a:rPr lang="zh-CN" altLang="en-US" sz="2800" dirty="0">
                <a:cs typeface="仿宋_GB2312" charset="0"/>
              </a:rPr>
              <a:t>，以文知人。</a:t>
            </a:r>
            <a:endParaRPr lang="zh-CN" sz="2800" b="0" dirty="0">
              <a:cs typeface="仿宋_GB2312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 b="0" dirty="0">
                <a:cs typeface="仿宋_GB2312" charset="0"/>
              </a:rPr>
              <a:t>  </a:t>
            </a:r>
            <a:r>
              <a:rPr 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1</a:t>
            </a:r>
            <a:r>
              <a:rPr 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）子曰：“知（zhì）者乐（yào）水，仁者乐（yào）山；知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 </a:t>
            </a:r>
            <a:r>
              <a:rPr 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（zhì）者动，仁者静；知者乐（lè），仁者寿。”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（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《论语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•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雍也》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）</a:t>
            </a:r>
            <a:endParaRPr lang="zh-CN" sz="2800" b="1" dirty="0">
              <a:latin typeface="华文楷体" panose="02010600040101010101" pitchFamily="2" charset="-122"/>
              <a:ea typeface="华文楷体" panose="02010600040101010101" pitchFamily="2" charset="-122"/>
              <a:cs typeface="仿宋_GB2312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（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）</a:t>
            </a:r>
            <a:r>
              <a:rPr 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“莫春者，春服既成，冠者五六人，童子六七人，浴乎沂，风乎舞雩，咏而归。”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 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（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《论语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•</a:t>
            </a:r>
            <a:r>
              <a:rPr lang="zh-CN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先进》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  <a:cs typeface="仿宋_GB2312" charset="0"/>
              </a:rPr>
              <a:t>）</a:t>
            </a:r>
            <a:endParaRPr lang="zh-CN" sz="2800" b="1" dirty="0">
              <a:latin typeface="华文楷体" panose="02010600040101010101" pitchFamily="2" charset="-122"/>
              <a:ea typeface="华文楷体" panose="02010600040101010101" pitchFamily="2" charset="-122"/>
              <a:cs typeface="仿宋_GB2312" charset="0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 b="0" dirty="0">
                <a:cs typeface="仿宋_GB2312" charset="0"/>
              </a:rPr>
              <a:t> 2.</a:t>
            </a:r>
            <a:r>
              <a:rPr lang="zh-CN" altLang="en-US" sz="2800" b="0" dirty="0">
                <a:cs typeface="仿宋_GB2312" charset="0"/>
              </a:rPr>
              <a:t>结合个人理解，谈谈你</a:t>
            </a:r>
            <a:r>
              <a:rPr lang="zh-CN" altLang="en-US" sz="2800" b="0">
                <a:cs typeface="仿宋_GB2312" charset="0"/>
              </a:rPr>
              <a:t>对孔子所倡导的人</a:t>
            </a:r>
            <a:r>
              <a:rPr lang="zh-CN" altLang="en-US" sz="2800" b="0" dirty="0">
                <a:cs typeface="仿宋_GB2312" charset="0"/>
              </a:rPr>
              <a:t>与自然关系的认识。（体会古人“人与自然和谐共生”的理念）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任意多边形 116"/>
          <p:cNvSpPr/>
          <p:nvPr/>
        </p:nvSpPr>
        <p:spPr bwMode="auto">
          <a:xfrm>
            <a:off x="264201" y="91123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纵情山水，述古探源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2717" y="1234601"/>
            <a:ext cx="10768330" cy="1312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sz="2800" b="0" dirty="0">
                <a:cs typeface="仿宋_GB2312" charset="0"/>
              </a:rPr>
              <a:t>（二）</a:t>
            </a:r>
            <a:r>
              <a:rPr lang="zh-CN" altLang="en-US" sz="2800" b="0" dirty="0">
                <a:cs typeface="仿宋_GB2312" charset="0"/>
              </a:rPr>
              <a:t>游览尼山孔庙，仔细观察，学思结合，完成下列任务。</a:t>
            </a:r>
            <a:endParaRPr lang="en-US" sz="2800" b="0" dirty="0">
              <a:latin typeface="仿宋_GB2312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800" b="0" dirty="0">
                <a:latin typeface="仿宋_GB2312" charset="0"/>
              </a:rPr>
              <a:t>   1.</a:t>
            </a:r>
            <a:r>
              <a:rPr lang="zh-CN" altLang="en-US" sz="2800" dirty="0">
                <a:cs typeface="仿宋_GB2312" charset="0"/>
                <a:sym typeface="+mn-ea"/>
              </a:rPr>
              <a:t>对比曲阜孔庙，以小组为单位合作完成下列表格。</a:t>
            </a:r>
            <a:endParaRPr lang="zh-CN" altLang="en-US" sz="2800" b="0" dirty="0">
              <a:cs typeface="仿宋_GB2312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185545"/>
              </p:ext>
            </p:extLst>
          </p:nvPr>
        </p:nvGraphicFramePr>
        <p:xfrm>
          <a:off x="1121002" y="3429000"/>
          <a:ext cx="5135880" cy="2882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6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9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6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项 目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曲阜孔庙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尼山孔庙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8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相同之处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不同之处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特殊意义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仿宋_GB2312" charset="0"/>
                          <a:cs typeface="仿宋_GB2312" charset="0"/>
                        </a:rPr>
                        <a:t> </a:t>
                      </a:r>
                      <a:endParaRPr lang="en-US" altLang="en-US" sz="24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400" b="0" dirty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图片 34817" descr="01300535131371136463553009588_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5167" y="3420666"/>
            <a:ext cx="4374336" cy="28822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0897918" y="4204746"/>
            <a:ext cx="459740" cy="1627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曲阜孔庙图片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-16510" y="0"/>
            <a:ext cx="12208510" cy="6858635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/>
          </a:p>
        </p:txBody>
      </p:sp>
      <p:sp>
        <p:nvSpPr>
          <p:cNvPr id="16" name="任意多边形 116"/>
          <p:cNvSpPr/>
          <p:nvPr/>
        </p:nvSpPr>
        <p:spPr bwMode="auto">
          <a:xfrm>
            <a:off x="264201" y="91123"/>
            <a:ext cx="1120830" cy="1120830"/>
          </a:xfrm>
          <a:custGeom>
            <a:avLst/>
            <a:gdLst>
              <a:gd name="connsiteX0" fmla="*/ 1141709 w 2279650"/>
              <a:gd name="connsiteY0" fmla="*/ 173038 h 2274888"/>
              <a:gd name="connsiteX1" fmla="*/ 813858 w 2279650"/>
              <a:gd name="connsiteY1" fmla="*/ 391536 h 2274888"/>
              <a:gd name="connsiteX2" fmla="*/ 648049 w 2279650"/>
              <a:gd name="connsiteY2" fmla="*/ 670310 h 2274888"/>
              <a:gd name="connsiteX3" fmla="*/ 354113 w 2279650"/>
              <a:gd name="connsiteY3" fmla="*/ 851136 h 2274888"/>
              <a:gd name="connsiteX4" fmla="*/ 161925 w 2279650"/>
              <a:gd name="connsiteY4" fmla="*/ 1137445 h 2274888"/>
              <a:gd name="connsiteX5" fmla="*/ 354113 w 2279650"/>
              <a:gd name="connsiteY5" fmla="*/ 1423753 h 2274888"/>
              <a:gd name="connsiteX6" fmla="*/ 648049 w 2279650"/>
              <a:gd name="connsiteY6" fmla="*/ 1608346 h 2274888"/>
              <a:gd name="connsiteX7" fmla="*/ 813858 w 2279650"/>
              <a:gd name="connsiteY7" fmla="*/ 1883353 h 2274888"/>
              <a:gd name="connsiteX8" fmla="*/ 1141709 w 2279650"/>
              <a:gd name="connsiteY8" fmla="*/ 2101851 h 2274888"/>
              <a:gd name="connsiteX9" fmla="*/ 1469560 w 2279650"/>
              <a:gd name="connsiteY9" fmla="*/ 1883353 h 2274888"/>
              <a:gd name="connsiteX10" fmla="*/ 1635370 w 2279650"/>
              <a:gd name="connsiteY10" fmla="*/ 1608346 h 2274888"/>
              <a:gd name="connsiteX11" fmla="*/ 1925537 w 2279650"/>
              <a:gd name="connsiteY11" fmla="*/ 1423753 h 2274888"/>
              <a:gd name="connsiteX12" fmla="*/ 2117725 w 2279650"/>
              <a:gd name="connsiteY12" fmla="*/ 1137445 h 2274888"/>
              <a:gd name="connsiteX13" fmla="*/ 1925537 w 2279650"/>
              <a:gd name="connsiteY13" fmla="*/ 851136 h 2274888"/>
              <a:gd name="connsiteX14" fmla="*/ 1635370 w 2279650"/>
              <a:gd name="connsiteY14" fmla="*/ 670310 h 2274888"/>
              <a:gd name="connsiteX15" fmla="*/ 1469560 w 2279650"/>
              <a:gd name="connsiteY15" fmla="*/ 391536 h 2274888"/>
              <a:gd name="connsiteX16" fmla="*/ 1141709 w 2279650"/>
              <a:gd name="connsiteY16" fmla="*/ 173038 h 2274888"/>
              <a:gd name="connsiteX17" fmla="*/ 1141709 w 2279650"/>
              <a:gd name="connsiteY17" fmla="*/ 0 h 2274888"/>
              <a:gd name="connsiteX18" fmla="*/ 1578799 w 2279650"/>
              <a:gd name="connsiteY18" fmla="*/ 350273 h 2274888"/>
              <a:gd name="connsiteX19" fmla="*/ 1721984 w 2279650"/>
              <a:gd name="connsiteY19" fmla="*/ 591320 h 2274888"/>
              <a:gd name="connsiteX20" fmla="*/ 2087481 w 2279650"/>
              <a:gd name="connsiteY20" fmla="*/ 896396 h 2274888"/>
              <a:gd name="connsiteX21" fmla="*/ 2279650 w 2279650"/>
              <a:gd name="connsiteY21" fmla="*/ 1137444 h 2274888"/>
              <a:gd name="connsiteX22" fmla="*/ 2087481 w 2279650"/>
              <a:gd name="connsiteY22" fmla="*/ 1378492 h 2274888"/>
              <a:gd name="connsiteX23" fmla="*/ 1721984 w 2279650"/>
              <a:gd name="connsiteY23" fmla="*/ 1683568 h 2274888"/>
              <a:gd name="connsiteX24" fmla="*/ 1578799 w 2279650"/>
              <a:gd name="connsiteY24" fmla="*/ 1928382 h 2274888"/>
              <a:gd name="connsiteX25" fmla="*/ 1141709 w 2279650"/>
              <a:gd name="connsiteY25" fmla="*/ 2274888 h 2274888"/>
              <a:gd name="connsiteX26" fmla="*/ 700851 w 2279650"/>
              <a:gd name="connsiteY26" fmla="*/ 1928382 h 2274888"/>
              <a:gd name="connsiteX27" fmla="*/ 557667 w 2279650"/>
              <a:gd name="connsiteY27" fmla="*/ 1683568 h 2274888"/>
              <a:gd name="connsiteX28" fmla="*/ 195937 w 2279650"/>
              <a:gd name="connsiteY28" fmla="*/ 1378492 h 2274888"/>
              <a:gd name="connsiteX29" fmla="*/ 0 w 2279650"/>
              <a:gd name="connsiteY29" fmla="*/ 1137444 h 2274888"/>
              <a:gd name="connsiteX30" fmla="*/ 195937 w 2279650"/>
              <a:gd name="connsiteY30" fmla="*/ 896396 h 2274888"/>
              <a:gd name="connsiteX31" fmla="*/ 557667 w 2279650"/>
              <a:gd name="connsiteY31" fmla="*/ 591320 h 2274888"/>
              <a:gd name="connsiteX32" fmla="*/ 700851 w 2279650"/>
              <a:gd name="connsiteY32" fmla="*/ 350273 h 2274888"/>
              <a:gd name="connsiteX33" fmla="*/ 1141709 w 2279650"/>
              <a:gd name="connsiteY33" fmla="*/ 0 h 2274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79650" h="2274888">
                <a:moveTo>
                  <a:pt x="1141709" y="173038"/>
                </a:moveTo>
                <a:cubicBezTo>
                  <a:pt x="1039962" y="289822"/>
                  <a:pt x="957058" y="289822"/>
                  <a:pt x="813858" y="391536"/>
                </a:cubicBezTo>
                <a:cubicBezTo>
                  <a:pt x="670659" y="493251"/>
                  <a:pt x="648049" y="670310"/>
                  <a:pt x="648049" y="670310"/>
                </a:cubicBezTo>
                <a:cubicBezTo>
                  <a:pt x="648049" y="670310"/>
                  <a:pt x="455860" y="696681"/>
                  <a:pt x="354113" y="851136"/>
                </a:cubicBezTo>
                <a:cubicBezTo>
                  <a:pt x="256135" y="1001825"/>
                  <a:pt x="237293" y="1103540"/>
                  <a:pt x="161925" y="1137445"/>
                </a:cubicBezTo>
                <a:cubicBezTo>
                  <a:pt x="237293" y="1171350"/>
                  <a:pt x="256135" y="1273064"/>
                  <a:pt x="354113" y="1423753"/>
                </a:cubicBezTo>
                <a:cubicBezTo>
                  <a:pt x="455860" y="1578209"/>
                  <a:pt x="648049" y="1608346"/>
                  <a:pt x="648049" y="1608346"/>
                </a:cubicBezTo>
                <a:cubicBezTo>
                  <a:pt x="648049" y="1608346"/>
                  <a:pt x="670659" y="1781638"/>
                  <a:pt x="813858" y="1883353"/>
                </a:cubicBezTo>
                <a:cubicBezTo>
                  <a:pt x="957058" y="1988835"/>
                  <a:pt x="1039962" y="1988835"/>
                  <a:pt x="1141709" y="2101851"/>
                </a:cubicBezTo>
                <a:cubicBezTo>
                  <a:pt x="1243456" y="1988835"/>
                  <a:pt x="1326361" y="1988835"/>
                  <a:pt x="1469560" y="1883353"/>
                </a:cubicBezTo>
                <a:cubicBezTo>
                  <a:pt x="1612759" y="1781638"/>
                  <a:pt x="1635370" y="1608346"/>
                  <a:pt x="1635370" y="1608346"/>
                </a:cubicBezTo>
                <a:cubicBezTo>
                  <a:pt x="1635370" y="1608346"/>
                  <a:pt x="1823790" y="1578209"/>
                  <a:pt x="1925537" y="1423753"/>
                </a:cubicBezTo>
                <a:cubicBezTo>
                  <a:pt x="2027283" y="1273064"/>
                  <a:pt x="2046125" y="1171350"/>
                  <a:pt x="2117725" y="1137445"/>
                </a:cubicBezTo>
                <a:cubicBezTo>
                  <a:pt x="2046125" y="1103540"/>
                  <a:pt x="2027283" y="1001825"/>
                  <a:pt x="1925537" y="851136"/>
                </a:cubicBezTo>
                <a:cubicBezTo>
                  <a:pt x="1823790" y="696681"/>
                  <a:pt x="1635370" y="670310"/>
                  <a:pt x="1635370" y="670310"/>
                </a:cubicBezTo>
                <a:cubicBezTo>
                  <a:pt x="1635370" y="670310"/>
                  <a:pt x="1612759" y="493251"/>
                  <a:pt x="1469560" y="391536"/>
                </a:cubicBezTo>
                <a:cubicBezTo>
                  <a:pt x="1326361" y="289822"/>
                  <a:pt x="1243456" y="289822"/>
                  <a:pt x="1141709" y="173038"/>
                </a:cubicBezTo>
                <a:close/>
                <a:moveTo>
                  <a:pt x="1141709" y="0"/>
                </a:moveTo>
                <a:cubicBezTo>
                  <a:pt x="1228373" y="180786"/>
                  <a:pt x="1439382" y="252347"/>
                  <a:pt x="1578799" y="350273"/>
                </a:cubicBezTo>
                <a:cubicBezTo>
                  <a:pt x="1718216" y="444432"/>
                  <a:pt x="1721984" y="591320"/>
                  <a:pt x="1721984" y="591320"/>
                </a:cubicBezTo>
                <a:cubicBezTo>
                  <a:pt x="1721984" y="591320"/>
                  <a:pt x="1929225" y="651582"/>
                  <a:pt x="2087481" y="896396"/>
                </a:cubicBezTo>
                <a:cubicBezTo>
                  <a:pt x="2241970" y="1141211"/>
                  <a:pt x="2189218" y="1114846"/>
                  <a:pt x="2279650" y="1137444"/>
                </a:cubicBezTo>
                <a:cubicBezTo>
                  <a:pt x="2189218" y="1160042"/>
                  <a:pt x="2241970" y="1133678"/>
                  <a:pt x="2087481" y="1378492"/>
                </a:cubicBezTo>
                <a:cubicBezTo>
                  <a:pt x="1929225" y="1623306"/>
                  <a:pt x="1721984" y="1683568"/>
                  <a:pt x="1721984" y="1683568"/>
                </a:cubicBezTo>
                <a:cubicBezTo>
                  <a:pt x="1721984" y="1683568"/>
                  <a:pt x="1718216" y="1830456"/>
                  <a:pt x="1578799" y="1928382"/>
                </a:cubicBezTo>
                <a:cubicBezTo>
                  <a:pt x="1439382" y="2022541"/>
                  <a:pt x="1228373" y="2094102"/>
                  <a:pt x="1141709" y="2274888"/>
                </a:cubicBezTo>
                <a:cubicBezTo>
                  <a:pt x="1051277" y="2094102"/>
                  <a:pt x="840268" y="2022541"/>
                  <a:pt x="700851" y="1928382"/>
                </a:cubicBezTo>
                <a:cubicBezTo>
                  <a:pt x="565203" y="1830456"/>
                  <a:pt x="557667" y="1683568"/>
                  <a:pt x="557667" y="1683568"/>
                </a:cubicBezTo>
                <a:cubicBezTo>
                  <a:pt x="557667" y="1683568"/>
                  <a:pt x="350426" y="1623306"/>
                  <a:pt x="195937" y="1378492"/>
                </a:cubicBezTo>
                <a:cubicBezTo>
                  <a:pt x="37680" y="1133678"/>
                  <a:pt x="94200" y="1160042"/>
                  <a:pt x="0" y="1137444"/>
                </a:cubicBezTo>
                <a:cubicBezTo>
                  <a:pt x="94200" y="1114846"/>
                  <a:pt x="37680" y="1141211"/>
                  <a:pt x="195937" y="896396"/>
                </a:cubicBezTo>
                <a:cubicBezTo>
                  <a:pt x="350426" y="651582"/>
                  <a:pt x="557667" y="591320"/>
                  <a:pt x="557667" y="591320"/>
                </a:cubicBezTo>
                <a:cubicBezTo>
                  <a:pt x="557667" y="591320"/>
                  <a:pt x="565203" y="444432"/>
                  <a:pt x="700851" y="350273"/>
                </a:cubicBezTo>
                <a:cubicBezTo>
                  <a:pt x="840268" y="252347"/>
                  <a:pt x="1051277" y="180786"/>
                  <a:pt x="1141709" y="0"/>
                </a:cubicBezTo>
                <a:close/>
              </a:path>
            </a:pathLst>
          </a:custGeom>
          <a:solidFill>
            <a:srgbClr val="E22A3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</a:rPr>
              <a:t>壹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33830" y="257175"/>
            <a:ext cx="564642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spc="600" dirty="0">
                <a:latin typeface="黑体" panose="02010609060101010101" charset="-122"/>
                <a:ea typeface="黑体" panose="02010609060101010101" charset="-122"/>
                <a:sym typeface="+mn-ea"/>
              </a:rPr>
              <a:t>纵情山水，述古探源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03580" y="1469128"/>
            <a:ext cx="10768330" cy="1093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sz="2800" b="0" dirty="0">
                <a:latin typeface="仿宋_GB2312" charset="0"/>
              </a:rPr>
              <a:t>2.</a:t>
            </a:r>
            <a:r>
              <a:rPr lang="zh-CN" altLang="en-US" sz="2800" dirty="0">
                <a:cs typeface="仿宋_GB2312" charset="0"/>
                <a:sym typeface="+mn-ea"/>
              </a:rPr>
              <a:t>书院在古代有何用途？为何要在尼山孔庙设立书院？你还知道那些书院的名称？</a:t>
            </a:r>
            <a:endParaRPr lang="zh-CN" sz="2800" dirty="0">
              <a:cs typeface="仿宋_GB2312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012170" y="3583961"/>
            <a:ext cx="459740" cy="1627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尼山孔庙图片</a:t>
            </a:r>
          </a:p>
        </p:txBody>
      </p:sp>
      <p:pic>
        <p:nvPicPr>
          <p:cNvPr id="3" name="图片 17" descr="1461722708105406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7549" y="2819422"/>
            <a:ext cx="5177011" cy="3156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圆角矩形 6"/>
          <p:cNvSpPr/>
          <p:nvPr/>
        </p:nvSpPr>
        <p:spPr>
          <a:xfrm>
            <a:off x="894701" y="3237114"/>
            <a:ext cx="4488791" cy="23380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孔子的六十代孙孔承庆诗赞尼山书院：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盘石垂萝何处家，山深茅屋隔烟霞。幽人读罢无余事，纱帽笼头自煮茶”。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773*120"/>
  <p:tag name="TABLE_ENDDRAG_RECT" val="105*88*773*1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d6560817-cf18-47b9-ab72-ea29a2b679fd}"/>
  <p:tag name="TABLE_ENDDRAG_ORIGIN_RECT" val="404*226"/>
  <p:tag name="TABLE_ENDDRAG_RECT" val="13*295*404*2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5dd062d-3618-4368-94e9-46e8ebd2f59a}"/>
  <p:tag name="TABLE_ENDDRAG_ORIGIN_RECT" val="953*297"/>
  <p:tag name="TABLE_ENDDRAG_RECT" val="0*231*953*297"/>
</p:tagLst>
</file>

<file path=ppt/theme/theme1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2892</Words>
  <Application>Microsoft Office PowerPoint</Application>
  <PresentationFormat>宽屏</PresentationFormat>
  <Paragraphs>208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等线</vt:lpstr>
      <vt:lpstr>方正小标宋简体</vt:lpstr>
      <vt:lpstr>仿宋</vt:lpstr>
      <vt:lpstr>仿宋_GB2312</vt:lpstr>
      <vt:lpstr>黑体</vt:lpstr>
      <vt:lpstr>华文楷体</vt:lpstr>
      <vt:lpstr>楷体</vt:lpstr>
      <vt:lpstr>宋体</vt:lpstr>
      <vt:lpstr>Arial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焦广敬123</dc:creator>
  <cp:lastModifiedBy>焦 广敬</cp:lastModifiedBy>
  <cp:revision>123</cp:revision>
  <dcterms:created xsi:type="dcterms:W3CDTF">2017-09-20T03:55:00Z</dcterms:created>
  <dcterms:modified xsi:type="dcterms:W3CDTF">2021-12-17T07:07:00Z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E7B74FEAAE2849F2BD9B996E29066360</vt:lpwstr>
  </property>
  <property fmtid="{D5CDD505-2E9C-101B-9397-08002B2CF9AE}" pid="3" name="KSOProductBuildVer">
    <vt:lpwstr>2052-11.1.0.11115</vt:lpwstr>
  </property>
</Properties>
</file>