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2"/>
  </p:handoutMasterIdLst>
  <p:sldIdLst>
    <p:sldId id="260" r:id="rId3"/>
    <p:sldId id="536" r:id="rId4"/>
    <p:sldId id="310" r:id="rId5"/>
    <p:sldId id="1613" r:id="rId7"/>
    <p:sldId id="1614" r:id="rId8"/>
    <p:sldId id="1706" r:id="rId9"/>
    <p:sldId id="1707" r:id="rId10"/>
    <p:sldId id="29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56"/>
      </p:cViewPr>
      <p:guideLst>
        <p:guide orient="horz" pos="2100"/>
        <p:guide pos="2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图片 9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276475" y="842963"/>
            <a:ext cx="65944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0" descr="1596692469758869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188" y="163513"/>
            <a:ext cx="1524000" cy="153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1685" y="364490"/>
            <a:ext cx="6096635" cy="49085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2362200" y="354013"/>
            <a:ext cx="6096000" cy="4905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r>
              <a:rPr lang="zh-CN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2018-9</a:t>
            </a:r>
            <a:endParaRPr lang="zh-CN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青岛豪天翔宇航空科技有限公司</a:t>
            </a: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图片 99"/>
          <p:cNvPicPr/>
          <p:nvPr userDrawn="1"/>
        </p:nvPicPr>
        <p:blipFill>
          <a:blip r:embed="rId12"/>
          <a:stretch>
            <a:fillRect/>
          </a:stretch>
        </p:blipFill>
        <p:spPr>
          <a:xfrm>
            <a:off x="457200" y="6126163"/>
            <a:ext cx="82296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" name=" 187"/>
          <p:cNvSpPr/>
          <p:nvPr userDrawn="1"/>
        </p:nvSpPr>
        <p:spPr>
          <a:xfrm>
            <a:off x="1703388" y="1025525"/>
            <a:ext cx="6983413" cy="142875"/>
          </a:xfrm>
          <a:prstGeom prst="parallelogram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pic>
        <p:nvPicPr>
          <p:cNvPr id="1033" name="图片 10" descr="15966924697588693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165100"/>
            <a:ext cx="1154113" cy="11604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"/>
          <p:cNvSpPr>
            <a:spLocks noGrp="1"/>
          </p:cNvSpPr>
          <p:nvPr>
            <p:ph type="title"/>
          </p:nvPr>
        </p:nvSpPr>
        <p:spPr>
          <a:xfrm>
            <a:off x="1391285" y="879158"/>
            <a:ext cx="7058025" cy="1727200"/>
          </a:xfrm>
        </p:spPr>
        <p:txBody>
          <a:bodyPr anchor="b"/>
          <a:lstStyle/>
          <a:p>
            <a:pPr algn="ctr" defTabSz="914400">
              <a:buNone/>
            </a:pPr>
            <a:r>
              <a:rPr lang="en-US" altLang="zh-CN" kern="1200" baseline="0" dirty="0">
                <a:latin typeface="+mj-lt"/>
                <a:ea typeface="+mj-ea"/>
                <a:cs typeface="+mj-cs"/>
              </a:rPr>
              <a:t>  </a:t>
            </a:r>
            <a:r>
              <a:rPr lang="zh-CN" altLang="en-US" sz="4000" kern="1200" baseline="0" dirty="0">
                <a:latin typeface="+mj-lt"/>
                <a:ea typeface="+mj-ea"/>
                <a:cs typeface="+mj-cs"/>
              </a:rPr>
              <a:t>课程二</a:t>
            </a:r>
            <a:r>
              <a:rPr lang="zh-CN" altLang="en-US" sz="4000" kern="1200" baseline="0" dirty="0">
                <a:latin typeface="+mj-lt"/>
                <a:ea typeface="+mj-ea"/>
                <a:cs typeface="+mj-cs"/>
              </a:rPr>
              <a:t>  </a:t>
            </a:r>
            <a:br>
              <a:rPr lang="en-US" altLang="zh-CN" sz="4000" dirty="0"/>
            </a:br>
            <a:r>
              <a:rPr lang="en-US" altLang="zh-CN" sz="4000" dirty="0"/>
              <a:t>                       </a:t>
            </a:r>
            <a:r>
              <a:rPr lang="zh-CN" altLang="en-US" sz="4000" dirty="0"/>
              <a:t>航空模型</a:t>
            </a:r>
            <a:endParaRPr lang="zh-CN" altLang="en-US" sz="4000" kern="12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6" y="3733165"/>
            <a:ext cx="4123064" cy="1712595"/>
          </a:xfrm>
          <a:prstGeom prst="rect">
            <a:avLst/>
          </a:prstGeom>
        </p:spPr>
      </p:pic>
      <p:sp>
        <p:nvSpPr>
          <p:cNvPr id="4099" name="文本框 7"/>
          <p:cNvSpPr txBox="1"/>
          <p:nvPr/>
        </p:nvSpPr>
        <p:spPr>
          <a:xfrm>
            <a:off x="4038600" y="3254375"/>
            <a:ext cx="371475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www.qdhtxy.cn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青岛豪天翔宇航空科技有限公司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402 L -0.14826 0.1626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468303" y="1413282"/>
            <a:ext cx="8229600" cy="4525963"/>
          </a:xfrm>
        </p:spPr>
        <p:txBody>
          <a:bodyPr anchor="t"/>
          <a:lstStyle/>
          <a:p>
            <a:pPr marL="0" indent="0" algn="l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人类自古以来就幻想着飞行。昆虫、鸟禽、风吹起树叶和上升的炊烟，都曾引起过人类飞行的遐想。西汉刘安在《淮南子》中记载着后羿的妻子嫦娥偷食了长生药而飞上月宫的美妙故事。飞机发明之前，航空模型具有强烈的探索性质，在飞机发明之后，航空模型仍然是研究航空科学的必要工具；军事上，模型飞机作为部队和民兵对空射击训练的靶机；航模民用也很广泛，竞技、表演、作业等。接下来让我们充分了解一下航空模型吧！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1268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/>
              <a:t>青岛豪天翔宇航空科技有限公司</a:t>
            </a:r>
            <a:endParaRPr lang="zh-CN" altLang="en-US" sz="1400"/>
          </a:p>
        </p:txBody>
      </p:sp>
      <p:sp>
        <p:nvSpPr>
          <p:cNvPr id="112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前言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2051050" y="365125"/>
            <a:ext cx="6097588" cy="490538"/>
          </a:xfrm>
        </p:spPr>
        <p:txBody>
          <a:bodyPr anchor="ctr"/>
          <a:lstStyle/>
          <a:p>
            <a:r>
              <a:rPr lang="zh-CN" altLang="en-US" dirty="0"/>
              <a:t>什么是</a:t>
            </a:r>
            <a:r>
              <a:rPr lang="zh-CN" altLang="en-US" dirty="0"/>
              <a:t>航空模型</a:t>
            </a:r>
            <a:endParaRPr lang="zh-CN" altLang="en-US" dirty="0"/>
          </a:p>
        </p:txBody>
      </p:sp>
      <p:sp>
        <p:nvSpPr>
          <p:cNvPr id="5123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5124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 dirty="0"/>
              <a:t>青岛豪天翔宇航空科技有限公司</a:t>
            </a:r>
            <a:endParaRPr lang="zh-CN" altLang="en-US" sz="1400" dirty="0"/>
          </a:p>
        </p:txBody>
      </p:sp>
      <p:sp>
        <p:nvSpPr>
          <p:cNvPr id="51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1158240" y="1300480"/>
            <a:ext cx="6812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说了这么久航空模型，那什么是航空模型呢？他是怎么定义的呢？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88035" y="1756410"/>
            <a:ext cx="766508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在国际航联制定的竞赛规则里明确规定“航空模型是一种重于空气的，有尺寸限制的，带有或不带有发动机的，不能载人的航空器，就叫航空模型。其技术要求是：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最大飞行重量同燃料在内为五千克；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最大升力面积一百五十平方分米；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最大的翼载荷100克/平方分米；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活塞式发动机最大工作容积10亳升。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问题来了</a:t>
            </a:r>
            <a:r>
              <a:rPr lang="zh-CN" altLang="en-US">
                <a:solidFill>
                  <a:srgbClr val="FF0000"/>
                </a:solidFill>
              </a:rPr>
              <a:t>：模型飞机和飞机模型有什么区别？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835" y="2598420"/>
            <a:ext cx="2178685" cy="3283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1268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/>
              <a:t>青岛豪天翔宇航空科技有限公司</a:t>
            </a:r>
            <a:endParaRPr lang="zh-CN" altLang="en-US" sz="1400"/>
          </a:p>
        </p:txBody>
      </p:sp>
      <p:sp>
        <p:nvSpPr>
          <p:cNvPr id="112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航空模型的</a:t>
            </a:r>
            <a:r>
              <a:rPr lang="zh-CN" altLang="en-US" dirty="0">
                <a:sym typeface="+mn-ea"/>
              </a:rPr>
              <a:t>分类</a:t>
            </a:r>
            <a:endParaRPr lang="zh-CN" altLang="en-US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310" y="1229995"/>
            <a:ext cx="768096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航模从不同的角度有不同的分类方法。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可以按翼划分、按动力划分、按控制方式划分、按用途划分、按竞赛规则划分等。</a:t>
            </a:r>
            <a:endParaRPr lang="zh-CN" altLang="en-US" sz="1600"/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按翼划分可分为：固定翼类、旋翼类、扑翼类；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固定翼航模所包含的子分类是最多的，旋翼类一般是单旋翼和多旋翼。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按动力可分为：电动力航模、油动力航模、无动力航模，前两个比较容易理解，无动力航模主要是，飞机模型、手抛飞机、橡皮筋动力飞机、纸飞机。（不过一般模友不会讨论无动力航模，比起航模它们更偏向于玩具）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控制方式可分为：自由飞行类、无线电遥控类、线操纵类。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按制作材料分为：KT机、轻木机、复合材料机、EPP机、EPA机、EPO机等等。大多数模友喜欢KT机，优势是性价比高。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按用途分类可分为：3D机（特技机）、穿越机、航拍机、像真机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最后普及一下竞赛航模的分类：</a:t>
            </a:r>
            <a:endParaRPr lang="zh-CN" altLang="en-US" sz="1600"/>
          </a:p>
          <a:p>
            <a:r>
              <a:rPr lang="zh-CN" altLang="en-US" sz="1600"/>
              <a:t>分为自由飞行（代号F1）、线操纵圆周飞行（代号F2）、无线电遥控飞行（代号F3）、像真模型（代号F4）4大类，共计26种。</a:t>
            </a:r>
            <a:endParaRPr lang="zh-CN" alt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1268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/>
              <a:t>青岛豪天翔宇航空科技有限公司</a:t>
            </a:r>
            <a:endParaRPr lang="zh-CN" altLang="en-US" sz="1400"/>
          </a:p>
        </p:txBody>
      </p:sp>
      <p:sp>
        <p:nvSpPr>
          <p:cNvPr id="112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航空模型的</a:t>
            </a:r>
            <a:r>
              <a:rPr lang="zh-CN" altLang="en-US" dirty="0">
                <a:sym typeface="+mn-ea"/>
              </a:rPr>
              <a:t>分类</a:t>
            </a:r>
            <a:endParaRPr lang="zh-CN" altLang="en-US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6515" y="1445260"/>
            <a:ext cx="7179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按翼划分可分为：固定翼类</a:t>
            </a:r>
            <a:r>
              <a:rPr lang="zh-CN" altLang="en-US" sz="1400"/>
              <a:t>、旋翼类和扑翼类</a:t>
            </a:r>
            <a:r>
              <a:rPr lang="zh-CN" altLang="en-US" sz="1400"/>
              <a:t>；固定翼航模所包含的子分类是最多的，旋翼类一般是直升机航模和多轴飞行器。</a:t>
            </a:r>
            <a:endParaRPr lang="zh-CN" altLang="en-US" sz="1400"/>
          </a:p>
        </p:txBody>
      </p:sp>
      <p:pic>
        <p:nvPicPr>
          <p:cNvPr id="10248" name="Picture 6" descr="CASHAVC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645" y="3942715"/>
            <a:ext cx="2333625" cy="1250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50" name="Picture 8" descr="0908200856d96a9822803382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0" y="1997710"/>
            <a:ext cx="2582545" cy="13125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5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58" y="1997393"/>
            <a:ext cx="2335212" cy="13128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54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640" y="3925570"/>
            <a:ext cx="2486025" cy="132270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1570355" y="53975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>
                <a:sym typeface="+mn-ea"/>
              </a:rPr>
              <a:t>固定翼模型类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95875" y="33934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>
                <a:sym typeface="+mn-ea"/>
              </a:rPr>
              <a:t>旋翼模型类</a:t>
            </a:r>
            <a:r>
              <a:rPr lang="en-US" altLang="zh-CN">
                <a:latin typeface="仿宋" panose="02010609060101010101" charset="-122"/>
                <a:sym typeface="+mn-ea"/>
              </a:rPr>
              <a:t>-</a:t>
            </a:r>
            <a:r>
              <a:rPr lang="zh-CN" altLang="zh-CN">
                <a:sym typeface="+mn-ea"/>
              </a:rPr>
              <a:t>单旋翼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6370" y="33934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>
                <a:sym typeface="+mn-ea"/>
              </a:rPr>
              <a:t>旋翼模型类</a:t>
            </a:r>
            <a:r>
              <a:rPr lang="en-US" altLang="zh-CN">
                <a:latin typeface="仿宋" panose="02010609060101010101" charset="-122"/>
                <a:sym typeface="+mn-ea"/>
              </a:rPr>
              <a:t>-</a:t>
            </a:r>
            <a:r>
              <a:rPr lang="zh-CN" altLang="en-US">
                <a:latin typeface="仿宋" panose="02010609060101010101" charset="-122"/>
                <a:sym typeface="+mn-ea"/>
              </a:rPr>
              <a:t>多</a:t>
            </a:r>
            <a:r>
              <a:rPr lang="zh-CN" altLang="zh-CN">
                <a:sym typeface="+mn-ea"/>
              </a:rPr>
              <a:t>旋翼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15915" y="539750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>
                <a:sym typeface="+mn-ea"/>
              </a:rPr>
              <a:t>扑翼模型类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1268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/>
              <a:t>青岛豪天翔宇航空科技有限公司</a:t>
            </a:r>
            <a:endParaRPr lang="zh-CN" altLang="en-US" sz="1400"/>
          </a:p>
        </p:txBody>
      </p:sp>
      <p:sp>
        <p:nvSpPr>
          <p:cNvPr id="112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航空模型的</a:t>
            </a:r>
            <a:r>
              <a:rPr lang="zh-CN" altLang="en-US" dirty="0">
                <a:sym typeface="+mn-ea"/>
              </a:rPr>
              <a:t>分类</a:t>
            </a:r>
            <a:endParaRPr lang="zh-CN" altLang="en-US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310" y="1229995"/>
            <a:ext cx="76809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按动力可分为：电动力航模、油动力航模、无动力航模。无动力模型一般靠手抛、牵引</a:t>
            </a:r>
            <a:r>
              <a:rPr lang="zh-CN" altLang="en-US" sz="1600"/>
              <a:t>或弹射升空，在空中滑翔飞行。</a:t>
            </a:r>
            <a:endParaRPr lang="zh-CN" altLang="en-US" sz="1600"/>
          </a:p>
        </p:txBody>
      </p:sp>
      <p:pic>
        <p:nvPicPr>
          <p:cNvPr id="12298" name="内容占位符 25"/>
          <p:cNvPicPr>
            <a:picLocks noGrp="1" noChangeAspect="1"/>
          </p:cNvPicPr>
          <p:nvPr/>
        </p:nvPicPr>
        <p:blipFill>
          <a:blip r:embed="rId1"/>
          <a:srcRect b="8031"/>
          <a:stretch>
            <a:fillRect/>
          </a:stretch>
        </p:blipFill>
        <p:spPr>
          <a:xfrm>
            <a:off x="978535" y="1862455"/>
            <a:ext cx="2995295" cy="1795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73885" y="388937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电动航模</a:t>
            </a:r>
            <a:endParaRPr lang="zh-CN" altLang="en-US"/>
          </a:p>
        </p:txBody>
      </p:sp>
      <p:pic>
        <p:nvPicPr>
          <p:cNvPr id="45063" name="图片 -2147482575" descr="T1e"/>
          <p:cNvPicPr>
            <a:picLocks noChangeAspect="1"/>
          </p:cNvPicPr>
          <p:nvPr/>
        </p:nvPicPr>
        <p:blipFill>
          <a:blip r:embed="rId2"/>
          <a:srcRect l="2547" t="6465" b="13686"/>
          <a:stretch>
            <a:fillRect/>
          </a:stretch>
        </p:blipFill>
        <p:spPr>
          <a:xfrm>
            <a:off x="3028315" y="2448560"/>
            <a:ext cx="3189288" cy="205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083050" y="457009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油动航模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80" y="3103880"/>
            <a:ext cx="3023235" cy="2215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20765" y="54635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无动力航模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11268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/>
              <a:t>青岛豪天翔宇航空科技有限公司</a:t>
            </a:r>
            <a:endParaRPr lang="zh-CN" altLang="en-US" sz="1400"/>
          </a:p>
        </p:txBody>
      </p:sp>
      <p:sp>
        <p:nvSpPr>
          <p:cNvPr id="112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航空模型的</a:t>
            </a:r>
            <a:r>
              <a:rPr lang="zh-CN" altLang="en-US" dirty="0">
                <a:sym typeface="+mn-ea"/>
              </a:rPr>
              <a:t>分类</a:t>
            </a:r>
            <a:endParaRPr lang="zh-CN" altLang="en-US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310" y="1234440"/>
            <a:ext cx="76809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控制方式可分为：自由飞行类、无线电遥控类和线操纵类。自由飞是指不实时控制模型，让模型自由飞行；线操纵是指模型飞机控制由操作员手中拉线控制飞行航空模型。</a:t>
            </a:r>
            <a:endParaRPr lang="zh-CN" altLang="en-US" sz="1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6599" t="871" r="3246" b="8939"/>
          <a:stretch>
            <a:fillRect/>
          </a:stretch>
        </p:blipFill>
        <p:spPr>
          <a:xfrm>
            <a:off x="833120" y="2033270"/>
            <a:ext cx="3225165" cy="2257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4680" y="461137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自由飞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8087" r="9208"/>
          <a:stretch>
            <a:fillRect/>
          </a:stretch>
        </p:blipFill>
        <p:spPr>
          <a:xfrm>
            <a:off x="3349625" y="2388235"/>
            <a:ext cx="3586480" cy="2440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01490" y="492061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遥控飞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075" y="3237230"/>
            <a:ext cx="3027045" cy="2308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82740" y="56845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线操纵飞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/>
            <a:r>
              <a:rPr lang="zh-CN" altLang="en-US" sz="1400" dirty="0"/>
              <a:t>201</a:t>
            </a:r>
            <a:r>
              <a:rPr lang="en-US" altLang="zh-CN" sz="1400" dirty="0"/>
              <a:t>9</a:t>
            </a:r>
            <a:r>
              <a:rPr lang="zh-CN" altLang="en-US" sz="1400" dirty="0"/>
              <a:t>-</a:t>
            </a:r>
            <a:r>
              <a:rPr lang="en-US" altLang="zh-CN" sz="1400" dirty="0"/>
              <a:t>4</a:t>
            </a:r>
            <a:endParaRPr lang="zh-CN" altLang="en-US" sz="1400" dirty="0"/>
          </a:p>
        </p:txBody>
      </p:sp>
      <p:sp>
        <p:nvSpPr>
          <p:cNvPr id="27652" name="页脚占位符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r>
              <a:rPr lang="zh-CN" altLang="en-US" sz="1400"/>
              <a:t>青岛豪天翔宇航空科技有限公司</a:t>
            </a:r>
            <a:endParaRPr lang="zh-CN" altLang="en-US" sz="1400"/>
          </a:p>
        </p:txBody>
      </p:sp>
      <p:sp>
        <p:nvSpPr>
          <p:cNvPr id="276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24582" name="文本框 2"/>
          <p:cNvSpPr txBox="1"/>
          <p:nvPr/>
        </p:nvSpPr>
        <p:spPr>
          <a:xfrm>
            <a:off x="2948623" y="1675130"/>
            <a:ext cx="6065837" cy="1320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6000" b="1">
                <a:latin typeface="Arial" panose="020B0604020202020204" pitchFamily="34" charset="0"/>
                <a:ea typeface="黑体" panose="02010609060101010101" charset="-122"/>
              </a:rPr>
              <a:t>谢谢阅读</a:t>
            </a:r>
            <a:endParaRPr lang="zh-CN" altLang="zh-CN" sz="2400" b="1">
              <a:latin typeface="Arial" panose="020B0604020202020204" pitchFamily="34" charset="0"/>
              <a:ea typeface="黑体" panose="02010609060101010101" charset="-122"/>
            </a:endParaRPr>
          </a:p>
          <a:p>
            <a:endParaRPr lang="en-US" altLang="zh-CN" sz="1000" b="1">
              <a:latin typeface="黑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1000" b="1">
                <a:latin typeface="黑体" panose="02010609060101010101" charset="-122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文本框 6"/>
          <p:cNvSpPr txBox="1"/>
          <p:nvPr/>
        </p:nvSpPr>
        <p:spPr>
          <a:xfrm>
            <a:off x="5421630" y="2872740"/>
            <a:ext cx="35925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微信公众号：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豪天翔宇航空航天科教营地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感谢关注                    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526" y="3793408"/>
            <a:ext cx="229552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652">
            <a:off x="551180" y="2548890"/>
            <a:ext cx="534860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4321E-6 L -0.24687 -0.14444 " pathEditMode="relative" ptsTypes="AA">
                                      <p:cBhvr>
                                        <p:cTn id="9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WPS 演示</Application>
  <PresentationFormat>全屏显示(4:3)</PresentationFormat>
  <Paragraphs>127</Paragraphs>
  <Slides>8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仿宋</vt:lpstr>
      <vt:lpstr>黑体</vt:lpstr>
      <vt:lpstr>微软雅黑</vt:lpstr>
      <vt:lpstr>Arial Unicode MS</vt:lpstr>
      <vt:lpstr>Calibri</vt:lpstr>
      <vt:lpstr>默认设计模板</vt:lpstr>
      <vt:lpstr>  课程二                          航空模型</vt:lpstr>
      <vt:lpstr>前言</vt:lpstr>
      <vt:lpstr>什么是航空模型</vt:lpstr>
      <vt:lpstr>航空模型的分类</vt:lpstr>
      <vt:lpstr>航空模型的分类</vt:lpstr>
      <vt:lpstr>航空模型的分类</vt:lpstr>
      <vt:lpstr>航空模型的分类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认识航模—航空模型的历史                        </dc:title>
  <dc:creator/>
  <cp:lastModifiedBy>王永林</cp:lastModifiedBy>
  <cp:revision>67</cp:revision>
  <dcterms:created xsi:type="dcterms:W3CDTF">2018-08-15T02:02:00Z</dcterms:created>
  <dcterms:modified xsi:type="dcterms:W3CDTF">2021-12-27T05:23:09Z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829CAF7C88D84373A5FEB7DDB0047E27</vt:lpwstr>
  </property>
</Properties>
</file>