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687" r:id="rId5"/>
    <p:sldId id="630" r:id="rId6"/>
    <p:sldId id="688" r:id="rId7"/>
    <p:sldId id="727" r:id="rId8"/>
    <p:sldId id="696" r:id="rId9"/>
    <p:sldId id="456" r:id="rId10"/>
    <p:sldId id="695" r:id="rId11"/>
    <p:sldId id="690" r:id="rId12"/>
    <p:sldId id="689" r:id="rId13"/>
    <p:sldId id="698" r:id="rId14"/>
    <p:sldId id="749" r:id="rId15"/>
    <p:sldId id="748" r:id="rId16"/>
    <p:sldId id="747" r:id="rId17"/>
    <p:sldId id="694" r:id="rId18"/>
    <p:sldId id="746" r:id="rId19"/>
    <p:sldId id="670" r:id="rId20"/>
    <p:sldId id="671" r:id="rId21"/>
    <p:sldId id="765" r:id="rId22"/>
    <p:sldId id="669" r:id="rId23"/>
    <p:sldId id="672" r:id="rId24"/>
    <p:sldId id="766" r:id="rId25"/>
    <p:sldId id="774" r:id="rId26"/>
    <p:sldId id="697" r:id="rId27"/>
    <p:sldId id="767" r:id="rId28"/>
    <p:sldId id="770" r:id="rId29"/>
    <p:sldId id="768" r:id="rId30"/>
    <p:sldId id="769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15710"/>
    <a:srgbClr val="D66012"/>
    <a:srgbClr val="CB7033"/>
    <a:srgbClr val="583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54ef5ac2efda81ecbb9c1e48548dba9c"/>
          <p:cNvPicPr>
            <a:picLocks noChangeAspect="1"/>
          </p:cNvPicPr>
          <p:nvPr/>
        </p:nvPicPr>
        <p:blipFill>
          <a:blip r:embed="rId1"/>
          <a:srcRect t="55210" r="77240" b="19950"/>
          <a:stretch>
            <a:fillRect/>
          </a:stretch>
        </p:blipFill>
        <p:spPr>
          <a:xfrm flipH="1">
            <a:off x="238125" y="4087495"/>
            <a:ext cx="2549525" cy="2774315"/>
          </a:xfrm>
          <a:prstGeom prst="rect">
            <a:avLst/>
          </a:prstGeom>
        </p:spPr>
      </p:pic>
      <p:pic>
        <p:nvPicPr>
          <p:cNvPr id="15" name="图片 14" descr="54ef5ac2efda81ecbb9c1e48548dba9c"/>
          <p:cNvPicPr>
            <a:picLocks noChangeAspect="1"/>
          </p:cNvPicPr>
          <p:nvPr/>
        </p:nvPicPr>
        <p:blipFill>
          <a:blip r:embed="rId1"/>
          <a:srcRect t="55210" r="77240" b="19950"/>
          <a:stretch>
            <a:fillRect/>
          </a:stretch>
        </p:blipFill>
        <p:spPr>
          <a:xfrm flipH="1">
            <a:off x="-138430" y="5182235"/>
            <a:ext cx="1543685" cy="1679575"/>
          </a:xfrm>
          <a:prstGeom prst="rect">
            <a:avLst/>
          </a:prstGeom>
        </p:spPr>
      </p:pic>
      <p:pic>
        <p:nvPicPr>
          <p:cNvPr id="2" name="图片 1" descr="C:\Users\jhg\Desktop\馆多媒体宣传素材\卡通\595d2517328529b90369c8196077272b.png595d2517328529b90369c8196077272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38210" y="3277235"/>
            <a:ext cx="2252345" cy="2252345"/>
          </a:xfrm>
          <a:prstGeom prst="rect">
            <a:avLst/>
          </a:prstGeom>
        </p:spPr>
      </p:pic>
      <p:pic>
        <p:nvPicPr>
          <p:cNvPr id="5" name="图片 4" descr="698d4e2b486582f94179c3220613b07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70" y="78740"/>
            <a:ext cx="6283960" cy="58051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92375" y="2427605"/>
            <a:ext cx="50730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博物馆</a:t>
            </a:r>
            <a:r>
              <a:rPr lang="en-US" altLang="zh-CN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·</a:t>
            </a:r>
            <a:r>
              <a:rPr lang="zh-CN" altLang="en-US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故事汇</a:t>
            </a:r>
            <a:endParaRPr lang="zh-CN" altLang="en-US" sz="48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endParaRPr lang="zh-CN" altLang="en-US" sz="48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创艺繁隶书" charset="0"/>
                <a:ea typeface="创艺繁隶书" charset="0"/>
              </a:rPr>
              <a:t>第七讲</a:t>
            </a:r>
            <a:endParaRPr lang="zh-CN" altLang="en-US" sz="3600" b="1">
              <a:solidFill>
                <a:schemeClr val="bg1"/>
              </a:solidFill>
              <a:latin typeface="创艺繁隶书" charset="0"/>
              <a:ea typeface="创艺繁隶书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3e129620af1893b3c03cf791d7d997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05" y="149225"/>
            <a:ext cx="3594100" cy="3594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39820" y="1250315"/>
            <a:ext cx="7597775" cy="3178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82720" y="1374140"/>
            <a:ext cx="70326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“澹台灭明，武城人，字子羽，少孔子三十九岁。状貌甚恶，欲事孔子，孔子以为材薄，既已受业，退而修行，行不由径，非公事不见卿大夫。”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“南游至江，从弟子三百，设取予去就，名施于诸侯。孔子闻之，曰：‘吾以言取人，失之宰予；以貎取人，失之子羽。’”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“自孔子卒后，七十子之徒散游诸候，大者为师博卿相，小者友教士大夫，或隐而不见。故子路居卫，子张居陈，澹台子羽居楚、子夏居西河、子贡终于济。”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30575" y="4766945"/>
            <a:ext cx="56349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澹台灭明字子羽，相貌丑陋凶恶，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孔子到武城看望子游时，澹台灭明打算拜孔子为师。在子游的举荐下见了孔子并拜师，但孔子却嫌弃他的相貌，认为他不适合跟随自己学习。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9" name="图片 8" descr="C:\Users\Administrator\Desktop\014b425b8de40fa8012126ce7325a7_副本.jpg014b425b8de40fa8012126ce7325a7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49320" y="635635"/>
            <a:ext cx="5440045" cy="3356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30575" y="4766945"/>
            <a:ext cx="563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但是有碍于自己“有教无类”的主张，勉强收为弟子。可见澹台是很不受孔子待见的。既不得老师喜爱，自然也不会对其倾囊相授了。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pic>
        <p:nvPicPr>
          <p:cNvPr id="9" name="图片 8" descr="C:\Users\Administrator\Desktop\0152215b8de40fa8012126ce25893f.jpg0152215b8de40fa8012126ce25893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04298" y="635635"/>
            <a:ext cx="4530090" cy="3356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68120" y="4502150"/>
            <a:ext cx="96799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在这种情况下，澹台灭明就离开了孔子到楚国去自己修行。澹台灭明德行高尚，学识渊博，仍以孔子为宗师，崇奉孔子学说，专释春秋大义及修身、齐家、治国、平天下的道理，在楚国设馆收徒三百，名身大振。澹台当时虽身处南昌，远离中原，本应被称作“蛮夷之地”，但因澹台于此讲学，文化影响广泛，故此地并未被称作“蛮夷”。因为一个人自身的作为，而使人改变对一个地方、一个城市的看法，如此的影响力如何不教人为之感叹。澹台灭明死后，南昌人民为他立祠立墓祭祀，并设立澹台门以表纪念，进贤县也因他南游至此而闻名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</p:txBody>
      </p:sp>
      <p:pic>
        <p:nvPicPr>
          <p:cNvPr id="9" name="图片 8" descr="C:\Users\Administrator\Desktop\0196375b8de40fa80120245c738546.jpg0196375b8de40fa80120245c7385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17290" y="635635"/>
            <a:ext cx="4904105" cy="3356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52800" y="4557395"/>
            <a:ext cx="57670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孔子听说了之后，很是为自己的行为后悔，说：“我单凭言辞判断一个人的价值，所以看错了宰予；单凭相貌判断，看错了子羽。”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9" name="图片 8" descr="C:\Users\Administrator\Desktop\010c715b8de40fa80120245c584999.jpg010c715b8de40fa80120245c58499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49320" y="751523"/>
            <a:ext cx="5440045" cy="312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03504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31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澹台灭明有多丑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3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8" name="图片 7" descr="C:\Users\Administrator\Desktop\07ad64f4fffd12d5fd319f137ac5d979.png07ad64f4fffd12d5fd319f137ac5d97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3845" y="1496060"/>
            <a:ext cx="1895475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95" y="354330"/>
            <a:ext cx="1905000" cy="2619375"/>
          </a:xfrm>
          <a:prstGeom prst="rect">
            <a:avLst/>
          </a:prstGeom>
        </p:spPr>
      </p:pic>
      <p:sp>
        <p:nvSpPr>
          <p:cNvPr id="11" name="竖卷形 10"/>
          <p:cNvSpPr/>
          <p:nvPr/>
        </p:nvSpPr>
        <p:spPr>
          <a:xfrm>
            <a:off x="3609340" y="1460500"/>
            <a:ext cx="5775960" cy="3274060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长相额低口窄，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  <a:p>
            <a:pPr algn="ctr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鼻梁低矮，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  <a:p>
            <a:pPr algn="ctr"/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不具大器形貌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92163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921635"/>
            <a:ext cx="977900" cy="1014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15440"/>
          <a:stretch>
            <a:fillRect/>
          </a:stretch>
        </p:blipFill>
        <p:spPr>
          <a:xfrm>
            <a:off x="3223895" y="124460"/>
            <a:ext cx="5331460" cy="630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4111709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3365" y="166370"/>
            <a:ext cx="3032125" cy="1097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560" y="1544320"/>
            <a:ext cx="9974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出自汉·司马迁《史记·平原君列传》：“毛先生一至楚,而使赵重于九鼎大吕。毛先生以三寸之舌，强于百万之师。胜不敢复相士。” 毛先生一到楚国，就使赵国的威望高于九鼎和大吕。毛先生用三寸长的舌头，强似上百万的军队。赵胜（我）不敢再鉴选人才了。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7" name="图片 6" descr="微信图片_20190411171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45" y="2511425"/>
            <a:ext cx="3039745" cy="1116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62555" y="3837305"/>
            <a:ext cx="89357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一句话抵得上九鼎重。比喻说话力量大，能起很大作用。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形容言语极有分量，能起决定性作用。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10" name="图片 9" descr="微信图片_20190411171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5" y="4816475"/>
            <a:ext cx="3050540" cy="116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03504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31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毛先生是谁？</a:t>
            </a:r>
            <a:endParaRPr lang="zh-CN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8" name="图片 7" descr="C:\Users\Administrator\Desktop\4c95837bfc52c281983a13e3d87ece09.png4c95837bfc52c281983a13e3d87ece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55590" y="523875"/>
            <a:ext cx="2377440" cy="3443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4386580" y="275590"/>
            <a:ext cx="3053715" cy="147955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79645" y="733425"/>
            <a:ext cx="2266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下面两个人，你希望谁来当你的老师？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6" name="图片 5" descr="C:\Users\jhg\Desktop\澹台灭明\1d1333d4696b72e20cbea6f62dbc0b78.png1d1333d4696b72e20cbea6f62dbc0b7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3630" y="1379220"/>
            <a:ext cx="2680970" cy="3573780"/>
          </a:xfrm>
          <a:prstGeom prst="rect">
            <a:avLst/>
          </a:prstGeom>
        </p:spPr>
      </p:pic>
      <p:pic>
        <p:nvPicPr>
          <p:cNvPr id="8" name="图片 7" descr="u=561173550,1555247766&amp;fm=26&amp;gp=0"/>
          <p:cNvPicPr>
            <a:picLocks noChangeAspect="1"/>
          </p:cNvPicPr>
          <p:nvPr/>
        </p:nvPicPr>
        <p:blipFill>
          <a:blip r:embed="rId2"/>
          <a:srcRect b="7314"/>
          <a:stretch>
            <a:fillRect/>
          </a:stretch>
        </p:blipFill>
        <p:spPr>
          <a:xfrm>
            <a:off x="6138545" y="2056130"/>
            <a:ext cx="3745230" cy="2220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635" y="5184775"/>
            <a:ext cx="403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没有文化、脾气暴躁、不认真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70320" y="5184775"/>
            <a:ext cx="4031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才华横溢、温柔、有责任心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54425" y="1428750"/>
            <a:ext cx="807593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战国时，秦国的军队团团包围了赵国的都城邯郸，形势十分危急，赵国国君孝成王派平原君到楚国去求援。平原打算带领20名门客前去完成这项使命，已挑了十九名，尚少一个定不下来。这时，毛遂自告奋勇提出要去，平原君半信半疑，勉强带着他一起前往楚国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平原君到了楚国后，立即与楚王谈及“援赵”之事，谈了半天也毫无结果。这时，毛遂对楚王说：“我们今天来请您派援兵，你一言不发，可您别忘了，楚国虽然兵多地大，却连连吃败仗，连国都也丢掉了，依我看，楚国比赵国更需要联合起来抗秦呀！”毛遂的一席话说得楚王口服心服，立即答应出兵援赵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平原君回到赵国后感慨地说：“毛先生一至楚，而使赵重于九鼎大吕。”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　　成语一言九鼎就是由这个故事而来，形容一句话能起到重大作用。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9000" b="8563"/>
          <a:stretch>
            <a:fillRect/>
          </a:stretch>
        </p:blipFill>
        <p:spPr>
          <a:xfrm>
            <a:off x="361950" y="2117725"/>
            <a:ext cx="3048000" cy="251269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0825" y="5495608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600" b="0">
                <a:solidFill>
                  <a:schemeClr val="tx1">
                    <a:lumMod val="50000"/>
                    <a:lumOff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三寸之舌，强于百万之师</a:t>
            </a:r>
            <a:endParaRPr lang="zh-CN" altLang="en-US" sz="1600" b="0">
              <a:solidFill>
                <a:schemeClr val="tx1">
                  <a:lumMod val="50000"/>
                  <a:lumOff val="50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59765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     </a:t>
            </a:r>
            <a:r>
              <a:rPr lang="zh-CN" altLang="en-US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什么是鼎</a:t>
            </a:r>
            <a:endParaRPr lang="zh-CN" altLang="en-US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PART 4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0" name="图片 9" descr="C:\Users\Administrator\Desktop\367413697f26c353bfd628fd382aa5af.png367413697f26c353bfd628fd382aa5a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5080" y="955675"/>
            <a:ext cx="2409825" cy="240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333375"/>
            <a:ext cx="6191250" cy="61912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464425" y="282162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600" b="0">
                <a:ea typeface="宋体" panose="02010600030101010101" pitchFamily="2" charset="-122"/>
              </a:rPr>
              <a:t>是古代中国用以烹煮肉和盛贮肉类的器具。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jhg\Desktop\馆藏文物\陶器\博物馆精粹_页面_029.jpg博物馆精粹_页面_029"/>
          <p:cNvPicPr>
            <a:picLocks noChangeAspect="1"/>
          </p:cNvPicPr>
          <p:nvPr/>
        </p:nvPicPr>
        <p:blipFill>
          <a:blip r:embed="rId1"/>
          <a:srcRect l="12220" r="12464" b="32791"/>
          <a:stretch>
            <a:fillRect/>
          </a:stretch>
        </p:blipFill>
        <p:spPr>
          <a:xfrm>
            <a:off x="278130" y="74295"/>
            <a:ext cx="2352040" cy="28841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653155" y="1909763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600" b="0">
                <a:ea typeface="宋体" panose="02010600030101010101" pitchFamily="2" charset="-122"/>
              </a:rPr>
              <a:t>是古代中国用以烹煮肉和盛贮肉类的器具。</a:t>
            </a:r>
            <a:endParaRPr lang="zh-CN" altLang="en-US"/>
          </a:p>
        </p:txBody>
      </p:sp>
      <p:pic>
        <p:nvPicPr>
          <p:cNvPr id="3" name="图片 2" descr="博物馆精粹_页面_079"/>
          <p:cNvPicPr>
            <a:picLocks noChangeAspect="1"/>
          </p:cNvPicPr>
          <p:nvPr/>
        </p:nvPicPr>
        <p:blipFill>
          <a:blip r:embed="rId2"/>
          <a:srcRect l="4610" t="29021" b="15530"/>
          <a:stretch>
            <a:fillRect/>
          </a:stretch>
        </p:blipFill>
        <p:spPr>
          <a:xfrm>
            <a:off x="145415" y="3415030"/>
            <a:ext cx="2617470" cy="2090420"/>
          </a:xfrm>
          <a:prstGeom prst="rect">
            <a:avLst/>
          </a:prstGeom>
        </p:spPr>
      </p:pic>
      <p:pic>
        <p:nvPicPr>
          <p:cNvPr id="4" name="图片 3" descr="41908eda123da9f480846c29e4c2a6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20" y="3376295"/>
            <a:ext cx="2167890" cy="2167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615" y="3376295"/>
            <a:ext cx="3119755" cy="2042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137535" y="4152900"/>
            <a:ext cx="591629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/>
            <a:r>
              <a:rPr lang="zh-CN" b="0">
                <a:solidFill>
                  <a:schemeClr val="tx1">
                    <a:lumMod val="50000"/>
                    <a:lumOff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对铜鼎的拥有和使用，是奴隶主身份等级差别的标志之一。随着这种等级、身份、地位标志的逐渐演化，鼎逐渐成为了王权的象征、国家的重宝。统治者往往以举国之力，来铸造大鼎。关于“鼎”，在中国文化中有着十分深远的含义，鼎被认为是古代王权的象征，所以“鼎”字也被赋予“显赫”、“ 尊贵”、“盛大”等引申意义</a:t>
            </a:r>
            <a:endParaRPr lang="zh-CN" altLang="en-US" b="0">
              <a:solidFill>
                <a:schemeClr val="tx1">
                  <a:lumMod val="50000"/>
                  <a:lumOff val="50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273685"/>
            <a:ext cx="7620000" cy="361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18130" y="1132840"/>
            <a:ext cx="6939280" cy="22453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一言九鼎、大名鼎鼎、鼎盛时期、鼎力相助</a:t>
            </a:r>
            <a:endParaRPr lang="zh-CN" sz="2800">
              <a:solidFill>
                <a:schemeClr val="tx1">
                  <a:lumMod val="50000"/>
                  <a:lumOff val="50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endParaRPr lang="zh-CN" altLang="en-US" sz="2800"/>
          </a:p>
          <a:p>
            <a:r>
              <a:rPr lang="zh-CN" altLang="en-US" sz="2800"/>
              <a:t>人声鼎沸     扛鼎之作    三足鼎立    钟鸣鼎食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春秋鼎盛     问鼎中原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950085" y="3665855"/>
            <a:ext cx="947674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029075" y="4081145"/>
            <a:ext cx="7010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为什么是一言九鼎，不是八鼎或十个鼎呢</a:t>
            </a:r>
            <a:endParaRPr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97760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PART 5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0" name="图片 9" descr="C:\Users\Administrator\Desktop\367413697f26c353bfd628fd382aa5af.png367413697f26c353bfd628fd382aa5a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5080" y="613410"/>
            <a:ext cx="2752090" cy="275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504940" y="2631440"/>
            <a:ext cx="535432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/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九鼎象征着九州，其中豫州鼎为中央大鼎，豫州即为中央枢纽。九鼎是王权至高无上、国家统一昌盛的象征，成为国家最重要的礼器。后来演变成代表分量重、作用大。</a:t>
            </a:r>
            <a:endParaRPr lang="zh-CN" altLang="en-US" sz="2400" b="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300990"/>
            <a:ext cx="5975985" cy="6015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b846c5f64d707f9a455a20b5414a60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0" y="-737870"/>
            <a:ext cx="4691380" cy="4691380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6102350" y="871220"/>
            <a:ext cx="5320665" cy="29210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076440" y="1547495"/>
            <a:ext cx="38258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现在，一起动手做</a:t>
            </a: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一个漂亮的鼎吧</a:t>
            </a: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~</a:t>
            </a:r>
            <a:endParaRPr lang="en-US" altLang="zh-CN" sz="2400" b="1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pic>
        <p:nvPicPr>
          <p:cNvPr id="5" name="图片 4" descr="367413697f26c353bfd628fd382aa5a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747010"/>
            <a:ext cx="4504690" cy="450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864870" y="4234180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454515" y="4359275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23925" y="5218430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能力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971415" y="4157345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30470" y="5093335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品德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13570" y="5218430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才华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630930" y="131445"/>
            <a:ext cx="4213225" cy="32873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655060" y="1268095"/>
            <a:ext cx="41643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60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外貌，长相</a:t>
            </a:r>
            <a:endParaRPr lang="zh-CN" sz="60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480" y="481330"/>
            <a:ext cx="7169150" cy="4079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7880" y="1367790"/>
            <a:ext cx="661035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人不可貌相，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海水不可斗量。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8255635" y="836295"/>
            <a:ext cx="3427095" cy="166052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历史上记录的第一个以貌取人的是谁呢？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8" name="图片 7" descr="C:\Users\jhg\Desktop\澹台灭明\014ae85b8de40fa80120245cb8f454.jpg014ae85b8de40fa80120245cb8f454"/>
          <p:cNvPicPr>
            <a:picLocks noChangeAspect="1"/>
          </p:cNvPicPr>
          <p:nvPr/>
        </p:nvPicPr>
        <p:blipFill>
          <a:blip r:embed="rId1"/>
          <a:srcRect t="25732"/>
          <a:stretch>
            <a:fillRect/>
          </a:stretch>
        </p:blipFill>
        <p:spPr>
          <a:xfrm>
            <a:off x="8085455" y="3063875"/>
            <a:ext cx="3851910" cy="2315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横卷形 1"/>
          <p:cNvSpPr/>
          <p:nvPr/>
        </p:nvSpPr>
        <p:spPr>
          <a:xfrm>
            <a:off x="949960" y="1489075"/>
            <a:ext cx="1967865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临沂人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3" name="横卷形 2"/>
          <p:cNvSpPr/>
          <p:nvPr/>
        </p:nvSpPr>
        <p:spPr>
          <a:xfrm>
            <a:off x="4283710" y="1489075"/>
            <a:ext cx="2486025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春秋时期鲁国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横卷形 4"/>
          <p:cNvSpPr/>
          <p:nvPr/>
        </p:nvSpPr>
        <p:spPr>
          <a:xfrm>
            <a:off x="8077200" y="1489075"/>
            <a:ext cx="3829685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孔子高徒，七十二贤之一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9" name="横卷形 8"/>
          <p:cNvSpPr/>
          <p:nvPr/>
        </p:nvSpPr>
        <p:spPr>
          <a:xfrm>
            <a:off x="95250" y="3412490"/>
            <a:ext cx="2995295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复姓，名字四个字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0" name="横卷形 9"/>
          <p:cNvSpPr/>
          <p:nvPr/>
        </p:nvSpPr>
        <p:spPr>
          <a:xfrm>
            <a:off x="4988560" y="3412490"/>
            <a:ext cx="7119620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“人可不貌相”这句话出处就是别人对他的评价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1" name="横卷形 10"/>
          <p:cNvSpPr/>
          <p:nvPr/>
        </p:nvSpPr>
        <p:spPr>
          <a:xfrm>
            <a:off x="3408680" y="3412490"/>
            <a:ext cx="1262380" cy="10947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丑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 animBg="1"/>
      <p:bldP spid="11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4084320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814445" y="3916680"/>
            <a:ext cx="499237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432425" y="4331970"/>
            <a:ext cx="3240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有点丑的澹台灭明</a:t>
            </a:r>
            <a:endParaRPr lang="zh-CN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84320" y="4331970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1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30" y="1028065"/>
            <a:ext cx="1905000" cy="2619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251460"/>
            <a:ext cx="932815" cy="9671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92625" y="696595"/>
            <a:ext cx="62077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出生日期：</a:t>
            </a:r>
            <a:r>
              <a:rPr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前512年</a:t>
            </a:r>
            <a:r>
              <a:rPr lang="zh-CN" sz="1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曾子</a:t>
            </a:r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505   </a:t>
            </a:r>
            <a:r>
              <a:rPr lang="zh-CN" altLang="en-US" sz="1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孔子</a:t>
            </a:r>
            <a:r>
              <a:rPr lang="en-US" altLang="zh-CN" sz="1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5</a:t>
            </a:r>
            <a:r>
              <a:rPr lang="en-US" altLang="zh-CN" sz="1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51</a:t>
            </a:r>
            <a:endParaRPr lang="en-US" altLang="zh-CN" sz="10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7" name="图片 16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1218565"/>
            <a:ext cx="932815" cy="9671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2625" y="1663700"/>
            <a:ext cx="564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姓： 澹台  名：灭明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9" name="图片 18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2185670"/>
            <a:ext cx="932815" cy="9671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492625" y="2630805"/>
            <a:ext cx="7543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字：子羽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1" name="图片 20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3152775"/>
            <a:ext cx="932815" cy="9671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492625" y="3680460"/>
            <a:ext cx="74752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成就：孔门七十二贤之一弟子三百多人</a:t>
            </a:r>
            <a:r>
              <a:rPr lang="zh-CN" altLang="en-US" sz="12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（孔子</a:t>
            </a:r>
            <a:r>
              <a:rPr lang="en-US" altLang="zh-CN" sz="12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3000</a:t>
            </a:r>
            <a:r>
              <a:rPr lang="zh-CN" altLang="en-US" sz="12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）</a:t>
            </a:r>
            <a:endParaRPr lang="zh-CN" altLang="en-US" sz="12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3" name="图片 22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4119880"/>
            <a:ext cx="932815" cy="96710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92625" y="4691380"/>
            <a:ext cx="9446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职业：学者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6" name="图片 25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5136515"/>
            <a:ext cx="932815" cy="96710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492625" y="5581650"/>
            <a:ext cx="79400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出生地：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武城（今山东临沂市平邑县南武城）曾子</a:t>
            </a:r>
            <a:endParaRPr lang="zh-CN" altLang="en-US" sz="24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82930" y="3373755"/>
            <a:ext cx="2107565" cy="74612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澹台灭明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" y="354330"/>
            <a:ext cx="1905000" cy="2619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pic>
        <p:nvPicPr>
          <p:cNvPr id="18" name="图片 17" descr="C:\Users\Administrator\Desktop\66c8f33b05bec4d4237d60f08cc420d3.png66c8f33b05bec4d4237d60f08cc420d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96778" y="901065"/>
            <a:ext cx="2576195" cy="25761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742055" y="3839210"/>
            <a:ext cx="505968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58130" y="4254500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论语中的澹台灭明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6055" y="4254500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2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45610" y="1250315"/>
            <a:ext cx="7477125" cy="11690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67860" y="1374140"/>
            <a:ext cx="7032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《论语·雍也》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  <a:sym typeface="+mn-ea"/>
            </a:endParaRPr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子游为武城宰。子曰：“女得人焉尔乎？”曰：“有澹台灭明者，行不由径，非公事，未尝至于偃之室也。”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246245" y="3216910"/>
            <a:ext cx="7476490" cy="12331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67860" y="3372485"/>
            <a:ext cx="7032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子游做武城县长官。孔子说：“你在那儿发现什么人才了吗？”他说：“有一个叫澹台灭明的人，走路不走小路，不是公事，从不到我屋里来。”</a:t>
            </a:r>
            <a:endParaRPr lang="zh-CN" altLang="en-US"/>
          </a:p>
        </p:txBody>
      </p:sp>
      <p:pic>
        <p:nvPicPr>
          <p:cNvPr id="8" name="图片 7" descr="C:\Users\Administrator\Desktop\0122715b8de40fa8012126cea1bb13.jpg0122715b8de40fa8012126cea1bb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2235" y="2202815"/>
            <a:ext cx="3881120" cy="2338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87900" y="5370195"/>
            <a:ext cx="54222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澹台灭明把“超不超近道”都看做是修身的一个标准，可见他的自律无人能及；同时不与上级拉关系、走后门，也表明了他的清高和君子之风。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p="http://schemas.openxmlformats.org/presentationml/2006/main">
  <p:tag name="KSO_WM_SLIDE_ITEM_CNT" val="4"/>
</p:tagLst>
</file>

<file path=ppt/tags/tag2.xml><?xml version="1.0" encoding="utf-8"?>
<p:tagLst xmlns:p="http://schemas.openxmlformats.org/presentationml/2006/main">
  <p:tag name="KSO_WM_DOC_GUID" val="{cd272432-f1e4-471b-9832-23e3b62d821d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1975</Words>
  <Application>WPS 演示</Application>
  <PresentationFormat>宽屏</PresentationFormat>
  <Paragraphs>126</Paragraphs>
  <Slides>28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宋体</vt:lpstr>
      <vt:lpstr>Wingdings</vt:lpstr>
      <vt:lpstr>方正姚体</vt:lpstr>
      <vt:lpstr>创艺繁隶书</vt:lpstr>
      <vt:lpstr>微软雅黑</vt:lpstr>
      <vt:lpstr>Arial Unicode MS</vt:lpstr>
      <vt:lpstr>Calibri Light</vt:lpstr>
      <vt:lpstr>Calibri</vt:lpstr>
      <vt:lpstr>华文细黑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卡通教学教育学生课件</dc:title>
  <dc:creator/>
  <cp:lastModifiedBy>东周老禹</cp:lastModifiedBy>
  <cp:revision>34</cp:revision>
  <dcterms:created xsi:type="dcterms:W3CDTF">2015-05-05T08:02:00Z</dcterms:created>
  <dcterms:modified xsi:type="dcterms:W3CDTF">2019-05-12T00:49:22Z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