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90" r:id="rId2"/>
    <p:sldId id="434" r:id="rId3"/>
    <p:sldId id="440" r:id="rId4"/>
    <p:sldId id="433" r:id="rId5"/>
    <p:sldId id="435" r:id="rId6"/>
    <p:sldId id="436" r:id="rId7"/>
    <p:sldId id="437" r:id="rId8"/>
    <p:sldId id="438" r:id="rId9"/>
    <p:sldId id="431" r:id="rId10"/>
    <p:sldId id="432" r:id="rId11"/>
    <p:sldId id="418" r:id="rId12"/>
    <p:sldId id="423" r:id="rId13"/>
    <p:sldId id="424" r:id="rId14"/>
    <p:sldId id="422" r:id="rId15"/>
    <p:sldId id="419" r:id="rId16"/>
    <p:sldId id="425" r:id="rId17"/>
    <p:sldId id="420" r:id="rId18"/>
    <p:sldId id="421" r:id="rId19"/>
    <p:sldId id="442" r:id="rId20"/>
    <p:sldId id="441" r:id="rId21"/>
  </p:sldIdLst>
  <p:sldSz cx="12192000" cy="6858000"/>
  <p:notesSz cx="6858000" cy="9144000"/>
  <p:embeddedFontLst>
    <p:embeddedFont>
      <p:font typeface="方正姚体" pitchFamily="2" charset="-122"/>
      <p:regular r:id="rId24"/>
    </p:embeddedFont>
    <p:embeddedFont>
      <p:font typeface="仿宋" pitchFamily="49" charset="-122"/>
      <p:regular r:id="rId25"/>
    </p:embeddedFont>
    <p:embeddedFont>
      <p:font typeface="华文新魏" pitchFamily="2" charset="-122"/>
      <p:regular r:id="rId26"/>
    </p:embeddedFont>
    <p:embeddedFont>
      <p:font typeface="楷体" pitchFamily="49" charset="-122"/>
      <p:regular r:id="rId27"/>
    </p:embeddedFont>
    <p:embeddedFont>
      <p:font typeface="Arial Black" pitchFamily="34" charset="0"/>
      <p:bold r:id="rId28"/>
    </p:embeddedFont>
    <p:embeddedFont>
      <p:font typeface="微软雅黑" pitchFamily="34" charset="-122"/>
      <p:regular r:id="rId29"/>
      <p:bold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EB500"/>
    <a:srgbClr val="A8A9AD"/>
    <a:srgbClr val="414146"/>
    <a:srgbClr val="5A5A60"/>
    <a:srgbClr val="797676"/>
    <a:srgbClr val="18171D"/>
    <a:srgbClr val="2E2D33"/>
    <a:srgbClr val="8F8C8B"/>
    <a:srgbClr val="DCD5CB"/>
    <a:srgbClr val="DDD4C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103"/>
    <p:restoredTop sz="94682"/>
  </p:normalViewPr>
  <p:slideViewPr>
    <p:cSldViewPr snapToGrid="0" snapToObjects="1">
      <p:cViewPr varScale="1">
        <p:scale>
          <a:sx n="70" d="100"/>
          <a:sy n="70" d="100"/>
        </p:scale>
        <p:origin x="-120" y="-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pPr/>
              <a:t>2019/10/12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pPr/>
              <a:t>2019/10/12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10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11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12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13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14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15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16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19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20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pPr/>
              <a:t>9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image6.wdp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image6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image6.wdp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image6.wdp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image6.wdp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image6.wdp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image6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image6.wdp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628" y="994410"/>
            <a:ext cx="11962744" cy="57492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041832" y="186119"/>
            <a:ext cx="366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此处添加您的标题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0529" y="-418733"/>
            <a:ext cx="1732924" cy="17329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8524" y="-418733"/>
            <a:ext cx="1732924" cy="1732924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628" y="994410"/>
            <a:ext cx="11962744" cy="57492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041832" y="186119"/>
            <a:ext cx="366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此处添加您的标题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0529" y="-418733"/>
            <a:ext cx="1732924" cy="17329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8524" y="-418733"/>
            <a:ext cx="1732924" cy="1732924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628" y="994410"/>
            <a:ext cx="11962744" cy="57492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041832" y="186119"/>
            <a:ext cx="366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此处添加您的标题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0529" y="-418733"/>
            <a:ext cx="1732924" cy="17329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8524" y="-418733"/>
            <a:ext cx="1732924" cy="1732924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628" y="994410"/>
            <a:ext cx="11962744" cy="57492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041832" y="186119"/>
            <a:ext cx="366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此处添加您的标题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0529" y="-418733"/>
            <a:ext cx="1732924" cy="17329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8524" y="-418733"/>
            <a:ext cx="1732924" cy="1732924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628" y="994410"/>
            <a:ext cx="11962744" cy="57492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041832" y="186119"/>
            <a:ext cx="366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此处添加您的标题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0529" y="-418733"/>
            <a:ext cx="1732924" cy="17329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8524" y="-418733"/>
            <a:ext cx="1732924" cy="1732924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628" y="994410"/>
            <a:ext cx="11962744" cy="57492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041832" y="186119"/>
            <a:ext cx="366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此处添加您的标题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0529" y="-418733"/>
            <a:ext cx="1732924" cy="17329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8524" y="-418733"/>
            <a:ext cx="1732924" cy="1732924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628" y="994410"/>
            <a:ext cx="11962744" cy="57492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041832" y="186119"/>
            <a:ext cx="366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此处添加您的标题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0529" y="-418733"/>
            <a:ext cx="1732924" cy="17329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8524" y="-418733"/>
            <a:ext cx="1732924" cy="1732924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pPr/>
              <a:t>2019/10/12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pPr/>
              <a:t>2019/10/12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" b="87"/>
          <a:stretch>
            <a:fillRect/>
          </a:stretch>
        </p:blipFill>
        <p:spPr bwMode="auto">
          <a:xfrm>
            <a:off x="-24303" y="0"/>
            <a:ext cx="12216302" cy="686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628" y="994410"/>
            <a:ext cx="11962744" cy="574929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041832" y="186119"/>
            <a:ext cx="366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此处添加您的标题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0529" y="-418733"/>
            <a:ext cx="1732924" cy="173292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8524" y="-418733"/>
            <a:ext cx="1732924" cy="1732924"/>
          </a:xfrm>
          <a:prstGeom prst="rect">
            <a:avLst/>
          </a:prstGeom>
        </p:spPr>
      </p:pic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A2AD-B2CE-DC4F-8015-E18525983D45}" type="datetimeFigureOut">
              <a:rPr kumimoji="1" lang="zh-CN" altLang="en-US" smtClean="0"/>
              <a:pPr/>
              <a:t>2019/10/12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DFA6-1E83-B64A-81A1-D9DB674537E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slide" Target="slide2.xml"/><Relationship Id="rId3" Type="http://schemas.openxmlformats.org/officeDocument/2006/relationships/image" Target="../media/image7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8.jpeg"/><Relationship Id="rId10" Type="http://schemas.openxmlformats.org/officeDocument/2006/relationships/image" Target="../media/image24.jpeg"/><Relationship Id="rId4" Type="http://schemas.openxmlformats.org/officeDocument/2006/relationships/image" Target="../media/image8.png"/><Relationship Id="rId9" Type="http://schemas.openxmlformats.org/officeDocument/2006/relationships/image" Target="../media/image23.jpeg"/><Relationship Id="rId1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33892"/>
            <a:ext cx="6276975" cy="3824108"/>
          </a:xfrm>
          <a:prstGeom prst="rect">
            <a:avLst/>
          </a:prstGeom>
        </p:spPr>
      </p:pic>
      <p:pic>
        <p:nvPicPr>
          <p:cNvPr id="7" name="图片 6" descr="698d4e2b486582f94179c3220613b07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4995" y="327100"/>
            <a:ext cx="6283960" cy="5805170"/>
          </a:xfrm>
          <a:prstGeom prst="rect">
            <a:avLst/>
          </a:prstGeom>
        </p:spPr>
      </p:pic>
      <p:sp>
        <p:nvSpPr>
          <p:cNvPr id="8" name="文本框 5"/>
          <p:cNvSpPr txBox="1"/>
          <p:nvPr/>
        </p:nvSpPr>
        <p:spPr>
          <a:xfrm>
            <a:off x="3740467" y="2823882"/>
            <a:ext cx="50730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博物馆</a:t>
            </a:r>
            <a:r>
              <a:rPr lang="en-US" altLang="zh-CN" sz="4800" b="1" dirty="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·</a:t>
            </a:r>
            <a:r>
              <a:rPr lang="zh-CN" altLang="en-US" sz="4800" b="1" dirty="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故事汇</a:t>
            </a:r>
          </a:p>
          <a:p>
            <a:pPr algn="ctr"/>
            <a:endParaRPr lang="zh-CN" altLang="en-US" sz="4800" b="1" dirty="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创艺繁隶书" charset="0"/>
                <a:ea typeface="创艺繁隶书" charset="0"/>
              </a:rPr>
              <a:t>第二十讲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79024" y="5307995"/>
            <a:ext cx="213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主讲人：范纯宇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33892"/>
            <a:ext cx="6276975" cy="3824108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489749" y="860612"/>
            <a:ext cx="5080000" cy="193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2400" b="0" dirty="0">
                <a:solidFill>
                  <a:schemeClr val="bg1"/>
                </a:solidFill>
                <a:latin typeface="文鼎行楷碑体_B" panose="04020800000000000000" charset="-122"/>
                <a:ea typeface="文鼎行楷碑体_B" panose="04020800000000000000" charset="-122"/>
              </a:rPr>
              <a:t>半斤八两：</a:t>
            </a:r>
          </a:p>
          <a:p>
            <a:pPr indent="0"/>
            <a:r>
              <a:rPr lang="zh-CN" sz="2400" b="0" dirty="0">
                <a:solidFill>
                  <a:schemeClr val="bg1"/>
                </a:solidFill>
                <a:latin typeface="文鼎行楷碑体_B" panose="04020800000000000000" charset="-122"/>
                <a:ea typeface="文鼎行楷碑体_B" panose="04020800000000000000" charset="-122"/>
              </a:rPr>
              <a:t>一个半斤，一个八两。意思是指彼此不相上下，实力相当。</a:t>
            </a:r>
          </a:p>
          <a:p>
            <a:pPr indent="0"/>
            <a:r>
              <a:rPr lang="zh-CN" sz="2400" b="0" dirty="0">
                <a:solidFill>
                  <a:schemeClr val="bg1"/>
                </a:solidFill>
                <a:latin typeface="文鼎行楷碑体_B" panose="04020800000000000000" charset="-122"/>
                <a:ea typeface="文鼎行楷碑体_B" panose="04020800000000000000" charset="-122"/>
              </a:rPr>
              <a:t>举个</a:t>
            </a:r>
            <a:r>
              <a:rPr lang="zh-CN" sz="2400" b="0" dirty="0" smtClean="0">
                <a:solidFill>
                  <a:schemeClr val="bg1"/>
                </a:solidFill>
                <a:latin typeface="文鼎行楷碑体_B" panose="04020800000000000000" charset="-122"/>
                <a:ea typeface="文鼎行楷碑体_B" panose="04020800000000000000" charset="-122"/>
              </a:rPr>
              <a:t>例子</a:t>
            </a:r>
            <a:r>
              <a:rPr lang="zh-CN" altLang="en-US" sz="2400" b="0" dirty="0" smtClean="0">
                <a:solidFill>
                  <a:schemeClr val="bg1"/>
                </a:solidFill>
                <a:latin typeface="文鼎行楷碑体_B" panose="04020800000000000000" charset="-122"/>
                <a:ea typeface="文鼎行楷碑体_B" panose="04020800000000000000" charset="-122"/>
              </a:rPr>
              <a:t>：“</a:t>
            </a:r>
            <a:r>
              <a:rPr lang="zh-CN" sz="2400" b="0" dirty="0" smtClean="0">
                <a:solidFill>
                  <a:schemeClr val="bg1"/>
                </a:solidFill>
                <a:latin typeface="文鼎行楷碑体_B" panose="04020800000000000000" charset="-122"/>
                <a:ea typeface="文鼎行楷碑体_B" panose="04020800000000000000" charset="-122"/>
              </a:rPr>
              <a:t>你们</a:t>
            </a:r>
            <a:r>
              <a:rPr lang="zh-CN" sz="2400" b="0" dirty="0">
                <a:solidFill>
                  <a:schemeClr val="bg1"/>
                </a:solidFill>
                <a:latin typeface="文鼎行楷碑体_B" panose="04020800000000000000" charset="-122"/>
                <a:ea typeface="文鼎行楷碑体_B" panose="04020800000000000000" charset="-122"/>
              </a:rPr>
              <a:t>二人是半斤八两，谁也不必取笑谁</a:t>
            </a:r>
            <a:r>
              <a:rPr lang="zh-CN" sz="2400" b="0" dirty="0" smtClean="0">
                <a:solidFill>
                  <a:schemeClr val="bg1"/>
                </a:solidFill>
                <a:latin typeface="文鼎行楷碑体_B" panose="04020800000000000000" charset="-122"/>
                <a:ea typeface="文鼎行楷碑体_B" panose="04020800000000000000" charset="-122"/>
              </a:rPr>
              <a:t>。</a:t>
            </a:r>
            <a:r>
              <a:rPr lang="zh-CN" altLang="en-US" sz="2400" b="0" dirty="0" smtClean="0">
                <a:solidFill>
                  <a:schemeClr val="bg1"/>
                </a:solidFill>
                <a:latin typeface="文鼎行楷碑体_B" panose="04020800000000000000" charset="-122"/>
                <a:ea typeface="文鼎行楷碑体_B" panose="04020800000000000000" charset="-122"/>
              </a:rPr>
              <a:t>”</a:t>
            </a:r>
            <a:endParaRPr lang="zh-CN" altLang="en-US" sz="2400" dirty="0">
              <a:solidFill>
                <a:schemeClr val="bg1"/>
              </a:solidFill>
              <a:latin typeface="文鼎行楷碑体_B" panose="04020800000000000000" charset="-122"/>
              <a:ea typeface="文鼎行楷碑体_B" panose="040208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97015" y="3966882"/>
            <a:ext cx="441325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0" dirty="0">
                <a:solidFill>
                  <a:schemeClr val="bg1"/>
                </a:solidFill>
                <a:latin typeface="文鼎行楷碑体_B" panose="04020800000000000000" charset="-122"/>
                <a:ea typeface="文鼎行楷碑体_B" panose="04020800000000000000" charset="-122"/>
                <a:cs typeface="文鼎行楷碑体_B" panose="04020800000000000000" charset="-122"/>
              </a:rPr>
              <a:t>成语出自宋·释惟白《建中靖国续灯录》，是宋代法云寺住持佛国禅师惟白编的。“踏着秤锤硬似铁，八两原来是半斤。”</a:t>
            </a:r>
            <a:endParaRPr lang="zh-CN" altLang="en-US" sz="2000" b="0" dirty="0">
              <a:solidFill>
                <a:schemeClr val="bg1"/>
              </a:solidFill>
              <a:latin typeface="文鼎行楷碑体_B" panose="04020800000000000000" charset="-122"/>
              <a:ea typeface="文鼎行楷碑体_B" panose="04020800000000000000" charset="-122"/>
              <a:cs typeface="文鼎行楷碑体_B" panose="04020800000000000000" charset="-122"/>
            </a:endParaRPr>
          </a:p>
        </p:txBody>
      </p:sp>
      <p:pic>
        <p:nvPicPr>
          <p:cNvPr id="1026" name="Picture 2" descr="C:\Users\Administrator\Desktop\图片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058" y="860612"/>
            <a:ext cx="2024063" cy="476091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820" y="3138986"/>
            <a:ext cx="7278370" cy="3427550"/>
          </a:xfrm>
          <a:prstGeom prst="rect">
            <a:avLst/>
          </a:prstGeom>
        </p:spPr>
      </p:pic>
      <p:sp>
        <p:nvSpPr>
          <p:cNvPr id="10242" name="AutoShape 2" descr="http://picuser.city8.com/news/image/2013422/20130422182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244" name="Picture 4" descr="http://picuser.city8.com/news/image/2013422/2013042218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2187" y="0"/>
            <a:ext cx="5609421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50563" y="416859"/>
            <a:ext cx="800219" cy="29314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秦王扫六合</a:t>
            </a:r>
            <a:endParaRPr lang="zh-CN" altLang="en-US" sz="40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8130" y="1142999"/>
            <a:ext cx="2232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中国历史上第一个大一统的封建王朝</a:t>
            </a:r>
            <a:endParaRPr lang="zh-CN" alt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238130" y="3678604"/>
            <a:ext cx="199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“皇帝”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820" y="4001770"/>
            <a:ext cx="7278370" cy="2564765"/>
          </a:xfrm>
          <a:prstGeom prst="rect">
            <a:avLst/>
          </a:prstGeom>
        </p:spPr>
      </p:pic>
      <p:sp>
        <p:nvSpPr>
          <p:cNvPr id="10242" name="AutoShape 2" descr="http://picuser.city8.com/news/image/2013422/20130422182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119717" y="510988"/>
            <a:ext cx="641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秦朝的统一举措：“器械同量，同书文字。”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5844" name="Picture 4" descr="http://www.pep.com.cn/czls/rjbczls/rjczlstp/201008/W02010082062683168453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5569" y="972653"/>
            <a:ext cx="5202295" cy="482134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625569" y="1413086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/>
              <a:t>统一货币：圆形方孔铜钱</a:t>
            </a:r>
            <a:endParaRPr lang="zh-CN" alt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076002" y="1874752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/>
              <a:t>统一文字：小篆</a:t>
            </a:r>
            <a:endParaRPr lang="zh-CN" altLang="en-US" sz="2400" dirty="0"/>
          </a:p>
        </p:txBody>
      </p:sp>
      <p:pic>
        <p:nvPicPr>
          <p:cNvPr id="16" name="Picture 140" descr="22913581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474" y="2567250"/>
            <a:ext cx="55626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820" y="2948498"/>
            <a:ext cx="6854787" cy="3618038"/>
          </a:xfrm>
          <a:prstGeom prst="rect">
            <a:avLst/>
          </a:prstGeom>
        </p:spPr>
      </p:pic>
      <p:sp>
        <p:nvSpPr>
          <p:cNvPr id="10242" name="AutoShape 2" descr="http://picuser.city8.com/news/image/2013422/20130422182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5842" name="Picture 2" descr="C:\Users\Administrator\Desktop\图片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14152" y="1683319"/>
            <a:ext cx="3602038" cy="7429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456131" y="2948499"/>
            <a:ext cx="80682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长度</a:t>
            </a:r>
            <a:endParaRPr lang="zh-CN" alt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82235" y="2948499"/>
            <a:ext cx="82027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容积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92607" y="2948499"/>
            <a:ext cx="84716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轻重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62480" y="510988"/>
            <a:ext cx="641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秦朝的统一举措：“器械同量，同书文字。”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8" name="直接连接符 17"/>
          <p:cNvCxnSpPr>
            <a:endCxn id="10" idx="0"/>
          </p:cNvCxnSpPr>
          <p:nvPr/>
        </p:nvCxnSpPr>
        <p:spPr>
          <a:xfrm rot="5400000">
            <a:off x="4800134" y="2485679"/>
            <a:ext cx="522230" cy="4034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endCxn id="11" idx="0"/>
          </p:cNvCxnSpPr>
          <p:nvPr/>
        </p:nvCxnSpPr>
        <p:spPr>
          <a:xfrm rot="16200000" flipH="1">
            <a:off x="5927894" y="2684021"/>
            <a:ext cx="522229" cy="6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rot="16200000" flipH="1">
            <a:off x="7143283" y="2475592"/>
            <a:ext cx="522231" cy="4235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0" name="Picture 2" descr="C:\Users\Administrator\Desktop\图片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9543" y="1250906"/>
            <a:ext cx="3003345" cy="432414"/>
          </a:xfrm>
          <a:prstGeom prst="rect">
            <a:avLst/>
          </a:prstGeom>
          <a:noFill/>
        </p:spPr>
      </p:pic>
      <p:sp>
        <p:nvSpPr>
          <p:cNvPr id="25" name="矩形 24"/>
          <p:cNvSpPr/>
          <p:nvPr/>
        </p:nvSpPr>
        <p:spPr>
          <a:xfrm>
            <a:off x="1425798" y="2616775"/>
            <a:ext cx="2588354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引 </a:t>
            </a:r>
            <a:r>
              <a:rPr lang="en-US" altLang="zh-CN" dirty="0" smtClean="0"/>
              <a:t>= 10</a:t>
            </a:r>
            <a:r>
              <a:rPr lang="zh-CN" altLang="en-US" dirty="0" smtClean="0"/>
              <a:t>丈    </a:t>
            </a:r>
            <a:r>
              <a:rPr lang="en-US" altLang="zh-CN" dirty="0" smtClean="0"/>
              <a:t>2310 cm</a:t>
            </a:r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丈 </a:t>
            </a:r>
            <a:r>
              <a:rPr lang="en-US" altLang="zh-CN" dirty="0" smtClean="0"/>
              <a:t>= 10</a:t>
            </a:r>
            <a:r>
              <a:rPr lang="zh-CN" altLang="en-US" dirty="0" smtClean="0"/>
              <a:t>尺      </a:t>
            </a:r>
            <a:r>
              <a:rPr lang="en-US" altLang="zh-CN" dirty="0" smtClean="0"/>
              <a:t>231 cm</a:t>
            </a:r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尺 </a:t>
            </a:r>
            <a:r>
              <a:rPr lang="en-US" altLang="zh-CN" dirty="0" smtClean="0"/>
              <a:t>= 10</a:t>
            </a:r>
            <a:r>
              <a:rPr lang="zh-CN" altLang="en-US" dirty="0" smtClean="0"/>
              <a:t>寸      </a:t>
            </a:r>
            <a:r>
              <a:rPr lang="en-US" altLang="zh-CN" dirty="0" smtClean="0"/>
              <a:t>23.1 cm</a:t>
            </a:r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寸 </a:t>
            </a:r>
            <a:r>
              <a:rPr lang="en-US" altLang="zh-CN" dirty="0" smtClean="0"/>
              <a:t>= 10</a:t>
            </a:r>
            <a:r>
              <a:rPr lang="zh-CN" altLang="en-US" dirty="0" smtClean="0"/>
              <a:t>分      </a:t>
            </a:r>
            <a:r>
              <a:rPr lang="en-US" altLang="zh-CN" dirty="0" smtClean="0"/>
              <a:t>2.31 cm</a:t>
            </a:r>
          </a:p>
        </p:txBody>
      </p:sp>
      <p:sp>
        <p:nvSpPr>
          <p:cNvPr id="26" name="矩形 25"/>
          <p:cNvSpPr/>
          <p:nvPr/>
        </p:nvSpPr>
        <p:spPr>
          <a:xfrm>
            <a:off x="4782152" y="3932393"/>
            <a:ext cx="2806988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斛 </a:t>
            </a:r>
            <a:r>
              <a:rPr lang="en-US" altLang="zh-CN" dirty="0" smtClean="0"/>
              <a:t>= 10</a:t>
            </a:r>
            <a:r>
              <a:rPr lang="zh-CN" altLang="en-US" dirty="0" smtClean="0"/>
              <a:t>斗   </a:t>
            </a:r>
            <a:r>
              <a:rPr lang="en-US" altLang="zh-CN" dirty="0" smtClean="0"/>
              <a:t>20000 ml</a:t>
            </a:r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斗 </a:t>
            </a:r>
            <a:r>
              <a:rPr lang="en-US" altLang="zh-CN" dirty="0" smtClean="0"/>
              <a:t>= 10</a:t>
            </a:r>
            <a:r>
              <a:rPr lang="zh-CN" altLang="en-US" dirty="0" smtClean="0"/>
              <a:t>升     </a:t>
            </a:r>
            <a:r>
              <a:rPr lang="en-US" altLang="zh-CN" dirty="0" smtClean="0"/>
              <a:t>2000 ml</a:t>
            </a:r>
            <a:endParaRPr lang="zh-CN" altLang="en-US" dirty="0"/>
          </a:p>
        </p:txBody>
      </p:sp>
      <p:cxnSp>
        <p:nvCxnSpPr>
          <p:cNvPr id="27" name="直接连接符 26"/>
          <p:cNvCxnSpPr>
            <a:stCxn id="10" idx="1"/>
          </p:cNvCxnSpPr>
          <p:nvPr/>
        </p:nvCxnSpPr>
        <p:spPr>
          <a:xfrm rot="10800000">
            <a:off x="4014153" y="3179332"/>
            <a:ext cx="44197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rot="16200000" flipH="1">
            <a:off x="5934619" y="3667916"/>
            <a:ext cx="522229" cy="6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8481695" y="2616835"/>
            <a:ext cx="2480945" cy="11988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石 </a:t>
            </a:r>
            <a:r>
              <a:rPr lang="en-US" altLang="zh-CN" dirty="0" smtClean="0"/>
              <a:t>= 4</a:t>
            </a:r>
            <a:r>
              <a:rPr lang="zh-CN" altLang="en-US" dirty="0" smtClean="0"/>
              <a:t>钧    </a:t>
            </a:r>
            <a:r>
              <a:rPr lang="en-US" altLang="zh-CN" dirty="0" smtClean="0"/>
              <a:t>30360 g</a:t>
            </a:r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钧 </a:t>
            </a:r>
            <a:r>
              <a:rPr lang="en-US" altLang="zh-CN" dirty="0" smtClean="0"/>
              <a:t>= 30</a:t>
            </a:r>
            <a:r>
              <a:rPr lang="zh-CN" altLang="en-US" dirty="0" smtClean="0"/>
              <a:t>斤    </a:t>
            </a:r>
            <a:r>
              <a:rPr lang="en-US" altLang="zh-CN" dirty="0" smtClean="0"/>
              <a:t>7590 g</a:t>
            </a:r>
          </a:p>
          <a:p>
            <a:r>
              <a:rPr lang="en-US" altLang="zh-CN" b="1" dirty="0" smtClean="0">
                <a:solidFill>
                  <a:srgbClr val="C00000"/>
                </a:solidFill>
              </a:rPr>
              <a:t>1</a:t>
            </a:r>
            <a:r>
              <a:rPr lang="zh-CN" altLang="en-US" b="1" dirty="0" smtClean="0">
                <a:solidFill>
                  <a:srgbClr val="C00000"/>
                </a:solidFill>
              </a:rPr>
              <a:t>斤 </a:t>
            </a:r>
            <a:r>
              <a:rPr lang="en-US" altLang="zh-CN" b="1" dirty="0" smtClean="0">
                <a:solidFill>
                  <a:srgbClr val="C00000"/>
                </a:solidFill>
              </a:rPr>
              <a:t>= 16</a:t>
            </a:r>
            <a:r>
              <a:rPr lang="zh-CN" altLang="en-US" b="1" dirty="0" smtClean="0">
                <a:solidFill>
                  <a:srgbClr val="C00000"/>
                </a:solidFill>
              </a:rPr>
              <a:t>两      </a:t>
            </a:r>
            <a:r>
              <a:rPr lang="en-US" altLang="zh-CN" dirty="0" smtClean="0"/>
              <a:t>253 g</a:t>
            </a:r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两 </a:t>
            </a:r>
            <a:r>
              <a:rPr lang="en-US" altLang="zh-CN" dirty="0" smtClean="0"/>
              <a:t>= 24</a:t>
            </a:r>
            <a:r>
              <a:rPr lang="zh-CN" altLang="en-US" dirty="0" smtClean="0"/>
              <a:t>铢     </a:t>
            </a:r>
            <a:r>
              <a:rPr lang="en-US" altLang="zh-CN" dirty="0" smtClean="0"/>
              <a:t>15.8 g</a:t>
            </a:r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 rot="10800000">
            <a:off x="8039772" y="3180921"/>
            <a:ext cx="44197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87761" y="2715904"/>
            <a:ext cx="122357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7200" dirty="0" smtClean="0">
                <a:solidFill>
                  <a:schemeClr val="accent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秤</a:t>
            </a:r>
            <a:endParaRPr lang="zh-CN" altLang="en-US" sz="7200" dirty="0">
              <a:solidFill>
                <a:schemeClr val="accent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4" name="图片 23" descr="Gucn_20120226131413152254Pic2_副本"/>
          <p:cNvPicPr>
            <a:picLocks noChangeAspect="1"/>
          </p:cNvPicPr>
          <p:nvPr/>
        </p:nvPicPr>
        <p:blipFill>
          <a:blip r:embed="rId3"/>
          <a:srcRect l="-392" b="-8593"/>
          <a:stretch>
            <a:fillRect/>
          </a:stretch>
        </p:blipFill>
        <p:spPr>
          <a:xfrm>
            <a:off x="2170639" y="564076"/>
            <a:ext cx="8391525" cy="629392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ongquan_6546643"/>
          <p:cNvPicPr>
            <a:picLocks noChangeAspect="1"/>
          </p:cNvPicPr>
          <p:nvPr/>
        </p:nvPicPr>
        <p:blipFill>
          <a:blip r:embed="rId3"/>
          <a:srcRect l="-1074" t="25331" r="1074" b="9852"/>
          <a:stretch>
            <a:fillRect/>
          </a:stretch>
        </p:blipFill>
        <p:spPr>
          <a:xfrm>
            <a:off x="1524711" y="1263762"/>
            <a:ext cx="4299174" cy="4299174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170556" y="2057400"/>
            <a:ext cx="4735008" cy="261610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55600"/>
            <a:r>
              <a:rPr lang="en-US" altLang="zh-CN" sz="20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28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铜权</a:t>
            </a:r>
            <a:r>
              <a:rPr lang="zh-CN" sz="20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，就是我们现在说的</a:t>
            </a:r>
            <a:r>
              <a:rPr lang="zh-CN" sz="24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秤砣</a:t>
            </a:r>
            <a:r>
              <a:rPr lang="zh-CN" sz="2000" b="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。它</a:t>
            </a:r>
            <a:r>
              <a:rPr lang="zh-CN" sz="20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与衡</a:t>
            </a:r>
            <a:r>
              <a:rPr lang="en-US" sz="20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zh-CN" sz="20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秤杆</a:t>
            </a:r>
            <a:r>
              <a:rPr lang="en-US" sz="20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r>
              <a:rPr lang="zh-CN" sz="20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相佐，也就是称重量之用，名曰衡器</a:t>
            </a:r>
            <a:r>
              <a:rPr lang="zh-CN" sz="2000" b="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合称“</a:t>
            </a:r>
            <a:r>
              <a:rPr lang="zh-CN" sz="2400" b="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权衡</a:t>
            </a:r>
            <a:r>
              <a:rPr lang="zh-CN" altLang="en-US" sz="2000" b="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sz="2000" b="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000" b="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000" b="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权衡轻重</a:t>
            </a:r>
            <a:r>
              <a:rPr lang="zh-CN" sz="2000" b="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sz="2000" b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en-US" altLang="zh-CN" sz="2000" b="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b="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据资料记载，秤砣最早出现于东周。汉代称权为累，民间呼之为“公道老儿”。清人李光庭在《乡言解颐》卷四中说道：“市肆谓砝码为招财童子，谓秤锤为公道老儿”。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AutoShape 4" descr="https://img.mp.sohu.com/upload/20170813/f271907d07a040b39e2f9b01008ab84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285192" y="1059303"/>
            <a:ext cx="4269106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     秤杆</a:t>
            </a:r>
            <a:r>
              <a:rPr lang="zh-CN" altLang="en-US" dirty="0" smtClean="0"/>
              <a:t>上的第一颗星又叫做“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定盘星</a:t>
            </a:r>
            <a:r>
              <a:rPr lang="zh-CN" altLang="en-US" dirty="0" smtClean="0"/>
              <a:t>”，是秤锤与秤钩成平衡时秤锤的悬点。做杆秤的关键是能选准定盘星。秤一提起来首先看到的是定盘星，提醒商人要权衡一下良心，无论做什么生意都不得缺斤短两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endParaRPr lang="zh-CN" altLang="en-US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  </a:t>
            </a:r>
            <a:r>
              <a:rPr lang="zh-CN" altLang="en-US" dirty="0" smtClean="0"/>
              <a:t>  </a:t>
            </a:r>
            <a:r>
              <a:rPr lang="zh-CN" altLang="en-US" dirty="0" smtClean="0"/>
              <a:t>杆秤上手提的绳纽，叫做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秤毫</a:t>
            </a:r>
            <a:r>
              <a:rPr lang="zh-CN" altLang="en-US" dirty="0" smtClean="0"/>
              <a:t>，在秤东西时要明察秋毫，决不可粗心大意。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820" y="2975212"/>
            <a:ext cx="7278370" cy="3591323"/>
          </a:xfrm>
          <a:prstGeom prst="rect">
            <a:avLst/>
          </a:prstGeom>
        </p:spPr>
      </p:pic>
      <p:pic>
        <p:nvPicPr>
          <p:cNvPr id="2050" name="Picture 2" descr="C:\Users\Administrator\Desktop\图片1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7820" y="1735294"/>
            <a:ext cx="7059416" cy="3346895"/>
          </a:xfrm>
          <a:prstGeom prst="rect">
            <a:avLst/>
          </a:prstGeom>
          <a:noFill/>
        </p:spPr>
      </p:pic>
      <p:cxnSp>
        <p:nvCxnSpPr>
          <p:cNvPr id="11" name="直接连接符 10"/>
          <p:cNvCxnSpPr/>
          <p:nvPr/>
        </p:nvCxnSpPr>
        <p:spPr>
          <a:xfrm rot="5400000">
            <a:off x="4776716" y="1270846"/>
            <a:ext cx="1487606" cy="13647"/>
          </a:xfrm>
          <a:prstGeom prst="lin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24884" y="354842"/>
            <a:ext cx="3689913" cy="604780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 </a:t>
            </a:r>
            <a:r>
              <a:rPr lang="zh-CN" altLang="en-US" dirty="0" smtClean="0"/>
              <a:t>     古时</a:t>
            </a:r>
            <a:r>
              <a:rPr lang="zh-CN" altLang="en-US" dirty="0" smtClean="0"/>
              <a:t>十六两</a:t>
            </a:r>
            <a:r>
              <a:rPr lang="zh-CN" altLang="en-US" dirty="0" smtClean="0"/>
              <a:t>秤叫</a:t>
            </a:r>
            <a:r>
              <a:rPr lang="zh-CN" altLang="en-US" sz="2400" dirty="0" smtClean="0">
                <a:solidFill>
                  <a:srgbClr val="EEB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十六金星秤</a:t>
            </a:r>
            <a:r>
              <a:rPr lang="zh-CN" altLang="en-US" sz="2400" dirty="0" smtClean="0"/>
              <a:t>，</a:t>
            </a:r>
            <a:r>
              <a:rPr lang="zh-CN" altLang="en-US" dirty="0" smtClean="0"/>
              <a:t>杆秤</a:t>
            </a:r>
            <a:r>
              <a:rPr lang="zh-CN" altLang="en-US" dirty="0" smtClean="0"/>
              <a:t>上的秤星必须是白色或黄色，不能“黑心”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/>
              <a:t> </a:t>
            </a:r>
            <a:r>
              <a:rPr lang="en-US" altLang="zh-CN" dirty="0" smtClean="0"/>
              <a:t>     </a:t>
            </a:r>
            <a:r>
              <a:rPr lang="zh-CN" altLang="en-US" dirty="0" smtClean="0"/>
              <a:t>中国</a:t>
            </a:r>
            <a:r>
              <a:rPr lang="zh-CN" altLang="en-US" dirty="0"/>
              <a:t>古称一斤的</a:t>
            </a:r>
            <a:r>
              <a:rPr lang="en-US" altLang="en-US" dirty="0"/>
              <a:t>16</a:t>
            </a:r>
            <a:r>
              <a:rPr lang="zh-CN" altLang="en-US" dirty="0"/>
              <a:t>两中，每一两就是一颗星，</a:t>
            </a:r>
            <a:r>
              <a:rPr lang="en-US" altLang="en-US" dirty="0"/>
              <a:t>16</a:t>
            </a:r>
            <a:r>
              <a:rPr lang="zh-CN" altLang="en-US" dirty="0"/>
              <a:t>两就是</a:t>
            </a:r>
            <a:r>
              <a:rPr lang="en-US" altLang="en-US" dirty="0"/>
              <a:t>16</a:t>
            </a:r>
            <a:r>
              <a:rPr lang="zh-CN" altLang="en-US" dirty="0"/>
              <a:t>星。它们是由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北斗七星</a:t>
            </a:r>
            <a:r>
              <a:rPr lang="zh-CN" altLang="en-US" dirty="0"/>
              <a:t>，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南斗六星</a:t>
            </a:r>
            <a:r>
              <a:rPr lang="zh-CN" altLang="en-US" dirty="0"/>
              <a:t>和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福、禄、寿三星</a:t>
            </a:r>
            <a:r>
              <a:rPr lang="zh-CN" altLang="en-US" dirty="0"/>
              <a:t>组成。买货人如把东西称给</a:t>
            </a:r>
            <a:r>
              <a:rPr lang="zh-CN" altLang="en-US" dirty="0" smtClean="0"/>
              <a:t>人家，</a:t>
            </a:r>
            <a:r>
              <a:rPr lang="zh-CN" altLang="en-US" dirty="0"/>
              <a:t>就得足了星（特别是福禄寿</a:t>
            </a:r>
            <a:r>
              <a:rPr lang="zh-CN" altLang="en-US" dirty="0" smtClean="0"/>
              <a:t>）：如果</a:t>
            </a:r>
            <a:r>
              <a:rPr lang="zh-CN" altLang="en-US" dirty="0"/>
              <a:t>卖货人耍滑头克扣一两就减福，克扣二两就损禄，克扣三两就折寿。可见古代人对与诚信的重视。而古代人又都比较迷信，如果缺斤少两</a:t>
            </a:r>
            <a:r>
              <a:rPr lang="zh-CN" altLang="en-US" dirty="0" smtClean="0"/>
              <a:t>还是要承担</a:t>
            </a:r>
            <a:r>
              <a:rPr lang="zh-CN" altLang="en-US" dirty="0"/>
              <a:t>比较大的精神</a:t>
            </a:r>
            <a:r>
              <a:rPr lang="zh-CN" altLang="en-US" dirty="0" smtClean="0"/>
              <a:t>压力的。</a:t>
            </a:r>
            <a:endParaRPr lang="zh-CN" altLang="en-US" dirty="0"/>
          </a:p>
        </p:txBody>
      </p:sp>
      <p:pic>
        <p:nvPicPr>
          <p:cNvPr id="5" name="Picture 8" descr="https://f12.baidu.com/it/u=4040791478,1533858213&amp;fm=173&amp;s=3EA874234F0859415AD411DA010080B1&amp;w=600&amp;h=342&amp;img.JPEG&amp;access=2159673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820" y="1358958"/>
            <a:ext cx="7430286" cy="423526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816170933"/>
          <p:cNvPicPr>
            <a:picLocks noChangeAspect="1"/>
          </p:cNvPicPr>
          <p:nvPr/>
        </p:nvPicPr>
        <p:blipFill>
          <a:blip r:embed="rId2">
            <a:lum contrast="20000"/>
          </a:blip>
          <a:srcRect l="5582" t="6855" r="8042" b="38724"/>
          <a:stretch>
            <a:fillRect/>
          </a:stretch>
        </p:blipFill>
        <p:spPr>
          <a:xfrm>
            <a:off x="6223379" y="1034780"/>
            <a:ext cx="5536181" cy="4604339"/>
          </a:xfrm>
          <a:prstGeom prst="rect">
            <a:avLst/>
          </a:prstGeom>
        </p:spPr>
      </p:pic>
      <p:pic>
        <p:nvPicPr>
          <p:cNvPr id="3" name="图片 2" descr="微信图片_20190816170940"/>
          <p:cNvPicPr>
            <a:picLocks noChangeAspect="1"/>
          </p:cNvPicPr>
          <p:nvPr/>
        </p:nvPicPr>
        <p:blipFill>
          <a:blip r:embed="rId3"/>
          <a:srcRect t="572" b="15587"/>
          <a:stretch>
            <a:fillRect/>
          </a:stretch>
        </p:blipFill>
        <p:spPr>
          <a:xfrm>
            <a:off x="503894" y="341194"/>
            <a:ext cx="5476283" cy="607325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33892"/>
            <a:ext cx="6276975" cy="38241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7583" y="736979"/>
            <a:ext cx="891980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一</a:t>
            </a: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位</a:t>
            </a: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名人：王思衍</a:t>
            </a:r>
            <a:endParaRPr lang="en-US" altLang="zh-CN" sz="7200" b="1" dirty="0" smtClean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一</a:t>
            </a: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个成语：半斤八两</a:t>
            </a:r>
            <a:endParaRPr lang="en-US" altLang="zh-CN" sz="7200" b="1" dirty="0" smtClean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一</a:t>
            </a: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件</a:t>
            </a: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文物：铜权</a:t>
            </a:r>
            <a:endParaRPr lang="en-US" altLang="zh-CN" sz="7200" b="1" dirty="0" smtClean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33892"/>
            <a:ext cx="6276975" cy="38241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7583" y="736979"/>
            <a:ext cx="891980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一</a:t>
            </a: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位</a:t>
            </a: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名人 </a:t>
            </a: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  <a:hlinkClick r:id="rId5" action="ppaction://hlinksldjump"/>
              </a:rPr>
              <a:t>☞</a:t>
            </a:r>
            <a:endParaRPr lang="en-US" altLang="zh-CN" sz="7200" b="1" dirty="0" smtClean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一</a:t>
            </a: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个成语 </a:t>
            </a: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  <a:hlinkClick r:id="rId6" action="ppaction://hlinksldjump"/>
              </a:rPr>
              <a:t>☞</a:t>
            </a:r>
            <a:endParaRPr lang="en-US" altLang="zh-CN" sz="7200" b="1" dirty="0" smtClean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一</a:t>
            </a: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件</a:t>
            </a: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</a:rPr>
              <a:t>文物 </a:t>
            </a:r>
            <a:r>
              <a:rPr lang="zh-CN" altLang="en-US" sz="7200" b="1" dirty="0" smtClean="0">
                <a:solidFill>
                  <a:schemeClr val="bg1"/>
                </a:solidFill>
                <a:latin typeface="宋体" pitchFamily="2" charset="-122"/>
                <a:ea typeface="宋体" pitchFamily="2" charset="-122"/>
                <a:hlinkClick r:id="rId7" action="ppaction://hlinksldjump"/>
              </a:rPr>
              <a:t>☞</a:t>
            </a:r>
            <a:endParaRPr lang="en-US" altLang="zh-CN" sz="7200" b="1" dirty="0" smtClean="0">
              <a:solidFill>
                <a:schemeClr val="bg1"/>
              </a:solidFill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33892"/>
            <a:ext cx="6276975" cy="3824108"/>
          </a:xfrm>
          <a:prstGeom prst="rect">
            <a:avLst/>
          </a:prstGeom>
        </p:spPr>
      </p:pic>
      <p:pic>
        <p:nvPicPr>
          <p:cNvPr id="7" name="图片 6" descr="698d4e2b486582f94179c3220613b07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4995" y="327100"/>
            <a:ext cx="6283960" cy="5805170"/>
          </a:xfrm>
          <a:prstGeom prst="rect">
            <a:avLst/>
          </a:prstGeom>
        </p:spPr>
      </p:pic>
      <p:sp>
        <p:nvSpPr>
          <p:cNvPr id="8" name="文本框 5"/>
          <p:cNvSpPr txBox="1"/>
          <p:nvPr/>
        </p:nvSpPr>
        <p:spPr>
          <a:xfrm>
            <a:off x="3740467" y="2823882"/>
            <a:ext cx="50730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博物馆</a:t>
            </a:r>
            <a:r>
              <a:rPr lang="en-US" altLang="zh-CN" sz="4800" b="1" dirty="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·</a:t>
            </a:r>
            <a:r>
              <a:rPr lang="zh-CN" altLang="en-US" sz="4800" b="1" dirty="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故事汇</a:t>
            </a:r>
          </a:p>
          <a:p>
            <a:pPr algn="ctr"/>
            <a:endParaRPr lang="zh-CN" altLang="en-US" sz="4800" b="1" dirty="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创艺繁隶书" charset="0"/>
                <a:ea typeface="创艺繁隶书" charset="0"/>
              </a:rPr>
              <a:t>第二十讲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79024" y="5307995"/>
            <a:ext cx="213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主讲人：范纯宇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33892"/>
            <a:ext cx="6276975" cy="38241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0199" y="913504"/>
            <a:ext cx="4010025" cy="824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1"/>
                </a:solidFill>
              </a:rPr>
              <a:t>晚清</a:t>
            </a:r>
            <a:endParaRPr lang="en-US" altLang="zh-CN" sz="3600" b="1" dirty="0" smtClean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468996" y="4707342"/>
            <a:ext cx="2318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</a:rPr>
              <a:t>“兰陵衍公”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54841" y="1737960"/>
            <a:ext cx="1880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</a:rPr>
              <a:t>沂州</a:t>
            </a:r>
            <a:endParaRPr lang="en-US" altLang="zh-CN" sz="2400" b="1" dirty="0" smtClean="0">
              <a:solidFill>
                <a:schemeClr val="bg1"/>
              </a:solidFill>
            </a:endParaRPr>
          </a:p>
          <a:p>
            <a:r>
              <a:rPr lang="en-US" altLang="zh-CN" sz="2400" b="1" dirty="0" smtClean="0">
                <a:solidFill>
                  <a:schemeClr val="bg1"/>
                </a:solidFill>
              </a:rPr>
              <a:t/>
            </a:r>
            <a:br>
              <a:rPr lang="en-US" altLang="zh-CN" sz="2400" b="1" dirty="0" smtClean="0">
                <a:solidFill>
                  <a:schemeClr val="bg1"/>
                </a:solidFill>
              </a:rPr>
            </a:br>
            <a:r>
              <a:rPr lang="zh-CN" altLang="en-US" sz="2400" b="1" dirty="0" smtClean="0">
                <a:solidFill>
                  <a:schemeClr val="bg1"/>
                </a:solidFill>
              </a:rPr>
              <a:t>“一州六县”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7468996" y="913504"/>
            <a:ext cx="3262432" cy="10685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</a:rPr>
              <a:t>沂州四才子</a:t>
            </a:r>
            <a:endParaRPr lang="en-US" altLang="zh-CN" sz="4800" b="1" dirty="0" smtClean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84645" y="3033892"/>
            <a:ext cx="77393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 smtClean="0">
                <a:solidFill>
                  <a:schemeClr val="bg1"/>
                </a:solidFill>
              </a:rPr>
              <a:t>“山东东南乡铁笔</a:t>
            </a:r>
            <a:r>
              <a:rPr lang="zh-CN" altLang="en-US" sz="6000" b="1" dirty="0" smtClean="0">
                <a:solidFill>
                  <a:schemeClr val="bg1"/>
                </a:solidFill>
              </a:rPr>
              <a:t>王思衍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”</a:t>
            </a:r>
            <a:endParaRPr lang="en-US" altLang="zh-CN" sz="4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33892"/>
            <a:ext cx="6276975" cy="3824108"/>
          </a:xfrm>
          <a:prstGeom prst="rect">
            <a:avLst/>
          </a:prstGeom>
        </p:spPr>
      </p:pic>
      <p:pic>
        <p:nvPicPr>
          <p:cNvPr id="14" name="Picture 2" descr="C:\Users\Administrator\Desktop\沂州.jpg"/>
          <p:cNvPicPr>
            <a:picLocks noChangeAspect="1" noChangeArrowheads="1"/>
          </p:cNvPicPr>
          <p:nvPr/>
        </p:nvPicPr>
        <p:blipFill>
          <a:blip r:embed="rId5"/>
          <a:srcRect t="4229"/>
          <a:stretch>
            <a:fillRect/>
          </a:stretch>
        </p:blipFill>
        <p:spPr bwMode="auto">
          <a:xfrm>
            <a:off x="1045320" y="3451399"/>
            <a:ext cx="5197482" cy="3406601"/>
          </a:xfrm>
          <a:prstGeom prst="rect">
            <a:avLst/>
          </a:prstGeom>
          <a:noFill/>
        </p:spPr>
      </p:pic>
      <p:pic>
        <p:nvPicPr>
          <p:cNvPr id="1027" name="Picture 3" descr="C:\Users\Administrator\Desktop\杂货铺\微信图片_2019101214364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6601" y="3492058"/>
            <a:ext cx="4998149" cy="3365941"/>
          </a:xfrm>
          <a:prstGeom prst="rect">
            <a:avLst/>
          </a:prstGeom>
          <a:noFill/>
        </p:spPr>
      </p:pic>
      <p:pic>
        <p:nvPicPr>
          <p:cNvPr id="1028" name="Picture 4" descr="C:\Users\Administrator\Desktop\杂货铺\微信图片_20191012143655.jpg"/>
          <p:cNvPicPr>
            <a:picLocks noChangeAspect="1" noChangeArrowheads="1"/>
          </p:cNvPicPr>
          <p:nvPr/>
        </p:nvPicPr>
        <p:blipFill>
          <a:blip r:embed="rId7"/>
          <a:srcRect l="2641" r="3443"/>
          <a:stretch>
            <a:fillRect/>
          </a:stretch>
        </p:blipFill>
        <p:spPr bwMode="auto">
          <a:xfrm>
            <a:off x="6216601" y="0"/>
            <a:ext cx="4998149" cy="3567338"/>
          </a:xfrm>
          <a:prstGeom prst="rect">
            <a:avLst/>
          </a:prstGeom>
          <a:noFill/>
        </p:spPr>
      </p:pic>
      <p:pic>
        <p:nvPicPr>
          <p:cNvPr id="1026" name="Picture 2" descr="C:\Users\Administrator\Desktop\杂货铺\微信图片_2019101214364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5319" y="-1"/>
            <a:ext cx="5197483" cy="3492059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33892"/>
            <a:ext cx="6276975" cy="38241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33027" y="910233"/>
            <a:ext cx="87319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1"/>
                </a:solidFill>
              </a:rPr>
              <a:t>“沂州四才子”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:</a:t>
            </a:r>
            <a:br>
              <a:rPr lang="en-US" altLang="zh-CN" sz="3600" b="1" dirty="0" smtClean="0">
                <a:solidFill>
                  <a:schemeClr val="bg1"/>
                </a:solidFill>
              </a:rPr>
            </a:br>
            <a:r>
              <a:rPr lang="zh-CN" altLang="en-US" sz="3600" dirty="0" smtClean="0">
                <a:solidFill>
                  <a:schemeClr val="bg1"/>
                </a:solidFill>
              </a:rPr>
              <a:t>晚清时沂州府四位科举出身的文化大家</a:t>
            </a:r>
            <a:r>
              <a:rPr lang="en-US" altLang="zh-CN" sz="3600" b="1" dirty="0" smtClean="0">
                <a:solidFill>
                  <a:schemeClr val="bg1"/>
                </a:solidFill>
              </a:rPr>
              <a:t/>
            </a:r>
            <a:br>
              <a:rPr lang="en-US" altLang="zh-CN" sz="3600" b="1" dirty="0" smtClean="0">
                <a:solidFill>
                  <a:schemeClr val="bg1"/>
                </a:solidFill>
              </a:rPr>
            </a:br>
            <a:endParaRPr lang="en-US" altLang="zh-CN" sz="36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zh-CN" sz="24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</a:rPr>
              <a:t>他们功名累进，入仕朝堂，且文学、金石、书画、收藏造诣颇深，为清民交替的沂州府文化留下浓墨重彩。</a:t>
            </a:r>
            <a:endParaRPr lang="en-US" altLang="zh-CN" sz="2400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 descr="21839ac06a7626f14a6ee8b63b3189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1723" y="3033892"/>
            <a:ext cx="3013075" cy="42614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33027" y="2859613"/>
            <a:ext cx="86485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 smtClean="0">
                <a:solidFill>
                  <a:schemeClr val="bg1"/>
                </a:solidFill>
              </a:rPr>
              <a:t>王思衍</a:t>
            </a:r>
            <a:r>
              <a:rPr lang="zh-CN" altLang="en-US" sz="4400" b="1" dirty="0" smtClean="0">
                <a:solidFill>
                  <a:schemeClr val="bg1"/>
                </a:solidFill>
              </a:rPr>
              <a:t>、王天乙、于腾、宋仲熙。</a:t>
            </a:r>
            <a:endParaRPr lang="zh-CN" altLang="en-US" sz="4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33892"/>
            <a:ext cx="6276975" cy="3824108"/>
          </a:xfrm>
          <a:prstGeom prst="rect">
            <a:avLst/>
          </a:prstGeom>
        </p:spPr>
      </p:pic>
      <p:sp>
        <p:nvSpPr>
          <p:cNvPr id="7" name="文本框 2"/>
          <p:cNvSpPr txBox="1"/>
          <p:nvPr/>
        </p:nvSpPr>
        <p:spPr>
          <a:xfrm>
            <a:off x="779069" y="603250"/>
            <a:ext cx="71227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出生日期：</a:t>
            </a:r>
            <a:r>
              <a:rPr lang="en-US" sz="28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1866</a:t>
            </a:r>
            <a:r>
              <a:rPr lang="zh-CN" altLang="en-US" sz="28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年</a:t>
            </a:r>
            <a:r>
              <a:rPr lang="zh-CN" altLang="en-US" sz="24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同治</a:t>
            </a:r>
            <a:r>
              <a:rPr lang="zh-CN" altLang="en-US" sz="16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（载淳，清入关后第八位）</a:t>
            </a:r>
            <a:r>
              <a:rPr lang="zh-CN" altLang="en-US" sz="24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五年</a:t>
            </a:r>
          </a:p>
        </p:txBody>
      </p:sp>
      <p:sp>
        <p:nvSpPr>
          <p:cNvPr id="8" name="文本框 17"/>
          <p:cNvSpPr txBox="1"/>
          <p:nvPr/>
        </p:nvSpPr>
        <p:spPr>
          <a:xfrm>
            <a:off x="4046705" y="1343660"/>
            <a:ext cx="7127240" cy="16927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成就： </a:t>
            </a:r>
            <a:r>
              <a:rPr lang="zh-CN" altLang="en-US" sz="24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王思衍书法博取</a:t>
            </a:r>
            <a:r>
              <a:rPr lang="zh-CN" altLang="en-US" sz="28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米、王、颜、赵，</a:t>
            </a:r>
            <a:r>
              <a:rPr lang="zh-CN" altLang="en-US" sz="24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篆刻宗</a:t>
            </a:r>
            <a:r>
              <a:rPr lang="zh-CN" altLang="en-US" sz="28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秦玺汉印，</a:t>
            </a:r>
            <a:r>
              <a:rPr lang="zh-CN" altLang="en-US" sz="24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皆博取众家之长，融会创</a:t>
            </a:r>
          </a:p>
          <a:p>
            <a:r>
              <a:rPr lang="zh-CN" altLang="en-US" sz="24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新，自成一格。早期诗作多揭露社会矛盾，对人民疾苦寄以较深的同情。</a:t>
            </a:r>
          </a:p>
        </p:txBody>
      </p:sp>
      <p:sp>
        <p:nvSpPr>
          <p:cNvPr id="10" name="文本框 21"/>
          <p:cNvSpPr txBox="1"/>
          <p:nvPr/>
        </p:nvSpPr>
        <p:spPr>
          <a:xfrm>
            <a:off x="2338928" y="3419475"/>
            <a:ext cx="74752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学业：</a:t>
            </a:r>
            <a:r>
              <a:rPr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1898年中进士</a:t>
            </a:r>
          </a:p>
        </p:txBody>
      </p:sp>
      <p:sp>
        <p:nvSpPr>
          <p:cNvPr id="11" name="文本框 24"/>
          <p:cNvSpPr txBox="1"/>
          <p:nvPr/>
        </p:nvSpPr>
        <p:spPr>
          <a:xfrm>
            <a:off x="4541576" y="4168784"/>
            <a:ext cx="472344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职业：</a:t>
            </a:r>
            <a:r>
              <a:rPr lang="zh-CN" altLang="en-US" sz="24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官至刑部主事</a:t>
            </a:r>
          </a:p>
        </p:txBody>
      </p:sp>
      <p:sp>
        <p:nvSpPr>
          <p:cNvPr id="12" name="文本框 26"/>
          <p:cNvSpPr txBox="1"/>
          <p:nvPr/>
        </p:nvSpPr>
        <p:spPr>
          <a:xfrm>
            <a:off x="5828869" y="5320665"/>
            <a:ext cx="4586307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出生地：</a:t>
            </a:r>
            <a:r>
              <a:rPr lang="zh-CN" altLang="en-US" sz="2400" b="1" dirty="0">
                <a:solidFill>
                  <a:schemeClr val="bg1"/>
                </a:solidFill>
                <a:latin typeface="仿宋" pitchFamily="49" charset="-122"/>
                <a:ea typeface="仿宋" pitchFamily="49" charset="-122"/>
              </a:rPr>
              <a:t>兰陵县插柳口村</a:t>
            </a:r>
          </a:p>
        </p:txBody>
      </p:sp>
      <p:pic>
        <p:nvPicPr>
          <p:cNvPr id="13" name="Picture 6" descr="C:\Users\Administrator\Desktop\微信图片_20191012143153.jpg"/>
          <p:cNvPicPr>
            <a:picLocks noChangeAspect="1" noChangeArrowheads="1"/>
          </p:cNvPicPr>
          <p:nvPr/>
        </p:nvPicPr>
        <p:blipFill>
          <a:blip r:embed="rId5"/>
          <a:srcRect l="9029" t="7516" r="9025" b="3999"/>
          <a:stretch>
            <a:fillRect/>
          </a:stretch>
        </p:blipFill>
        <p:spPr bwMode="auto">
          <a:xfrm>
            <a:off x="1190181" y="4168784"/>
            <a:ext cx="2297493" cy="2420316"/>
          </a:xfrm>
          <a:prstGeom prst="rect">
            <a:avLst/>
          </a:prstGeom>
          <a:noFill/>
        </p:spPr>
      </p:pic>
      <p:pic>
        <p:nvPicPr>
          <p:cNvPr id="14" name="Picture 7" descr="C:\Users\Administrator\Desktop\微信图片_20191012143156.jpg"/>
          <p:cNvPicPr>
            <a:picLocks noChangeAspect="1" noChangeArrowheads="1"/>
          </p:cNvPicPr>
          <p:nvPr/>
        </p:nvPicPr>
        <p:blipFill>
          <a:blip r:embed="rId6"/>
          <a:srcRect l="3943" t="9065" r="8031" b="10005"/>
          <a:stretch>
            <a:fillRect/>
          </a:stretch>
        </p:blipFill>
        <p:spPr bwMode="auto">
          <a:xfrm>
            <a:off x="9265024" y="2809023"/>
            <a:ext cx="2302021" cy="226484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33892"/>
            <a:ext cx="6276975" cy="38241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1321" y="741542"/>
            <a:ext cx="84878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1"/>
                </a:solidFill>
              </a:rPr>
              <a:t>王思衍</a:t>
            </a:r>
            <a:endParaRPr lang="en-US" altLang="zh-CN" sz="36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zh-CN" sz="24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</a:rPr>
              <a:t>甲午</a:t>
            </a:r>
            <a:r>
              <a:rPr lang="zh-CN" altLang="en-US" sz="2400" dirty="0" smtClean="0">
                <a:solidFill>
                  <a:schemeClr val="bg1"/>
                </a:solidFill>
              </a:rPr>
              <a:t>举人（</a:t>
            </a:r>
            <a:r>
              <a:rPr lang="en-US" altLang="zh-CN" sz="2400" dirty="0" smtClean="0">
                <a:solidFill>
                  <a:schemeClr val="bg1"/>
                </a:solidFill>
              </a:rPr>
              <a:t>28</a:t>
            </a:r>
            <a:r>
              <a:rPr lang="zh-CN" altLang="en-US" sz="2400" dirty="0" smtClean="0">
                <a:solidFill>
                  <a:schemeClr val="bg1"/>
                </a:solidFill>
              </a:rPr>
              <a:t>），</a:t>
            </a:r>
            <a:r>
              <a:rPr lang="zh-CN" altLang="en-US" sz="2400" dirty="0" smtClean="0">
                <a:solidFill>
                  <a:schemeClr val="bg1"/>
                </a:solidFill>
              </a:rPr>
              <a:t>戊戌</a:t>
            </a:r>
            <a:r>
              <a:rPr lang="zh-CN" altLang="en-US" sz="2400" dirty="0" smtClean="0">
                <a:solidFill>
                  <a:schemeClr val="bg1"/>
                </a:solidFill>
              </a:rPr>
              <a:t>进士（</a:t>
            </a:r>
            <a:r>
              <a:rPr lang="en-US" altLang="zh-CN" sz="2400" dirty="0" smtClean="0">
                <a:solidFill>
                  <a:schemeClr val="bg1"/>
                </a:solidFill>
              </a:rPr>
              <a:t>32</a:t>
            </a:r>
            <a:r>
              <a:rPr lang="zh-CN" altLang="en-US" sz="2400" dirty="0" smtClean="0">
                <a:solidFill>
                  <a:schemeClr val="bg1"/>
                </a:solidFill>
              </a:rPr>
              <a:t>）。</a:t>
            </a:r>
            <a:endParaRPr lang="en-US" altLang="zh-CN" sz="24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zh-CN" sz="24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</a:rPr>
              <a:t>赐戊戌科同进士出身第三甲第一名</a:t>
            </a:r>
            <a:endParaRPr lang="en-US" altLang="zh-CN" sz="24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bg1"/>
                </a:solidFill>
              </a:rPr>
              <a:t>“</a:t>
            </a:r>
            <a:r>
              <a:rPr lang="zh-CN" altLang="en-US" sz="2400" dirty="0" smtClean="0">
                <a:solidFill>
                  <a:schemeClr val="bg1"/>
                </a:solidFill>
              </a:rPr>
              <a:t>此人笔力过于刚劲</a:t>
            </a:r>
            <a:r>
              <a:rPr lang="en-US" altLang="zh-CN" sz="2400" dirty="0" smtClean="0">
                <a:solidFill>
                  <a:schemeClr val="bg1"/>
                </a:solidFill>
              </a:rPr>
              <a:t>,</a:t>
            </a:r>
            <a:r>
              <a:rPr lang="zh-CN" altLang="en-US" sz="2400" dirty="0" smtClean="0">
                <a:solidFill>
                  <a:schemeClr val="bg1"/>
                </a:solidFill>
              </a:rPr>
              <a:t>必定抗上</a:t>
            </a:r>
            <a:r>
              <a:rPr lang="en-US" altLang="zh-CN" sz="2400" dirty="0" smtClean="0">
                <a:solidFill>
                  <a:schemeClr val="bg1"/>
                </a:solidFill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</a:rPr>
              <a:t>刑部</a:t>
            </a:r>
            <a:r>
              <a:rPr lang="zh-CN" altLang="en-US" sz="2400" dirty="0" smtClean="0">
                <a:solidFill>
                  <a:schemeClr val="bg1"/>
                </a:solidFill>
              </a:rPr>
              <a:t>主事（尚书赵舒翘）</a:t>
            </a:r>
            <a:endParaRPr lang="en-US" altLang="zh-CN" sz="2400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C:\Users\Administrator\Desktop\微信图片_20191012142927.jpg"/>
          <p:cNvPicPr>
            <a:picLocks noChangeAspect="1" noChangeArrowheads="1"/>
          </p:cNvPicPr>
          <p:nvPr/>
        </p:nvPicPr>
        <p:blipFill>
          <a:blip r:embed="rId5"/>
          <a:srcRect l="7031" t="7511" r="6002" b="6628"/>
          <a:stretch>
            <a:fillRect/>
          </a:stretch>
        </p:blipFill>
        <p:spPr bwMode="auto">
          <a:xfrm>
            <a:off x="5009605" y="4988859"/>
            <a:ext cx="2029353" cy="1869141"/>
          </a:xfrm>
          <a:prstGeom prst="rect">
            <a:avLst/>
          </a:prstGeom>
          <a:noFill/>
        </p:spPr>
      </p:pic>
      <p:pic>
        <p:nvPicPr>
          <p:cNvPr id="2052" name="Picture 4" descr="C:\Users\Administrator\Desktop\微信图片_20191012143734.jpg"/>
          <p:cNvPicPr>
            <a:picLocks noChangeAspect="1" noChangeArrowheads="1"/>
          </p:cNvPicPr>
          <p:nvPr/>
        </p:nvPicPr>
        <p:blipFill>
          <a:blip r:embed="rId6"/>
          <a:srcRect l="6763" t="6817" r="6820" b="11299"/>
          <a:stretch>
            <a:fillRect/>
          </a:stretch>
        </p:blipFill>
        <p:spPr bwMode="auto">
          <a:xfrm>
            <a:off x="1372055" y="0"/>
            <a:ext cx="980983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33892"/>
            <a:ext cx="6276975" cy="38241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1321" y="1464231"/>
            <a:ext cx="848789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1"/>
                </a:solidFill>
              </a:rPr>
              <a:t>王思衍</a:t>
            </a:r>
            <a:endParaRPr lang="en-US" altLang="zh-CN" sz="36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zh-CN" sz="24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</a:rPr>
              <a:t>庚子国变，辛丑</a:t>
            </a:r>
            <a:r>
              <a:rPr lang="zh-CN" altLang="en-US" sz="2400" dirty="0" smtClean="0">
                <a:solidFill>
                  <a:schemeClr val="bg1"/>
                </a:solidFill>
              </a:rPr>
              <a:t>国难</a:t>
            </a:r>
            <a:r>
              <a:rPr lang="zh-CN" altLang="en-US" sz="2400" dirty="0" smtClean="0">
                <a:solidFill>
                  <a:schemeClr val="bg1"/>
                </a:solidFill>
              </a:rPr>
              <a:t>，十年宦海，两</a:t>
            </a:r>
            <a:r>
              <a:rPr lang="zh-CN" altLang="en-US" sz="2400" dirty="0" smtClean="0">
                <a:solidFill>
                  <a:schemeClr val="bg1"/>
                </a:solidFill>
              </a:rPr>
              <a:t>度弃官。</a:t>
            </a:r>
            <a:endParaRPr lang="en-US" altLang="zh-CN" sz="24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zh-CN" sz="24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</a:rPr>
              <a:t>拙笑</a:t>
            </a:r>
            <a:r>
              <a:rPr lang="zh-CN" altLang="en-US" sz="2400" dirty="0" smtClean="0">
                <a:solidFill>
                  <a:schemeClr val="bg1"/>
                </a:solidFill>
              </a:rPr>
              <a:t>轩，木石居。</a:t>
            </a:r>
            <a:endParaRPr lang="en-US" altLang="zh-CN" sz="24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bg1"/>
                </a:solidFill>
              </a:rPr>
              <a:t>终年七十二岁。</a:t>
            </a:r>
            <a:endParaRPr lang="en-US" altLang="zh-CN" sz="2400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 descr="C:\Users\Administrator\Desktop\微信图片_201910121450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4500" y="0"/>
            <a:ext cx="3616036" cy="1404320"/>
          </a:xfrm>
          <a:prstGeom prst="rect">
            <a:avLst/>
          </a:prstGeom>
          <a:noFill/>
        </p:spPr>
      </p:pic>
      <p:pic>
        <p:nvPicPr>
          <p:cNvPr id="3075" name="Picture 3" descr="C:\Users\Administrator\Desktop\微信图片_2019101214504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2632" y="1404320"/>
            <a:ext cx="2417532" cy="5073073"/>
          </a:xfrm>
          <a:prstGeom prst="rect">
            <a:avLst/>
          </a:prstGeom>
          <a:noFill/>
        </p:spPr>
      </p:pic>
      <p:pic>
        <p:nvPicPr>
          <p:cNvPr id="3077" name="Picture 5" descr="C:\Users\Administrator\Desktop\微信图片_201910121452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74900" y="1464231"/>
            <a:ext cx="2114550" cy="4699000"/>
          </a:xfrm>
          <a:prstGeom prst="rect">
            <a:avLst/>
          </a:prstGeom>
          <a:noFill/>
        </p:spPr>
      </p:pic>
      <p:pic>
        <p:nvPicPr>
          <p:cNvPr id="3078" name="Picture 6" descr="C:\Users\Administrator\Desktop\微信图片_2019101214520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24556" y="1861810"/>
            <a:ext cx="2467444" cy="3855381"/>
          </a:xfrm>
          <a:prstGeom prst="rect">
            <a:avLst/>
          </a:prstGeom>
          <a:noFill/>
        </p:spPr>
      </p:pic>
      <p:pic>
        <p:nvPicPr>
          <p:cNvPr id="3076" name="Picture 4" descr="C:\Users\Administrator\Desktop\微信图片_2019101214505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50582" y="1464231"/>
            <a:ext cx="2273973" cy="4543323"/>
          </a:xfrm>
          <a:prstGeom prst="rect">
            <a:avLst/>
          </a:prstGeom>
          <a:noFill/>
        </p:spPr>
      </p:pic>
      <p:pic>
        <p:nvPicPr>
          <p:cNvPr id="3079" name="Picture 7" descr="C:\Users\Administrator\Desktop\微信图片_20191012145236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61441" y="1572508"/>
            <a:ext cx="6289738" cy="4144683"/>
          </a:xfrm>
          <a:prstGeom prst="rect">
            <a:avLst/>
          </a:prstGeom>
          <a:noFill/>
        </p:spPr>
      </p:pic>
      <p:pic>
        <p:nvPicPr>
          <p:cNvPr id="3080" name="Picture 8" descr="C:\Users\Administrator\Desktop\微信图片_20191012145239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1200" y="2757330"/>
            <a:ext cx="2060241" cy="2733780"/>
          </a:xfrm>
          <a:prstGeom prst="rect">
            <a:avLst/>
          </a:prstGeom>
          <a:noFill/>
        </p:spPr>
      </p:pic>
      <p:pic>
        <p:nvPicPr>
          <p:cNvPr id="3081" name="Picture 9" descr="C:\Users\Administrator\Desktop\微信图片_2019101214524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151179" y="2757330"/>
            <a:ext cx="2060240" cy="2733780"/>
          </a:xfrm>
          <a:prstGeom prst="rect">
            <a:avLst/>
          </a:prstGeom>
          <a:noFill/>
        </p:spPr>
      </p:pic>
      <p:pic>
        <p:nvPicPr>
          <p:cNvPr id="2053" name="Picture 5" descr="C:\Users\Administrator\Desktop\微信图片_20191012143148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458200" y="4386785"/>
            <a:ext cx="3733800" cy="2471215"/>
          </a:xfrm>
          <a:prstGeom prst="rect">
            <a:avLst/>
          </a:prstGeom>
          <a:noFill/>
        </p:spPr>
      </p:pic>
      <p:pic>
        <p:nvPicPr>
          <p:cNvPr id="3082" name="Picture 10" descr="C:\Users\Administrator\Desktop\微信图片_20191012145340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267635" y="0"/>
            <a:ext cx="5190565" cy="692075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http://picuser.city8.com/news/image/2013422/20130422182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1377653326493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1683"/>
          <a:stretch>
            <a:fillRect/>
          </a:stretch>
        </p:blipFill>
        <p:spPr>
          <a:xfrm>
            <a:off x="6963410" y="1746250"/>
            <a:ext cx="4191000" cy="3364865"/>
          </a:xfrm>
          <a:prstGeom prst="rect">
            <a:avLst/>
          </a:prstGeom>
        </p:spPr>
      </p:pic>
      <p:pic>
        <p:nvPicPr>
          <p:cNvPr id="5" name="图片 4" descr="201308044401439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9663"/>
          <a:stretch>
            <a:fillRect/>
          </a:stretch>
        </p:blipFill>
        <p:spPr>
          <a:xfrm>
            <a:off x="1183005" y="521970"/>
            <a:ext cx="5588000" cy="458914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复古中国风暑期琵琶培训招生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754</Words>
  <Application>WPS 演示</Application>
  <PresentationFormat>自定义</PresentationFormat>
  <Paragraphs>94</Paragraphs>
  <Slides>20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方正姚体</vt:lpstr>
      <vt:lpstr>创艺繁隶书</vt:lpstr>
      <vt:lpstr>思源黑体 CN Regular</vt:lpstr>
      <vt:lpstr>仿宋</vt:lpstr>
      <vt:lpstr>文鼎行楷碑体_B</vt:lpstr>
      <vt:lpstr>华文新魏</vt:lpstr>
      <vt:lpstr>楷体</vt:lpstr>
      <vt:lpstr>DengXian</vt:lpstr>
      <vt:lpstr>Arial Black</vt:lpstr>
      <vt:lpstr>思源黑体 CN Bold</vt:lpstr>
      <vt:lpstr>微软雅黑</vt:lpstr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复古中国风暑期琵琶培训招生PPT模板</dc:title>
  <dc:creator>Microsoft Office 用户</dc:creator>
  <cp:lastModifiedBy>微软用户</cp:lastModifiedBy>
  <cp:revision>538</cp:revision>
  <dcterms:created xsi:type="dcterms:W3CDTF">2018-06-17T04:53:00Z</dcterms:created>
  <dcterms:modified xsi:type="dcterms:W3CDTF">2019-10-12T16:30:06Z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