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7" r:id="rId31"/>
    <p:sldId id="288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6" r:id="rId40"/>
    <p:sldId id="305" r:id="rId41"/>
    <p:sldId id="304" r:id="rId42"/>
    <p:sldId id="307" r:id="rId43"/>
    <p:sldId id="309" r:id="rId44"/>
    <p:sldId id="312" r:id="rId45"/>
    <p:sldId id="310" r:id="rId46"/>
    <p:sldId id="311" r:id="rId47"/>
    <p:sldId id="308" r:id="rId48"/>
    <p:sldId id="314" r:id="rId49"/>
    <p:sldId id="313" r:id="rId50"/>
    <p:sldId id="317" r:id="rId51"/>
    <p:sldId id="318" r:id="rId52"/>
    <p:sldId id="320" r:id="rId53"/>
    <p:sldId id="321" r:id="rId54"/>
    <p:sldId id="322" r:id="rId55"/>
    <p:sldId id="323" r:id="rId56"/>
    <p:sldId id="324" r:id="rId5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021"/>
    <a:srgbClr val="F1522B"/>
    <a:srgbClr val="0D3808"/>
    <a:srgbClr val="2C4E2A"/>
    <a:srgbClr val="65A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0" Type="http://schemas.openxmlformats.org/officeDocument/2006/relationships/tableStyles" Target="tableStyles.xml"/><Relationship Id="rId6" Type="http://schemas.openxmlformats.org/officeDocument/2006/relationships/slide" Target="slides/slide4.xml"/><Relationship Id="rId59" Type="http://schemas.openxmlformats.org/officeDocument/2006/relationships/viewProps" Target="viewProps.xml"/><Relationship Id="rId58" Type="http://schemas.openxmlformats.org/officeDocument/2006/relationships/presProps" Target="presProps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DB4-EB0D-4A45-8FEC-1BB2F39DE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011-9EB0-4B41-ADBC-E8AE73A2C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DB4-EB0D-4A45-8FEC-1BB2F39DE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011-9EB0-4B41-ADBC-E8AE73A2C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DB4-EB0D-4A45-8FEC-1BB2F39DE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011-9EB0-4B41-ADBC-E8AE73A2C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DB4-EB0D-4A45-8FEC-1BB2F39DE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011-9EB0-4B41-ADBC-E8AE73A2C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DB4-EB0D-4A45-8FEC-1BB2F39DE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011-9EB0-4B41-ADBC-E8AE73A2C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DB4-EB0D-4A45-8FEC-1BB2F39DE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011-9EB0-4B41-ADBC-E8AE73A2C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DB4-EB0D-4A45-8FEC-1BB2F39DE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011-9EB0-4B41-ADBC-E8AE73A2C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DB4-EB0D-4A45-8FEC-1BB2F39DE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011-9EB0-4B41-ADBC-E8AE73A2C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DB4-EB0D-4A45-8FEC-1BB2F39DE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011-9EB0-4B41-ADBC-E8AE73A2C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DB4-EB0D-4A45-8FEC-1BB2F39DE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011-9EB0-4B41-ADBC-E8AE73A2C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6DB4-EB0D-4A45-8FEC-1BB2F39DE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011-9EB0-4B41-ADBC-E8AE73A2C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46DB4-EB0D-4A45-8FEC-1BB2F39DE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1011-9EB0-4B41-ADBC-E8AE73A2C89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jpeg"/><Relationship Id="rId3" Type="http://schemas.openxmlformats.org/officeDocument/2006/relationships/tags" Target="../tags/tag2.xml"/><Relationship Id="rId2" Type="http://schemas.openxmlformats.org/officeDocument/2006/relationships/image" Target="../media/image31.jpeg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34.jpeg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7.jpeg"/><Relationship Id="rId7" Type="http://schemas.openxmlformats.org/officeDocument/2006/relationships/tags" Target="../tags/tag10.xml"/><Relationship Id="rId6" Type="http://schemas.openxmlformats.org/officeDocument/2006/relationships/image" Target="../media/image36.jpeg"/><Relationship Id="rId5" Type="http://schemas.openxmlformats.org/officeDocument/2006/relationships/tags" Target="../tags/tag9.xml"/><Relationship Id="rId4" Type="http://schemas.openxmlformats.org/officeDocument/2006/relationships/image" Target="../media/image35.jpe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jpeg"/><Relationship Id="rId3" Type="http://schemas.openxmlformats.org/officeDocument/2006/relationships/tags" Target="../tags/tag13.xml"/><Relationship Id="rId2" Type="http://schemas.openxmlformats.org/officeDocument/2006/relationships/image" Target="../media/image38.jpeg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2.jpeg"/><Relationship Id="rId6" Type="http://schemas.openxmlformats.org/officeDocument/2006/relationships/tags" Target="../tags/tag17.xml"/><Relationship Id="rId5" Type="http://schemas.openxmlformats.org/officeDocument/2006/relationships/image" Target="../media/image41.jpeg"/><Relationship Id="rId4" Type="http://schemas.openxmlformats.org/officeDocument/2006/relationships/tags" Target="../tags/tag16.xml"/><Relationship Id="rId3" Type="http://schemas.openxmlformats.org/officeDocument/2006/relationships/image" Target="../media/image40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jpe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9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97661" y="4676020"/>
            <a:ext cx="5492650" cy="1848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0" algn="ctr">
              <a:lnSpc>
                <a:spcPct val="200000"/>
              </a:lnSpc>
            </a:pPr>
            <a:r>
              <a:rPr lang="zh-CN" altLang="zh-CN" sz="2000" kern="10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方正小标宋简体" panose="02010601030101010101" charset="-122"/>
              </a:rPr>
              <a:t>桓台县世纪中学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ea typeface="黑体" panose="02010609060101010101" pitchFamily="49" charset="-122"/>
                <a:cs typeface="方正小标宋简体" panose="02010601030101010101" charset="-122"/>
              </a:rPr>
              <a:t> </a:t>
            </a:r>
            <a:endParaRPr lang="en-US" altLang="zh-CN" sz="2000" kern="100" dirty="0">
              <a:solidFill>
                <a:srgbClr val="000000"/>
              </a:solidFill>
              <a:effectLst/>
              <a:ea typeface="黑体" panose="02010609060101010101" pitchFamily="49" charset="-122"/>
              <a:cs typeface="方正小标宋简体" panose="02010601030101010101" charset="-122"/>
            </a:endParaRPr>
          </a:p>
          <a:p>
            <a:pPr marL="1333500" algn="ctr">
              <a:lnSpc>
                <a:spcPct val="200000"/>
              </a:lnSpc>
            </a:pPr>
            <a:r>
              <a:rPr lang="zh-CN" altLang="en-US" sz="2000" kern="100" dirty="0">
                <a:solidFill>
                  <a:srgbClr val="000000"/>
                </a:solidFill>
                <a:ea typeface="黑体" panose="02010609060101010101" pitchFamily="49" charset="-122"/>
                <a:cs typeface="方正小标宋简体" panose="02010601030101010101" charset="-122"/>
              </a:rPr>
              <a:t>崔勇 庞小乐 甘仕超 冯伟 孔令科</a:t>
            </a:r>
            <a:endParaRPr lang="en-US" altLang="zh-CN" sz="2000" kern="100" dirty="0">
              <a:solidFill>
                <a:srgbClr val="000000"/>
              </a:solidFill>
              <a:effectLst/>
              <a:ea typeface="黑体" panose="02010609060101010101" pitchFamily="49" charset="-122"/>
              <a:cs typeface="方正小标宋简体" panose="02010601030101010101" charset="-122"/>
            </a:endParaRPr>
          </a:p>
          <a:p>
            <a:pPr marL="1333500" algn="ctr">
              <a:lnSpc>
                <a:spcPct val="200000"/>
              </a:lnSpc>
            </a:pPr>
            <a:r>
              <a:rPr lang="en-US" altLang="zh-CN" sz="2000" kern="100" dirty="0">
                <a:solidFill>
                  <a:srgbClr val="000000"/>
                </a:solidFill>
                <a:ea typeface="黑体" panose="02010609060101010101" pitchFamily="49" charset="-122"/>
                <a:cs typeface="方正小标宋简体" panose="02010601030101010101" charset="-122"/>
              </a:rPr>
              <a:t>2019</a:t>
            </a:r>
            <a:r>
              <a:rPr lang="zh-CN" altLang="en-US" sz="2000" kern="100" dirty="0">
                <a:solidFill>
                  <a:srgbClr val="000000"/>
                </a:solidFill>
                <a:ea typeface="黑体" panose="02010609060101010101" pitchFamily="49" charset="-122"/>
                <a:cs typeface="方正小标宋简体" panose="02010601030101010101" charset="-122"/>
              </a:rPr>
              <a:t>年</a:t>
            </a:r>
            <a:r>
              <a:rPr lang="en-US" altLang="zh-CN" sz="2000" kern="100">
                <a:solidFill>
                  <a:srgbClr val="000000"/>
                </a:solidFill>
                <a:ea typeface="黑体" panose="02010609060101010101" pitchFamily="49" charset="-122"/>
                <a:cs typeface="方正小标宋简体" panose="02010601030101010101" charset="-122"/>
              </a:rPr>
              <a:t>11</a:t>
            </a:r>
            <a:r>
              <a:rPr lang="zh-CN" altLang="en-US" sz="2000" kern="100">
                <a:solidFill>
                  <a:srgbClr val="000000"/>
                </a:solidFill>
                <a:ea typeface="黑体" panose="02010609060101010101" pitchFamily="49" charset="-122"/>
                <a:cs typeface="方正小标宋简体" panose="02010601030101010101" charset="-122"/>
              </a:rPr>
              <a:t>月</a:t>
            </a:r>
            <a:r>
              <a:rPr lang="zh-CN" altLang="zh-CN" sz="2000" kern="100">
                <a:solidFill>
                  <a:srgbClr val="000000"/>
                </a:solidFill>
                <a:effectLst/>
                <a:ea typeface="黑体" panose="02010609060101010101" pitchFamily="49" charset="-122"/>
                <a:cs typeface="方正小标宋简体" panose="02010601030101010101" charset="-122"/>
              </a:rPr>
              <a:t> </a:t>
            </a:r>
            <a:endParaRPr lang="zh-CN" altLang="en-US" sz="2400" dirty="0"/>
          </a:p>
        </p:txBody>
      </p:sp>
      <p:pic>
        <p:nvPicPr>
          <p:cNvPr id="8" name="图片 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61245" y="1661937"/>
            <a:ext cx="8032730" cy="301408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97661" y="290133"/>
            <a:ext cx="6596678" cy="1414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寻访五贤足迹 探究湿地生态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马踏湖湿地研学旅行课程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4401" y="540563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知识拓展一：</a:t>
            </a:r>
            <a:endParaRPr lang="en-US" altLang="zh-CN" sz="32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32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43760" y="1323012"/>
            <a:ext cx="8046720" cy="2902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    </a:t>
            </a:r>
            <a:r>
              <a:rPr lang="zh-CN" altLang="zh-CN" sz="3200" b="1" u="sng" dirty="0">
                <a:solidFill>
                  <a:srgbClr val="FF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湿地</a:t>
            </a:r>
            <a:r>
              <a:rPr lang="zh-CN" altLang="zh-CN" sz="3200" b="1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泛指暂时或长期覆盖水深不超过</a:t>
            </a:r>
            <a:r>
              <a:rPr lang="en-US" altLang="zh-CN" sz="3200" b="1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2</a:t>
            </a:r>
            <a:r>
              <a:rPr lang="zh-CN" altLang="zh-CN" sz="3200" b="1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米的低地，土壤充水较多的草甸，以及低潮时水深不超过</a:t>
            </a:r>
            <a:r>
              <a:rPr lang="en-US" altLang="zh-CN" sz="3200" b="1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6</a:t>
            </a:r>
            <a:r>
              <a:rPr lang="zh-CN" altLang="zh-CN" sz="3200" b="1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米的沿海地区。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8055" y="2212"/>
            <a:ext cx="2353945" cy="18867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5600" y="32512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我国典型的湿地资源</a:t>
            </a:r>
            <a:endParaRPr lang="zh-CN" altLang="en-US" sz="32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09040" y="1039813"/>
          <a:ext cx="9596439" cy="5520266"/>
        </p:xfrm>
        <a:graphic>
          <a:graphicData uri="http://schemas.openxmlformats.org/drawingml/2006/table">
            <a:tbl>
              <a:tblPr firstRow="1" firstCol="1" bandRow="1"/>
              <a:tblGrid>
                <a:gridCol w="2516785"/>
                <a:gridCol w="3511112"/>
                <a:gridCol w="3568542"/>
              </a:tblGrid>
              <a:tr h="734906"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 dirty="0">
                          <a:effectLst/>
                          <a:latin typeface="Calibri" panose="020F050202020403020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>
                          <a:effectLst/>
                          <a:latin typeface="Calibri" panose="020F050202020403020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景观图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 dirty="0">
                          <a:effectLst/>
                          <a:latin typeface="Calibri" panose="020F050202020403020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当地自然环境特点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321"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>
                          <a:effectLst/>
                          <a:latin typeface="Calibri" panose="020F050202020403020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东北三江平原湿地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6070" algn="just"/>
                      <a:r>
                        <a:rPr lang="en-US" sz="2400" b="1" kern="100" dirty="0"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306070" algn="just"/>
                      <a:r>
                        <a:rPr lang="zh-CN" sz="2400" b="1" kern="100" dirty="0">
                          <a:effectLst/>
                          <a:latin typeface="Calibri" panose="020F050202020403020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纬度高，气温低，蒸发量小；地下冻土存在，水分不易下渗；位于季风区，降水较多，地势低洼，排水不畅。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b="1" kern="100" dirty="0"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040"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>
                          <a:effectLst/>
                          <a:latin typeface="Calibri" panose="020F050202020403020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鄱阳湖湿地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6070" algn="just"/>
                      <a:r>
                        <a:rPr lang="en-US" sz="2400" b="1" kern="100" dirty="0"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306070" algn="just"/>
                      <a:r>
                        <a:rPr lang="zh-CN" sz="2400" b="1" kern="100" dirty="0">
                          <a:effectLst/>
                          <a:latin typeface="Calibri" panose="020F050202020403020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位于亚热带季风区内，降水充沛，地势低洼，有赣江等众多河流注入，水量充沛。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b="1" kern="100" dirty="0"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01" name="Picture 2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38" y="1820094"/>
            <a:ext cx="2120741" cy="21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6702" y="4444683"/>
            <a:ext cx="2639377" cy="195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97780" y="1198880"/>
          <a:ext cx="9596439" cy="2692610"/>
        </p:xfrm>
        <a:graphic>
          <a:graphicData uri="http://schemas.openxmlformats.org/drawingml/2006/table">
            <a:tbl>
              <a:tblPr firstRow="1" firstCol="1" bandRow="1"/>
              <a:tblGrid>
                <a:gridCol w="2516785"/>
                <a:gridCol w="3511112"/>
                <a:gridCol w="3568542"/>
              </a:tblGrid>
              <a:tr h="2692610"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>
                          <a:effectLst/>
                          <a:latin typeface="Calibri" panose="020F050202020403020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海南岛红树林湿地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6070" algn="just"/>
                      <a:r>
                        <a:rPr lang="en-US" sz="2400" b="1" kern="100" dirty="0"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306070" algn="just"/>
                      <a:r>
                        <a:rPr lang="zh-CN" sz="2400" b="1" kern="100" dirty="0">
                          <a:effectLst/>
                          <a:latin typeface="Calibri" panose="020F050202020403020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地处亚热带海滨，海滩广阔，气候湿润，水热充足，利于红树林的生长。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b="1" kern="100" dirty="0"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55" y="1507750"/>
            <a:ext cx="3058768" cy="229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97779" y="3891490"/>
          <a:ext cx="9596439" cy="2671870"/>
        </p:xfrm>
        <a:graphic>
          <a:graphicData uri="http://schemas.openxmlformats.org/drawingml/2006/table">
            <a:tbl>
              <a:tblPr firstRow="1" firstCol="1" bandRow="1"/>
              <a:tblGrid>
                <a:gridCol w="2516785"/>
                <a:gridCol w="3511112"/>
                <a:gridCol w="3568542"/>
              </a:tblGrid>
              <a:tr h="2671870"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 dirty="0">
                          <a:effectLst/>
                          <a:latin typeface="Calibri" panose="020F050202020403020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长江中下游湿地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9235" algn="just"/>
                      <a:r>
                        <a:rPr lang="en-US" sz="2400" b="1" kern="100" dirty="0">
                          <a:effectLst/>
                          <a:latin typeface="仿宋" panose="02010609060101010101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229235" algn="just"/>
                      <a:r>
                        <a:rPr lang="zh-CN" sz="2400" b="1" kern="100" dirty="0">
                          <a:effectLst/>
                          <a:latin typeface="Calibri" panose="020F050202020403020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地处平原，耕地广阔，是我国重要的水田农业区；位于亚热带和热带地区，气候湿润，降水丰富；地表河、灌渠、水库众多。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00" y="4082252"/>
            <a:ext cx="2464277" cy="229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97779" y="463974"/>
          <a:ext cx="9596439" cy="734906"/>
        </p:xfrm>
        <a:graphic>
          <a:graphicData uri="http://schemas.openxmlformats.org/drawingml/2006/table">
            <a:tbl>
              <a:tblPr firstRow="1" firstCol="1" bandRow="1"/>
              <a:tblGrid>
                <a:gridCol w="2516785"/>
                <a:gridCol w="3511112"/>
                <a:gridCol w="3568542"/>
              </a:tblGrid>
              <a:tr h="734906"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>
                          <a:effectLst/>
                          <a:latin typeface="Calibri" panose="020F050202020403020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>
                          <a:effectLst/>
                          <a:latin typeface="Calibri" panose="020F050202020403020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景观图</a:t>
                      </a:r>
                      <a:endParaRPr lang="zh-CN" sz="24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 kern="100" dirty="0">
                          <a:effectLst/>
                          <a:latin typeface="Calibri" panose="020F050202020403020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当地自然环境特点</a:t>
                      </a:r>
                      <a:endParaRPr lang="zh-CN" sz="24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09040" y="1548676"/>
            <a:ext cx="10403840" cy="2522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6400" algn="l">
              <a:lnSpc>
                <a:spcPct val="200000"/>
              </a:lnSpc>
            </a:pPr>
            <a:r>
              <a:rPr lang="en-US" altLang="zh-CN" sz="28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1.</a:t>
            </a:r>
            <a:r>
              <a:rPr lang="zh-CN" altLang="zh-CN" sz="28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根据我国各种湿地资源的简介，大家思考湿地是怎样形成的？</a:t>
            </a:r>
            <a:endParaRPr lang="zh-CN" altLang="zh-CN" sz="2800" b="1" kern="10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406400" algn="l">
              <a:lnSpc>
                <a:spcPct val="200000"/>
              </a:lnSpc>
            </a:pPr>
            <a:r>
              <a:rPr lang="en-US" altLang="zh-CN" sz="28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2.</a:t>
            </a:r>
            <a:r>
              <a:rPr lang="zh-CN" altLang="zh-CN" sz="28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湿地分为自然湿地和人工湿地，马踏湖为自然湿地，分析其成因。</a:t>
            </a:r>
            <a:endParaRPr lang="zh-CN" altLang="zh-CN" sz="2800" b="1" kern="10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608" y="497840"/>
            <a:ext cx="2635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F1522B"/>
                </a:solidFill>
              </a:rPr>
              <a:t>议一议</a:t>
            </a:r>
            <a:endParaRPr lang="zh-CN" altLang="en-US" sz="5400" dirty="0">
              <a:solidFill>
                <a:srgbClr val="F1522B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93" y="3519489"/>
            <a:ext cx="4752975" cy="29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90455" y="2211"/>
            <a:ext cx="2353945" cy="188677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6080" y="26416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知识拓展二：</a:t>
            </a:r>
            <a:endParaRPr lang="zh-CN" altLang="en-US" sz="32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1680" y="945600"/>
            <a:ext cx="9814560" cy="5189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l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仿宋_GB2312" panose="02010609030101010101" charset="-122"/>
              </a:rPr>
              <a:t>    </a:t>
            </a:r>
            <a:r>
              <a:rPr lang="zh-CN" altLang="zh-CN" sz="28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仿宋_GB2312" panose="02010609030101010101" charset="-122"/>
              </a:rPr>
              <a:t>马踏湖湿地是我国北方极具代表性和典型性的沼泽湿地，地势低洼，湖底海拔最高点仅</a:t>
            </a:r>
            <a:r>
              <a:rPr lang="en-US" altLang="zh-CN" sz="28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仿宋_GB2312" panose="02010609030101010101" charset="-122"/>
              </a:rPr>
              <a:t>9</a:t>
            </a:r>
            <a:r>
              <a:rPr lang="zh-CN" altLang="zh-CN" sz="28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仿宋_GB2312" panose="02010609030101010101" charset="-122"/>
              </a:rPr>
              <a:t>米，最低点</a:t>
            </a:r>
            <a:r>
              <a:rPr lang="en-US" altLang="zh-CN" sz="28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仿宋_GB2312" panose="02010609030101010101" charset="-122"/>
              </a:rPr>
              <a:t>6.5</a:t>
            </a:r>
            <a:r>
              <a:rPr lang="zh-CN" altLang="zh-CN" sz="28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仿宋_GB2312" panose="02010609030101010101" charset="-122"/>
              </a:rPr>
              <a:t>米，湖区东西长约</a:t>
            </a:r>
            <a:r>
              <a:rPr lang="en-US" altLang="zh-CN" sz="28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仿宋_GB2312" panose="02010609030101010101" charset="-122"/>
              </a:rPr>
              <a:t>12</a:t>
            </a:r>
            <a:r>
              <a:rPr lang="zh-CN" altLang="zh-CN" sz="28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仿宋_GB2312" panose="02010609030101010101" charset="-122"/>
              </a:rPr>
              <a:t>千米、南北宽约</a:t>
            </a:r>
            <a:r>
              <a:rPr lang="en-US" altLang="zh-CN" sz="28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仿宋_GB2312" panose="02010609030101010101" charset="-122"/>
              </a:rPr>
              <a:t>8</a:t>
            </a:r>
            <a:r>
              <a:rPr lang="zh-CN" altLang="zh-CN" sz="28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仿宋_GB2312" panose="02010609030101010101" charset="-122"/>
              </a:rPr>
              <a:t>千米，总面积</a:t>
            </a:r>
            <a:r>
              <a:rPr lang="en-US" altLang="zh-CN" sz="28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仿宋_GB2312" panose="02010609030101010101" charset="-122"/>
              </a:rPr>
              <a:t>96</a:t>
            </a:r>
            <a:r>
              <a:rPr lang="zh-CN" altLang="zh-CN" sz="2800" kern="100" dirty="0">
                <a:effectLst/>
                <a:latin typeface="Calibri" panose="020F0502020204030204" charset="0"/>
                <a:ea typeface="宋体" panose="02010600030101010101" pitchFamily="2" charset="-122"/>
                <a:cs typeface="仿宋_GB2312" panose="02010609030101010101" charset="-122"/>
              </a:rPr>
              <a:t>平方千米。区域内原生生态保存较好，湿地特征显著，沟汊纵横，河道交织，呈现出我国北方独具特色的“村村临湖、家家靠水、户户有船”的水乡风貌，被誉为“北国江南、鱼米之乡”。马踏湖不仅具有丰富的水生物种，同时还兼具了环境调节功能，在保护水资源、净化空气、蓄洪防旱、维护生物多样性等方面发挥了重要功能。</a:t>
            </a:r>
            <a:endParaRPr lang="zh-CN" altLang="zh-CN" sz="20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8160" y="307263"/>
            <a:ext cx="6096000" cy="385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6400" algn="l">
              <a:lnSpc>
                <a:spcPct val="150000"/>
              </a:lnSpc>
            </a:pPr>
            <a:r>
              <a:rPr lang="zh-CN" altLang="zh-CN" sz="4000" b="1" kern="100" dirty="0">
                <a:solidFill>
                  <a:srgbClr val="FF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比一比</a:t>
            </a:r>
            <a:endParaRPr lang="zh-CN" altLang="zh-CN" sz="4000" b="1" kern="100" dirty="0">
              <a:solidFill>
                <a:srgbClr val="FF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仿宋_GB2312" panose="02010609030101010101" charset="-122"/>
            </a:endParaRPr>
          </a:p>
          <a:p>
            <a:pPr indent="406400" algn="l">
              <a:lnSpc>
                <a:spcPct val="150000"/>
              </a:lnSpc>
            </a:pPr>
            <a:r>
              <a:rPr lang="zh-CN" altLang="zh-CN" sz="3200" b="1" kern="10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学生分组测量马踏湖内空气指数，</a:t>
            </a:r>
            <a:r>
              <a:rPr lang="zh-CN" altLang="en-US" sz="3200" b="1" kern="10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并</a:t>
            </a:r>
            <a:r>
              <a:rPr lang="zh-CN" altLang="zh-CN" sz="3200" b="1" kern="10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与桓台县其他地区相对比，并分析湿地在净化空气方面的作用。</a:t>
            </a:r>
            <a:endParaRPr lang="zh-CN" altLang="zh-CN" sz="3200" b="1" kern="10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仿宋_GB2312" panose="02010609030101010101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614160" y="3070783"/>
            <a:ext cx="5695950" cy="321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76412" y="1149492"/>
          <a:ext cx="8231187" cy="4225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085"/>
                <a:gridCol w="2744051"/>
                <a:gridCol w="2744051"/>
              </a:tblGrid>
              <a:tr h="528144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sz="2000" kern="100" dirty="0">
                          <a:effectLst/>
                        </a:rPr>
                        <a:t>空气质量级别</a:t>
                      </a:r>
                      <a:endParaRPr lang="zh-CN" sz="12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sz="2000" kern="100">
                          <a:effectLst/>
                        </a:rPr>
                        <a:t>污染指数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sz="2000" kern="100">
                          <a:effectLst/>
                        </a:rPr>
                        <a:t>空气质量状况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8144"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</a:pPr>
                      <a:r>
                        <a:rPr lang="zh-CN" sz="2000" kern="100">
                          <a:effectLst/>
                        </a:rPr>
                        <a:t>一级（Ⅰ）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kern="100">
                          <a:effectLst/>
                        </a:rPr>
                        <a:t>0-50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sz="2000" kern="100">
                          <a:effectLst/>
                        </a:rPr>
                        <a:t>优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8144"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</a:pPr>
                      <a:r>
                        <a:rPr lang="zh-CN" sz="2000" kern="100">
                          <a:effectLst/>
                        </a:rPr>
                        <a:t>二级（Ⅱ）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kern="100">
                          <a:effectLst/>
                        </a:rPr>
                        <a:t>51-100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sz="2000" kern="100">
                          <a:effectLst/>
                        </a:rPr>
                        <a:t>良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8144"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</a:pPr>
                      <a:r>
                        <a:rPr lang="zh-CN" sz="2000" kern="100">
                          <a:effectLst/>
                        </a:rPr>
                        <a:t>三级（Ⅲ</a:t>
                      </a:r>
                      <a:r>
                        <a:rPr lang="en-US" sz="2000" kern="100" baseline="-25000">
                          <a:effectLst/>
                        </a:rPr>
                        <a:t>1</a:t>
                      </a:r>
                      <a:r>
                        <a:rPr lang="zh-CN" sz="2000" kern="100">
                          <a:effectLst/>
                        </a:rPr>
                        <a:t>）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kern="100">
                          <a:effectLst/>
                        </a:rPr>
                        <a:t>101-150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sz="2000" kern="100">
                          <a:effectLst/>
                        </a:rPr>
                        <a:t>轻微污染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8144"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</a:pPr>
                      <a:r>
                        <a:rPr lang="zh-CN" sz="2000" kern="100">
                          <a:effectLst/>
                        </a:rPr>
                        <a:t>三级（Ⅲ</a:t>
                      </a:r>
                      <a:r>
                        <a:rPr lang="en-US" sz="2000" kern="100" baseline="-25000">
                          <a:effectLst/>
                        </a:rPr>
                        <a:t>2</a:t>
                      </a:r>
                      <a:r>
                        <a:rPr lang="zh-CN" sz="2000" kern="100">
                          <a:effectLst/>
                        </a:rPr>
                        <a:t>）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kern="100">
                          <a:effectLst/>
                        </a:rPr>
                        <a:t>151-200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sz="2000" kern="100">
                          <a:effectLst/>
                        </a:rPr>
                        <a:t>轻度污染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8144"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</a:pPr>
                      <a:r>
                        <a:rPr lang="zh-CN" sz="2000" kern="100">
                          <a:effectLst/>
                        </a:rPr>
                        <a:t>四级（Ⅳ</a:t>
                      </a:r>
                      <a:r>
                        <a:rPr lang="en-US" sz="2000" kern="100" baseline="-25000">
                          <a:effectLst/>
                        </a:rPr>
                        <a:t>1</a:t>
                      </a:r>
                      <a:r>
                        <a:rPr lang="zh-CN" sz="2000" kern="100">
                          <a:effectLst/>
                        </a:rPr>
                        <a:t>）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kern="100">
                          <a:effectLst/>
                        </a:rPr>
                        <a:t>201-250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sz="2000" kern="100">
                          <a:effectLst/>
                        </a:rPr>
                        <a:t>中度污染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8144"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</a:pPr>
                      <a:r>
                        <a:rPr lang="zh-CN" sz="2000" kern="100">
                          <a:effectLst/>
                        </a:rPr>
                        <a:t>四级（Ⅳ</a:t>
                      </a:r>
                      <a:r>
                        <a:rPr lang="en-US" sz="2000" kern="100" baseline="-25000">
                          <a:effectLst/>
                        </a:rPr>
                        <a:t>2</a:t>
                      </a:r>
                      <a:r>
                        <a:rPr lang="zh-CN" sz="2000" kern="100">
                          <a:effectLst/>
                        </a:rPr>
                        <a:t>）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kern="100">
                          <a:effectLst/>
                        </a:rPr>
                        <a:t>251-300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sz="2000" kern="100">
                          <a:effectLst/>
                        </a:rPr>
                        <a:t>中度重污染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8144"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</a:pPr>
                      <a:r>
                        <a:rPr lang="zh-CN" sz="2000" kern="100">
                          <a:effectLst/>
                        </a:rPr>
                        <a:t>五级（Ⅴ）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sz="2000" kern="100">
                          <a:effectLst/>
                        </a:rPr>
                        <a:t>＞</a:t>
                      </a:r>
                      <a:r>
                        <a:rPr lang="en-US" sz="2000" kern="100">
                          <a:effectLst/>
                        </a:rPr>
                        <a:t>300</a:t>
                      </a:r>
                      <a:endParaRPr lang="zh-CN" sz="1200" kern="1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CN" sz="2000" kern="100" dirty="0">
                          <a:effectLst/>
                        </a:rPr>
                        <a:t>重污染</a:t>
                      </a:r>
                      <a:endParaRPr lang="zh-CN" sz="1200" kern="1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35280" y="274320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知识拓展</a:t>
            </a:r>
            <a:endParaRPr lang="zh-CN" altLang="en-US" sz="36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65668" y="1691780"/>
            <a:ext cx="6463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rgbClr val="2C4E2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活动三：认识湖区生物</a:t>
            </a:r>
            <a:endParaRPr lang="zh-CN" altLang="en-US" sz="4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85199" y="4546543"/>
            <a:ext cx="3403601" cy="215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19200" y="297103"/>
            <a:ext cx="6096000" cy="5240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9575" algn="just">
              <a:lnSpc>
                <a:spcPct val="200000"/>
              </a:lnSpc>
            </a:pPr>
            <a:r>
              <a:rPr lang="zh-CN" altLang="zh-CN" sz="4400" b="1" kern="100" dirty="0">
                <a:solidFill>
                  <a:srgbClr val="FF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调查</a:t>
            </a:r>
            <a:r>
              <a:rPr lang="zh-CN" altLang="en-US" sz="4400" b="1" kern="100" dirty="0">
                <a:solidFill>
                  <a:srgbClr val="FF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法</a:t>
            </a:r>
            <a:endParaRPr lang="en-US" altLang="zh-CN" sz="4400" b="1" kern="100" dirty="0">
              <a:solidFill>
                <a:srgbClr val="FF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仿宋_GB2312" panose="02010609030101010101" charset="-122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zh-CN" sz="3200" b="1" kern="10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明确</a:t>
            </a:r>
            <a:r>
              <a:rPr lang="zh-CN" altLang="en-US" sz="3200" b="1" kern="10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调查</a:t>
            </a:r>
            <a:r>
              <a:rPr lang="zh-CN" altLang="zh-CN" sz="3200" b="1" kern="10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目的和对象</a:t>
            </a:r>
            <a:endParaRPr lang="en-US" altLang="zh-CN" sz="3200" b="1" kern="100" dirty="0">
              <a:solidFill>
                <a:srgbClr val="333333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仿宋_GB2312" panose="02010609030101010101" charset="-122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zh-CN" sz="3200" b="1" kern="10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制定调查方案</a:t>
            </a:r>
            <a:endParaRPr lang="en-US" altLang="zh-CN" sz="3200" b="1" kern="100" dirty="0">
              <a:solidFill>
                <a:srgbClr val="333333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仿宋_GB2312" panose="02010609030101010101" charset="-122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zh-CN" sz="3200" b="1" kern="100" dirty="0">
                <a:solidFill>
                  <a:srgbClr val="333333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如实记录调查过程</a:t>
            </a:r>
            <a:endParaRPr lang="en-US" altLang="zh-CN" sz="3200" b="1" kern="100" dirty="0">
              <a:solidFill>
                <a:srgbClr val="333333"/>
              </a:solidFill>
              <a:latin typeface="仿宋" panose="02010609060101010101" pitchFamily="49" charset="-122"/>
              <a:ea typeface="仿宋" panose="02010609060101010101" pitchFamily="49" charset="-122"/>
              <a:cs typeface="仿宋_GB2312" panose="02010609030101010101" charset="-122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zh-CN" sz="3200" b="1" kern="10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整理和分析</a:t>
            </a:r>
            <a:r>
              <a:rPr lang="zh-CN" altLang="en-US" sz="3200" b="1" kern="10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调查数据</a:t>
            </a:r>
            <a:endParaRPr lang="zh-CN" altLang="zh-CN" sz="3200" b="1" kern="10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仿宋_GB2312" panose="02010609030101010101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74840" y="1031240"/>
            <a:ext cx="4795520" cy="479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b="-1"/>
          <a:stretch>
            <a:fillRect/>
          </a:stretch>
        </p:blipFill>
        <p:spPr>
          <a:xfrm>
            <a:off x="2173462" y="1524000"/>
            <a:ext cx="7285498" cy="456573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43062" y="172984"/>
            <a:ext cx="6096000" cy="79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6400" algn="l">
              <a:lnSpc>
                <a:spcPct val="150000"/>
              </a:lnSpc>
            </a:pPr>
            <a:r>
              <a:rPr lang="zh-CN" altLang="en-US" sz="3600" b="1" kern="100" dirty="0">
                <a:solidFill>
                  <a:srgbClr val="FF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找一找</a:t>
            </a:r>
            <a:endParaRPr lang="zh-CN" altLang="zh-CN" sz="3600" b="1" kern="100" dirty="0">
              <a:solidFill>
                <a:srgbClr val="FF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仿宋_GB2312" panose="02010609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68210" y="569727"/>
            <a:ext cx="8407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rgbClr val="333333"/>
                </a:solidFill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分组</a:t>
            </a:r>
            <a:r>
              <a:rPr lang="zh-CN" altLang="zh-CN" sz="2800" b="1" kern="100" dirty="0">
                <a:solidFill>
                  <a:srgbClr val="333333"/>
                </a:solidFill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调查记录在马踏湖区内观察的动物和植物。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566041" y="52551"/>
            <a:ext cx="5801710" cy="326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301766" y="305892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0D3808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目录</a:t>
            </a:r>
            <a:endParaRPr lang="zh-CN" altLang="en-US" sz="6000" dirty="0">
              <a:solidFill>
                <a:srgbClr val="0D3808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42745" y="1321555"/>
            <a:ext cx="7362495" cy="5147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2C4E2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活动一：道路选择	</a:t>
            </a:r>
            <a:endParaRPr lang="en-US" altLang="zh-CN" sz="3200" b="1" dirty="0">
              <a:solidFill>
                <a:srgbClr val="2C4E2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2C4E2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活动二：走进湿地	</a:t>
            </a:r>
            <a:endParaRPr lang="en-US" altLang="zh-CN" sz="3200" b="1" dirty="0">
              <a:solidFill>
                <a:srgbClr val="2C4E2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2C4E2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活动三：认识湖区生物	</a:t>
            </a:r>
            <a:endParaRPr lang="en-US" altLang="zh-CN" sz="3200" b="1" dirty="0">
              <a:solidFill>
                <a:srgbClr val="2C4E2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2C4E2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活动四：湖区与生态环境保护	</a:t>
            </a:r>
            <a:endParaRPr lang="en-US" altLang="zh-CN" sz="3200" b="1" dirty="0">
              <a:solidFill>
                <a:srgbClr val="2C4E2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2C4E2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活动五：走进苇帘编织业	</a:t>
            </a:r>
            <a:endParaRPr lang="en-US" altLang="zh-CN" sz="3200" b="1" dirty="0">
              <a:solidFill>
                <a:srgbClr val="2C4E2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2C4E2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活动六：湖区文化传承	</a:t>
            </a:r>
            <a:endParaRPr lang="en-US" altLang="zh-CN" sz="3200" b="1" dirty="0">
              <a:solidFill>
                <a:srgbClr val="2C4E2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2C4E2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活动七：马踏湖诗歌欣赏与创作</a:t>
            </a:r>
            <a:r>
              <a:rPr lang="zh-CN" altLang="en-US" sz="3200" b="1" dirty="0">
                <a:solidFill>
                  <a:srgbClr val="65A93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endParaRPr lang="en-US" altLang="zh-CN" sz="3200" b="1" dirty="0">
              <a:solidFill>
                <a:srgbClr val="65A93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8480" y="3048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</a:rPr>
              <a:t>班级汇报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51550" y="1097280"/>
            <a:ext cx="4637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我观察到的动（植）物有</a:t>
            </a:r>
            <a:r>
              <a:rPr lang="en-US" altLang="zh-CN" sz="2800" dirty="0"/>
              <a:t>……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098"/>
          <p:cNvGrpSpPr>
            <a:grpSpLocks noChangeAspect="1"/>
          </p:cNvGrpSpPr>
          <p:nvPr/>
        </p:nvGrpSpPr>
        <p:grpSpPr bwMode="auto">
          <a:xfrm>
            <a:off x="20474" y="2747543"/>
            <a:ext cx="12171526" cy="2927375"/>
            <a:chOff x="0" y="0"/>
            <a:chExt cx="33339" cy="8014"/>
          </a:xfrm>
        </p:grpSpPr>
        <p:pic>
          <p:nvPicPr>
            <p:cNvPr id="3" name="图片 4099" descr="2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1"/>
              <a:ext cx="5374" cy="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100" descr="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18" y="1"/>
              <a:ext cx="5354" cy="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101" descr="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948" y="2"/>
              <a:ext cx="5365" cy="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4102" descr="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979" y="0"/>
              <a:ext cx="5300" cy="8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4103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975" y="2"/>
              <a:ext cx="5365" cy="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文本框 7"/>
          <p:cNvSpPr txBox="1"/>
          <p:nvPr/>
        </p:nvSpPr>
        <p:spPr>
          <a:xfrm>
            <a:off x="274320" y="52832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做一做</a:t>
            </a:r>
            <a:endParaRPr lang="zh-CN" altLang="en-US" sz="40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矩形 4104"/>
          <p:cNvSpPr>
            <a:spLocks noChangeArrowheads="1" noChangeShapeType="1" noTextEdit="1"/>
          </p:cNvSpPr>
          <p:nvPr/>
        </p:nvSpPr>
        <p:spPr bwMode="auto">
          <a:xfrm>
            <a:off x="2991168" y="1183082"/>
            <a:ext cx="5486400" cy="695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zh-CN" altLang="en-US" sz="4800" b="1" dirty="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8100" dir="5400000" algn="ctr" rotWithShape="0">
                    <a:srgbClr val="4D4D4D">
                      <a:alpha val="76999"/>
                    </a:srgbClr>
                  </a:outerShdw>
                </a:effectLst>
                <a:latin typeface="宋体" panose="02010600030101010101" pitchFamily="2" charset="-122"/>
              </a:rPr>
              <a:t>植物标本优秀作品展</a:t>
            </a:r>
            <a:endParaRPr lang="zh-CN" altLang="en-US" sz="4800" b="1" dirty="0"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8100" dir="5400000" algn="ctr" rotWithShape="0">
                  <a:srgbClr val="4D4D4D">
                    <a:alpha val="76999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 descr="20121030032933217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7188"/>
            <a:ext cx="4500563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2" descr="20111108153550_LfhCk.thumb.600_0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85750"/>
            <a:ext cx="4643437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60535" y="73473"/>
            <a:ext cx="2719705" cy="2723889"/>
          </a:xfrm>
          <a:prstGeom prst="rect">
            <a:avLst/>
          </a:prstGeom>
        </p:spPr>
      </p:pic>
      <p:sp>
        <p:nvSpPr>
          <p:cNvPr id="6145" name="Rectangle 2"/>
          <p:cNvSpPr>
            <a:spLocks noGrp="1" noRot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51524" y="368618"/>
            <a:ext cx="3214687" cy="1066800"/>
          </a:xfrm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rmAutofit fontScale="90000"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algn="l" eaLnBrk="1" hangingPunct="1"/>
            <a:r>
              <a:rPr sz="6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思考</a:t>
            </a:r>
            <a:r>
              <a:rPr sz="7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？</a:t>
            </a:r>
            <a:endParaRPr sz="72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146" name="Rectangle 3"/>
          <p:cNvSpPr>
            <a:spLocks noGrp="1" noRot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893570" y="1528446"/>
            <a:ext cx="8077200" cy="4498975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§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zh-CN"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1.</a:t>
            </a:r>
            <a:r>
              <a:rPr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你们知道</a:t>
            </a:r>
            <a:r>
              <a:rPr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采集植物标本和制作腊叶标本的方法吗？</a:t>
            </a:r>
            <a:endParaRPr sz="40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  <a:sym typeface="宋体" panose="02010600030101010101" pitchFamily="2" charset="-122"/>
            </a:endParaRPr>
          </a:p>
          <a:p>
            <a:pPr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zh-CN"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2.</a:t>
            </a:r>
            <a:r>
              <a:rPr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你知道标本制作的目的？</a:t>
            </a:r>
            <a:endParaRPr sz="40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  <a:sym typeface="宋体" panose="02010600030101010101" pitchFamily="2" charset="-122"/>
            </a:endParaRPr>
          </a:p>
          <a:p>
            <a:pPr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zh-CN"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3.</a:t>
            </a:r>
            <a:r>
              <a:rPr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采集的过程中，对标本的大小规格有规定要求吗</a:t>
            </a:r>
            <a:r>
              <a:rPr lang="en-US" altLang="zh-CN"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?</a:t>
            </a:r>
            <a:endParaRPr sz="4000" b="1" dirty="0"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Grp="1" noRot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548973" y="455030"/>
            <a:ext cx="5547027" cy="5643563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§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66FFFF"/>
              </a:buClr>
            </a:pP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植物标本制作的常规方法</a:t>
            </a:r>
            <a:endParaRPr b="1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</a:pP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一、植物标本的采集</a:t>
            </a:r>
            <a:endParaRPr lang="en-US" altLang="zh-CN" b="1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  <a:buFont typeface="Wingdings" panose="05000000000000000000" pitchFamily="2" charset="2"/>
              <a:buNone/>
            </a:pPr>
            <a:endParaRPr b="1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</a:pP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采集工具：采集夹、吸水纸、枝剪和高枝剪、铁铲、短刀、钢卷尺、小锤、镊子、放大镜、采集记录册、号签 。</a:t>
            </a:r>
            <a:endParaRPr b="1" dirty="0"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1408" y="680881"/>
            <a:ext cx="4637567" cy="463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  <p:sndAc>
      <p:stSnd>
        <p:snd r:embed="rId3" name="type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78022" y="112712"/>
            <a:ext cx="4286250" cy="1066800"/>
          </a:xfrm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algn="l" eaLnBrk="1" hangingPunct="1"/>
            <a:r>
              <a:rPr sz="3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对标本的要求</a:t>
            </a:r>
            <a:endParaRPr sz="3600" b="1" dirty="0">
              <a:solidFill>
                <a:srgbClr val="00206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194" name="Rectangle 3"/>
          <p:cNvSpPr>
            <a:spLocks noGrp="1" noRot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36231" y="1030656"/>
            <a:ext cx="10119538" cy="4498975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§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66FFFF"/>
              </a:buClr>
            </a:pPr>
            <a:r>
              <a:rPr altLang="zh-CN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对草本植物，要尽可能采根、茎、叶、花、果实、种子齐全的植株。</a:t>
            </a:r>
            <a:endParaRPr lang="en-US" altLang="zh-CN" b="1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marL="0" indent="0">
              <a:buClr>
                <a:srgbClr val="66FFFF"/>
              </a:buClr>
              <a:buNone/>
            </a:pPr>
            <a:endParaRPr altLang="zh-CN" b="1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>
              <a:buClr>
                <a:srgbClr val="66FFFF"/>
              </a:buClr>
            </a:pPr>
            <a:r>
              <a:rPr altLang="zh-CN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对木本植物要采一段带有茎、叶、花或果实的枝条。</a:t>
            </a:r>
            <a:endParaRPr altLang="zh-CN" b="1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lang="en-US" altLang="zh-CN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 </a:t>
            </a:r>
            <a:endParaRPr altLang="zh-CN" b="1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</a:pPr>
            <a:endParaRPr b="1" dirty="0">
              <a:effectLst>
                <a:outerShdw blurRad="38100" dist="38100" dir="2700000" algn="tl">
                  <a:schemeClr val="bg2"/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Picture 5" descr="IMG_20121208_1251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33304" y="3292475"/>
            <a:ext cx="2589213" cy="3452813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G_20121208_12515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319366" y="3292475"/>
            <a:ext cx="2857500" cy="3370263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IMG_20121208_12465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391179" y="3340099"/>
            <a:ext cx="2428875" cy="3238500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 noRot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511248" y="266478"/>
            <a:ext cx="11482278" cy="6027996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rm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§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二、压制与整理 ： </a:t>
            </a:r>
            <a:endParaRPr b="1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</a:pPr>
            <a:r>
              <a:rPr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    </a:t>
            </a:r>
            <a:r>
              <a:rPr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把采集的标本放在标本夹的纸上，把枝、叶、花的正面向上展平，较长的标本可以折成两、三折放置，部分叶片应翻转，花不能被叶片所覆盖。标本用纸夹好后用绳把标本夹缚紧，置通风处让标本干燥。</a:t>
            </a:r>
            <a:endParaRPr lang="en-US" altLang="zh-CN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</a:pPr>
            <a:r>
              <a:rPr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    压制根或果实比较粗大的标本时，用纸把枝叶部分垫平，以免叶子受不到压力而皱缩。</a:t>
            </a:r>
            <a:endParaRPr lang="en-US" altLang="zh-CN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</a:pPr>
            <a:r>
              <a:rPr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    有硬刺的标本，可用木板把硬刺压平，以免扎坏其他标本。</a:t>
            </a:r>
            <a:endParaRPr b="1" dirty="0"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標本製作3"/>
          <p:cNvPicPr>
            <a:picLocks noGrp="1" noRot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143001"/>
            <a:ext cx="4470400" cy="4214813"/>
          </a:xfrm>
        </p:spPr>
      </p:pic>
      <p:pic>
        <p:nvPicPr>
          <p:cNvPr id="21507" name="Picture 5" descr="標本製作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000126"/>
            <a:ext cx="40005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 noRot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93935" y="596090"/>
            <a:ext cx="7248856" cy="4498975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§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66FFFF"/>
              </a:buClr>
            </a:pP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干燥</a:t>
            </a:r>
            <a:endParaRPr lang="en-US" altLang="zh-CN" b="1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2060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</a:pP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初期每</a:t>
            </a:r>
            <a:r>
              <a:rPr lang="en-US" altLang="zh-CN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5</a:t>
            </a: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一</a:t>
            </a:r>
            <a:r>
              <a:rPr lang="en-US" altLang="zh-CN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6h</a:t>
            </a: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换纸一次，经</a:t>
            </a:r>
            <a:r>
              <a:rPr lang="en-US" altLang="zh-CN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3</a:t>
            </a: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一</a:t>
            </a:r>
            <a:r>
              <a:rPr lang="en-US" altLang="zh-CN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4</a:t>
            </a: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次后改为早、晚各一次。</a:t>
            </a:r>
            <a:endParaRPr lang="en-US" altLang="zh-CN" b="1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</a:pPr>
            <a:r>
              <a:rPr lang="en-US" altLang="zh-CN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2</a:t>
            </a: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一</a:t>
            </a:r>
            <a:r>
              <a:rPr lang="en-US" altLang="zh-CN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3</a:t>
            </a: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天后，改为每天一次。</a:t>
            </a:r>
            <a:endParaRPr lang="en-US" altLang="zh-CN" b="1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</a:pPr>
            <a:r>
              <a:rPr lang="en-US" altLang="zh-CN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3</a:t>
            </a: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一</a:t>
            </a:r>
            <a:r>
              <a:rPr lang="en-US" altLang="zh-CN"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7</a:t>
            </a: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天后，一般植物就干了。</a:t>
            </a:r>
            <a:endParaRPr lang="en-US" altLang="zh-CN" b="1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</a:pP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每次换下的纸，应及时烘干或晾干。如遇湿热天气，可把标本放在吸水纸上，再铺上一层布，用熨斗烙熨。</a:t>
            </a:r>
            <a:endParaRPr b="1" dirty="0"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Picture 6" descr="PICT039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69524" y="596090"/>
            <a:ext cx="2186581" cy="2443826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9" descr="IMG_20121207_23344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977661" y="3257942"/>
            <a:ext cx="2020404" cy="2525505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上台紙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509676" y="3205717"/>
            <a:ext cx="2119696" cy="257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Grp="1" noRot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72632" y="400052"/>
            <a:ext cx="10923182" cy="3446463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§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三、贴标签 塑封：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 </a:t>
            </a:r>
            <a:endParaRPr lang="en-US" altLang="zh-CN" sz="28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 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在右下角处贴上标签，注明植物名称、分类地位、</a:t>
            </a:r>
            <a:endParaRPr lang="en-US" altLang="zh-CN" sz="28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采集日期、地点和采集人姓名等。</a:t>
            </a:r>
            <a:endParaRPr sz="2800" b="1" dirty="0"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4579" name="Picture 4" descr="http://kxsy.net/UploadFiles/2009-7/1171316668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321" y="2123283"/>
            <a:ext cx="578643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43537" y="1407300"/>
            <a:ext cx="6463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rgbClr val="2C4E2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活动一：道路选择</a:t>
            </a:r>
            <a:endParaRPr lang="zh-CN" altLang="en-US" sz="4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6439" y="3040895"/>
            <a:ext cx="4472913" cy="447979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Rot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581025" y="289738"/>
            <a:ext cx="11242380" cy="3571875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§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66FFFF"/>
              </a:buClr>
              <a:buFont typeface="Wingdings" panose="05000000000000000000" pitchFamily="2" charset="2"/>
              <a:buNone/>
            </a:pPr>
            <a:r>
              <a:rPr b="1" kern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五、保存：</a:t>
            </a:r>
            <a:endParaRPr lang="en-US" altLang="zh-CN" b="1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  <a:buFont typeface="Wingdings" panose="05000000000000000000" pitchFamily="2" charset="2"/>
              <a:buNone/>
            </a:pPr>
            <a:endParaRPr b="1"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</a:pP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标本应放在干燥密封的盒子或橱内，放进足够的樟脑丸。</a:t>
            </a:r>
            <a:endParaRPr lang="en-US" altLang="zh-CN" sz="28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</a:pP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标本数量多时，可分门别类地存放，以便管理和使用。</a:t>
            </a:r>
            <a:endParaRPr sz="28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</a:pP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7228439" y="2680715"/>
            <a:ext cx="4594966" cy="388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Rot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604284" y="858062"/>
            <a:ext cx="10515600" cy="4351338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§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66FFFF"/>
              </a:buClr>
            </a:pPr>
            <a:r>
              <a:rPr sz="4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小作业：</a:t>
            </a:r>
            <a:endParaRPr sz="4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</a:pPr>
            <a:r>
              <a:rPr sz="3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你是否能独自完成一份植物标本制作呢？试试看吧！</a:t>
            </a:r>
            <a:endParaRPr sz="36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buClr>
                <a:srgbClr val="66FFFF"/>
              </a:buClr>
            </a:pPr>
            <a:r>
              <a:rPr sz="3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8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请同学们在一周后交一份自己制作的标本吧，让我们看看你自己的成果！</a:t>
            </a:r>
            <a:endParaRPr sz="3600" b="1" dirty="0">
              <a:solidFill>
                <a:srgbClr val="08080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81323" y="1081050"/>
            <a:ext cx="9540064" cy="102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rgbClr val="2C4E2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活动四：湖区与生态环境保护	</a:t>
            </a:r>
            <a:endParaRPr lang="en-US" altLang="zh-CN" sz="4800" b="1" dirty="0">
              <a:solidFill>
                <a:srgbClr val="2C4E2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85092" y="2512290"/>
            <a:ext cx="5669812" cy="37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9673" y="2773324"/>
            <a:ext cx="3542857" cy="35428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17798" y="1339224"/>
            <a:ext cx="8425661" cy="191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08000" algn="just">
              <a:lnSpc>
                <a:spcPct val="200000"/>
              </a:lnSpc>
            </a:pPr>
            <a:r>
              <a:rPr lang="en-US" altLang="zh-CN" sz="3200" kern="100" dirty="0">
                <a:effectLst/>
                <a:latin typeface="仿宋" panose="02010609060101010101" pitchFamily="49" charset="-122"/>
                <a:cs typeface="仿宋_GB2312" panose="02010609030101010101" charset="-122"/>
              </a:rPr>
              <a:t>1.</a:t>
            </a:r>
            <a:r>
              <a:rPr lang="zh-CN" altLang="zh-CN" sz="3200" kern="100" dirty="0">
                <a:effectLst/>
                <a:latin typeface="仿宋_GB2312" panose="02010609030101010101" charset="-122"/>
                <a:ea typeface="仿宋" panose="02010609060101010101" pitchFamily="49" charset="-122"/>
                <a:cs typeface="仿宋_GB2312" panose="02010609030101010101" charset="-122"/>
              </a:rPr>
              <a:t>对于湿地，你知道哪些知识？</a:t>
            </a:r>
            <a:endParaRPr lang="zh-CN" altLang="zh-CN" sz="3200" kern="100" dirty="0">
              <a:effectLst/>
              <a:latin typeface="仿宋_GB2312" panose="02010609030101010101" charset="-122"/>
              <a:cs typeface="仿宋_GB2312" panose="02010609030101010101" charset="-122"/>
            </a:endParaRPr>
          </a:p>
          <a:p>
            <a:pPr indent="508000" algn="just">
              <a:lnSpc>
                <a:spcPct val="200000"/>
              </a:lnSpc>
            </a:pPr>
            <a:r>
              <a:rPr lang="en-US" altLang="zh-CN" sz="3200" kern="100" dirty="0">
                <a:effectLst/>
                <a:latin typeface="仿宋" panose="02010609060101010101" pitchFamily="49" charset="-122"/>
                <a:cs typeface="仿宋_GB2312" panose="02010609030101010101" charset="-122"/>
              </a:rPr>
              <a:t>2.</a:t>
            </a:r>
            <a:r>
              <a:rPr lang="zh-CN" altLang="zh-CN" sz="3200" kern="100" dirty="0">
                <a:effectLst/>
                <a:latin typeface="仿宋_GB2312" panose="02010609030101010101" charset="-122"/>
                <a:ea typeface="仿宋" panose="02010609060101010101" pitchFamily="49" charset="-122"/>
                <a:cs typeface="仿宋_GB2312" panose="02010609030101010101" charset="-122"/>
              </a:rPr>
              <a:t>参观湿地博物馆，你想了解到哪些知识？</a:t>
            </a:r>
            <a:endParaRPr lang="zh-CN" altLang="zh-CN" sz="3200" kern="100" dirty="0">
              <a:effectLst/>
              <a:latin typeface="仿宋_GB2312" panose="02010609030101010101" charset="-122"/>
              <a:cs typeface="仿宋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3408" y="232026"/>
            <a:ext cx="2635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F1522B"/>
                </a:solidFill>
              </a:rPr>
              <a:t>议一议</a:t>
            </a:r>
            <a:endParaRPr lang="zh-CN" altLang="en-US" sz="5400" dirty="0">
              <a:solidFill>
                <a:srgbClr val="F1522B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83343" y="477985"/>
            <a:ext cx="10486360" cy="2663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08000" algn="just">
              <a:lnSpc>
                <a:spcPct val="200000"/>
              </a:lnSpc>
            </a:pPr>
            <a:r>
              <a:rPr lang="zh-CN" altLang="zh-CN" sz="5400" b="1" kern="100" dirty="0">
                <a:solidFill>
                  <a:srgbClr val="FF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讲一讲</a:t>
            </a:r>
            <a:endParaRPr lang="zh-CN" altLang="zh-CN" sz="5400" b="1" kern="100" dirty="0">
              <a:solidFill>
                <a:srgbClr val="FF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仿宋_GB2312" panose="02010609030101010101" charset="-122"/>
            </a:endParaRPr>
          </a:p>
          <a:p>
            <a:pPr indent="508000" algn="just">
              <a:lnSpc>
                <a:spcPct val="200000"/>
              </a:lnSpc>
            </a:pPr>
            <a:r>
              <a:rPr lang="en-US" altLang="zh-CN" sz="36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    </a:t>
            </a:r>
            <a:r>
              <a:rPr lang="zh-CN" altLang="zh-CN" sz="36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_GB2312" panose="02010609030101010101" charset="-122"/>
              </a:rPr>
              <a:t>讲述自己在馆内学到的知识；</a:t>
            </a:r>
            <a:endParaRPr lang="zh-CN" altLang="zh-CN" sz="3600" b="1" kern="10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仿宋_GB2312" panose="02010609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3700" y="47638"/>
            <a:ext cx="2273374" cy="2276872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049" y="3818620"/>
            <a:ext cx="3172047" cy="22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1765" y="3820850"/>
            <a:ext cx="3819744" cy="220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5178" y="3806891"/>
            <a:ext cx="3713419" cy="22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9517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448688" y="1532216"/>
            <a:ext cx="6097772" cy="29020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3200" b="1" kern="100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小组合作：以“湿地保护”为主题，设计宣传海报和标语，返校后进行校内展览</a:t>
            </a:r>
            <a:r>
              <a:rPr lang="zh-CN" altLang="en-US" sz="3200" b="1" kern="100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222204" y="425303"/>
            <a:ext cx="6763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湿地保护   人人有责</a:t>
            </a:r>
            <a:endParaRPr lang="zh-CN" altLang="en-US" sz="5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22327" y="1256047"/>
            <a:ext cx="94656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rgbClr val="2C4E2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活动五：走进苇帘编织业</a:t>
            </a:r>
            <a:endParaRPr lang="zh-CN" altLang="en-US" sz="4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02884" y="2498652"/>
            <a:ext cx="6111224" cy="343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3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0" y="0"/>
            <a:ext cx="493350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制作步骤：</a:t>
            </a:r>
            <a:r>
              <a:rPr lang="en-US" altLang="zh-CN" sz="4800" dirty="0">
                <a:solidFill>
                  <a:srgbClr val="FF0000"/>
                </a:solidFill>
              </a:rPr>
              <a:t>1.</a:t>
            </a:r>
            <a:r>
              <a:rPr lang="zh-CN" altLang="en-US" sz="4800" dirty="0">
                <a:solidFill>
                  <a:srgbClr val="FF0000"/>
                </a:solidFill>
              </a:rPr>
              <a:t>收割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3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0" y="0"/>
            <a:ext cx="194575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2.</a:t>
            </a:r>
            <a:r>
              <a:rPr lang="zh-CN" altLang="en-US" dirty="0"/>
              <a:t>搬运</a:t>
            </a:r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14" y="-13970"/>
            <a:ext cx="12225227" cy="68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-16614" y="0"/>
            <a:ext cx="21265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3.</a:t>
            </a:r>
            <a:r>
              <a:rPr lang="zh-CN" altLang="en-US" dirty="0"/>
              <a:t>检尺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14041"/>
            <a:ext cx="3733800" cy="249417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29102" y="2109651"/>
            <a:ext cx="6096000" cy="389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200000"/>
              </a:lnSpc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高山不见一寸土，</a:t>
            </a:r>
            <a:endParaRPr lang="zh-CN" altLang="en-US" sz="32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平地不见半亩田。</a:t>
            </a:r>
            <a:endParaRPr lang="zh-CN" altLang="en-US" sz="32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五湖四海没有水，</a:t>
            </a:r>
            <a:endParaRPr lang="zh-CN" altLang="en-US" sz="32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世界各国在眼前。</a:t>
            </a:r>
            <a:endParaRPr lang="en-US" altLang="zh-CN" sz="32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38695" y="2159151"/>
            <a:ext cx="6096000" cy="389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容纳千山万水，</a:t>
            </a:r>
            <a:endParaRPr lang="en-US" altLang="zh-CN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胸怀五湖四海；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藏下中外名称，</a:t>
            </a:r>
            <a:endParaRPr lang="en-US" altLang="zh-CN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浑身绚丽多彩。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96710" y="1335680"/>
            <a:ext cx="64586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谜语</a:t>
            </a:r>
            <a:r>
              <a:rPr lang="en-US" altLang="zh-CN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endParaRPr lang="zh-CN" altLang="en-US" sz="44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42889" y="1340502"/>
            <a:ext cx="64586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谜语</a:t>
            </a:r>
            <a:r>
              <a:rPr lang="en-US" altLang="zh-CN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endParaRPr lang="zh-CN" altLang="en-US" sz="44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" y="0"/>
            <a:ext cx="12173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0" y="0"/>
            <a:ext cx="209461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4.</a:t>
            </a:r>
            <a:r>
              <a:rPr lang="zh-CN" altLang="en-US" dirty="0"/>
              <a:t>去皮</a:t>
            </a:r>
            <a:endParaRPr lang="zh-CN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0" y="-21265"/>
            <a:ext cx="187423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</a:rPr>
              <a:t>5.</a:t>
            </a:r>
            <a:r>
              <a:rPr lang="zh-CN" altLang="en-US" sz="4800" dirty="0">
                <a:solidFill>
                  <a:srgbClr val="FF0000"/>
                </a:solidFill>
              </a:rPr>
              <a:t>截尺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0" y="0"/>
            <a:ext cx="187423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6.</a:t>
            </a:r>
            <a:r>
              <a:rPr lang="zh-CN" altLang="en-US" dirty="0"/>
              <a:t>编织</a:t>
            </a:r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0" y="0"/>
            <a:ext cx="187423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7.</a:t>
            </a:r>
            <a:r>
              <a:rPr lang="zh-CN" altLang="en-US" dirty="0"/>
              <a:t>储存</a:t>
            </a:r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47" y="1032576"/>
            <a:ext cx="102870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710223" y="116959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FF0000"/>
                </a:solidFill>
              </a:rPr>
              <a:t>成品图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3964" y="1266549"/>
            <a:ext cx="10784072" cy="308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仿宋" panose="02010609060101010101" pitchFamily="49" charset="-122"/>
                <a:cs typeface="仿宋_GB2312" panose="02010609030101010101" charset="-122"/>
              </a:rPr>
              <a:t>1.</a:t>
            </a:r>
            <a:r>
              <a:rPr lang="zh-CN" altLang="zh-CN" sz="2800" b="1" kern="100" dirty="0">
                <a:effectLst/>
                <a:latin typeface="仿宋_GB2312" panose="02010609030101010101" charset="-122"/>
                <a:ea typeface="仿宋" panose="02010609060101010101" pitchFamily="49" charset="-122"/>
                <a:cs typeface="仿宋_GB2312" panose="02010609030101010101" charset="-122"/>
              </a:rPr>
              <a:t>分析当地适合种植芦苇的自然条件。</a:t>
            </a:r>
            <a:endParaRPr lang="zh-CN" altLang="zh-CN" sz="2800" b="1" kern="100" dirty="0">
              <a:effectLst/>
              <a:latin typeface="仿宋_GB2312" panose="02010609030101010101" charset="-122"/>
              <a:cs typeface="仿宋_GB2312" panose="02010609030101010101" charset="-122"/>
            </a:endParaRPr>
          </a:p>
          <a:p>
            <a:pPr indent="914400"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仿宋" panose="02010609060101010101" pitchFamily="49" charset="-122"/>
                <a:cs typeface="仿宋_GB2312" panose="02010609030101010101" charset="-122"/>
              </a:rPr>
              <a:t>2.</a:t>
            </a:r>
            <a:r>
              <a:rPr lang="zh-CN" altLang="zh-CN" sz="2800" b="1" kern="100" dirty="0">
                <a:effectLst/>
                <a:latin typeface="仿宋_GB2312" panose="02010609030101010101" charset="-122"/>
                <a:ea typeface="仿宋" panose="02010609060101010101" pitchFamily="49" charset="-122"/>
                <a:cs typeface="仿宋_GB2312" panose="02010609030101010101" charset="-122"/>
              </a:rPr>
              <a:t>分析当地适合发展苇编业的社会经济条件。</a:t>
            </a:r>
            <a:endParaRPr lang="zh-CN" altLang="zh-CN" sz="2800" b="1" kern="100" dirty="0">
              <a:effectLst/>
              <a:latin typeface="仿宋_GB2312" panose="02010609030101010101" charset="-122"/>
              <a:cs typeface="仿宋_GB2312" panose="02010609030101010101" charset="-122"/>
            </a:endParaRPr>
          </a:p>
          <a:p>
            <a:pPr indent="914400"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仿宋" panose="02010609060101010101" pitchFamily="49" charset="-122"/>
                <a:cs typeface="仿宋_GB2312" panose="02010609030101010101" charset="-122"/>
              </a:rPr>
              <a:t>3.</a:t>
            </a:r>
            <a:r>
              <a:rPr lang="zh-CN" altLang="zh-CN" sz="2800" b="1" kern="100" dirty="0">
                <a:effectLst/>
                <a:latin typeface="仿宋_GB2312" panose="02010609030101010101" charset="-122"/>
                <a:ea typeface="仿宋" panose="02010609060101010101" pitchFamily="49" charset="-122"/>
                <a:cs typeface="仿宋_GB2312" panose="02010609030101010101" charset="-122"/>
              </a:rPr>
              <a:t>走访周边居民，调查当地还有哪些特色产业。</a:t>
            </a:r>
            <a:endParaRPr lang="zh-CN" altLang="zh-CN" sz="2800" b="1" kern="100" dirty="0">
              <a:effectLst/>
              <a:latin typeface="仿宋_GB2312" panose="02010609030101010101" charset="-122"/>
              <a:cs typeface="仿宋_GB2312" panose="02010609030101010101" charset="-122"/>
            </a:endParaRPr>
          </a:p>
          <a:p>
            <a:pPr marL="400050" indent="508000"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仿宋" panose="02010609060101010101" pitchFamily="49" charset="-122"/>
                <a:cs typeface="仿宋_GB2312" panose="02010609030101010101" charset="-122"/>
              </a:rPr>
              <a:t>4.</a:t>
            </a:r>
            <a:r>
              <a:rPr lang="zh-CN" altLang="zh-CN" sz="2800" b="1" kern="100" dirty="0">
                <a:effectLst/>
                <a:latin typeface="仿宋_GB2312" panose="02010609030101010101" charset="-122"/>
                <a:ea typeface="仿宋" panose="02010609060101010101" pitchFamily="49" charset="-122"/>
                <a:cs typeface="仿宋_GB2312" panose="02010609030101010101" charset="-122"/>
              </a:rPr>
              <a:t>小组合作交流，为马踏湖区特色农业发展提出合 理化建议。</a:t>
            </a:r>
            <a:endParaRPr lang="zh-CN" altLang="zh-CN" sz="2800" b="1" kern="100" dirty="0">
              <a:effectLst/>
              <a:latin typeface="仿宋_GB2312" panose="02010609030101010101" charset="-122"/>
              <a:cs typeface="仿宋_GB2312" panose="0201060903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kern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sz="1600" b="1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591" y="95693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联系课本</a:t>
            </a:r>
            <a:endParaRPr lang="zh-CN" altLang="en-US" sz="4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74499" y="4353163"/>
            <a:ext cx="3389571" cy="22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4521054" y="4353161"/>
            <a:ext cx="3573298" cy="22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1337" y="4353161"/>
            <a:ext cx="3560106" cy="22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4849" y="1245710"/>
            <a:ext cx="11294434" cy="102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rgbClr val="2C4E2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活动六：湖区文化传承	</a:t>
            </a:r>
            <a:endParaRPr lang="en-US" altLang="zh-CN" sz="4800" b="1" dirty="0">
              <a:solidFill>
                <a:srgbClr val="2C4E2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694967" y="3005642"/>
            <a:ext cx="4426689" cy="309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79" y="3005643"/>
            <a:ext cx="4662594" cy="309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88684" y="1645592"/>
          <a:ext cx="8295016" cy="356681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831385"/>
                <a:gridCol w="4382956"/>
                <a:gridCol w="2080675"/>
              </a:tblGrid>
              <a:tr h="815181"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zh-CN" sz="3200" kern="100" dirty="0">
                          <a:effectLst/>
                        </a:rPr>
                        <a:t>人物</a:t>
                      </a:r>
                      <a:endParaRPr lang="zh-CN" sz="3200" kern="100" dirty="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zh-CN" sz="3200" kern="100" dirty="0">
                          <a:effectLst/>
                        </a:rPr>
                        <a:t>故事</a:t>
                      </a:r>
                      <a:endParaRPr lang="zh-CN" sz="3200" kern="100" dirty="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zh-CN" sz="3200" kern="100" dirty="0">
                          <a:effectLst/>
                        </a:rPr>
                        <a:t>情怀</a:t>
                      </a:r>
                      <a:endParaRPr lang="zh-CN" sz="3200" kern="100" dirty="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</a:tr>
              <a:tr h="550327"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CN" sz="3200" kern="10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CN" sz="3200" kern="10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CN" sz="3200" kern="10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</a:tr>
              <a:tr h="550327"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CN" sz="3200" kern="10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CN" sz="3200" kern="10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CN" sz="3200" kern="10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</a:tr>
              <a:tr h="550327"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CN" sz="3200" kern="10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CN" sz="3200" kern="10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CN" sz="3200" kern="10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</a:tr>
              <a:tr h="550327"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CN" sz="3200" kern="10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CN" sz="3200" kern="10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CN" sz="3200" kern="10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</a:tr>
              <a:tr h="550327"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CN" sz="3200" kern="10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CN" sz="3200" kern="100" dirty="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00" algn="ctr">
                        <a:lnSpc>
                          <a:spcPts val="2800"/>
                        </a:lnSpc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CN" sz="3200" kern="100" dirty="0">
                        <a:effectLst/>
                        <a:latin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48216" y="490501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600" b="1" kern="100" dirty="0">
                <a:solidFill>
                  <a:srgbClr val="FF0000"/>
                </a:solidFill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探先贤幽胜，集先贤故事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16912" y="1295292"/>
            <a:ext cx="10132828" cy="107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rgbClr val="2C4E2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活动七：马踏湖诗歌欣赏与创作</a:t>
            </a:r>
            <a:endParaRPr lang="zh-CN" altLang="en-US" sz="4800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50" y="2458241"/>
            <a:ext cx="3314478" cy="405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7201" y="478465"/>
            <a:ext cx="6359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方法指导一：诗歌鉴赏方法</a:t>
            </a:r>
            <a:endParaRPr lang="zh-CN" altLang="en-US" sz="40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84640" y="1371599"/>
            <a:ext cx="3716082" cy="3217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读题目，明诗型</a:t>
            </a:r>
            <a:endParaRPr lang="en-US" altLang="zh-CN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看作者，晓背景</a:t>
            </a:r>
            <a:endParaRPr lang="en-US" altLang="zh-CN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赏诗句，知意境</a:t>
            </a:r>
            <a:endParaRPr lang="zh-CN" altLang="en-US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82088" y="497840"/>
            <a:ext cx="2635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F1522B"/>
                </a:solidFill>
              </a:rPr>
              <a:t>议一议</a:t>
            </a:r>
            <a:endParaRPr lang="zh-CN" altLang="en-US" sz="5400" dirty="0">
              <a:solidFill>
                <a:srgbClr val="F1522B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7080" y="-965200"/>
            <a:ext cx="5156200" cy="5156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8480" y="1795832"/>
            <a:ext cx="7691120" cy="191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zh-CN" altLang="zh-CN" sz="3200" b="1" kern="100" dirty="0">
                <a:effectLst/>
                <a:latin typeface="仿宋_GB2312" panose="02010609030101010101" charset="-122"/>
                <a:ea typeface="仿宋" panose="02010609060101010101" pitchFamily="49" charset="-122"/>
                <a:cs typeface="仿宋_GB2312" panose="02010609030101010101" charset="-122"/>
              </a:rPr>
              <a:t>你在生活中都有哪些出行交通工具？</a:t>
            </a:r>
            <a:endParaRPr lang="zh-CN" altLang="zh-CN" sz="3200" b="1" kern="100" dirty="0">
              <a:effectLst/>
              <a:latin typeface="仿宋_GB2312" panose="02010609030101010101" charset="-122"/>
              <a:cs typeface="仿宋_GB2312" panose="02010609030101010101" charset="-122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zh-CN" altLang="zh-CN" sz="3200" b="1" kern="100" dirty="0">
                <a:effectLst/>
                <a:latin typeface="仿宋_GB2312" panose="02010609030101010101" charset="-122"/>
                <a:ea typeface="仿宋" panose="02010609060101010101" pitchFamily="49" charset="-122"/>
                <a:cs typeface="仿宋_GB2312" panose="02010609030101010101" charset="-122"/>
              </a:rPr>
              <a:t>如何选择交通工具？考虑哪些因素？</a:t>
            </a:r>
            <a:endParaRPr lang="zh-CN" altLang="zh-CN" sz="3200" b="1" kern="100" dirty="0">
              <a:effectLst/>
              <a:latin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49425" y="1056462"/>
            <a:ext cx="9061598" cy="3604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9575" algn="just">
              <a:lnSpc>
                <a:spcPct val="200000"/>
              </a:lnSpc>
            </a:pPr>
            <a:r>
              <a:rPr lang="zh-CN" altLang="zh-CN" sz="4000" b="1" kern="100" dirty="0">
                <a:effectLst/>
                <a:latin typeface="Calibri" panose="020F0502020204030204" charset="0"/>
                <a:ea typeface="仿宋" panose="02010609060101010101" pitchFamily="49" charset="-122"/>
                <a:cs typeface="Times New Roman" panose="02020603050405020304" pitchFamily="18" charset="0"/>
              </a:rPr>
              <a:t>依字行腔</a:t>
            </a:r>
            <a:r>
              <a:rPr lang="en-US" altLang="zh-CN" sz="4000" b="1" kern="100" dirty="0">
                <a:effectLst/>
                <a:latin typeface="Calibri" panose="020F0502020204030204" charset="0"/>
                <a:ea typeface="仿宋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4000" b="1" kern="100" dirty="0">
                <a:effectLst/>
                <a:latin typeface="Calibri" panose="020F0502020204030204" charset="0"/>
                <a:ea typeface="仿宋" panose="02010609060101010101" pitchFamily="49" charset="-122"/>
                <a:cs typeface="Times New Roman" panose="02020603050405020304" pitchFamily="18" charset="0"/>
              </a:rPr>
              <a:t>依义行调</a:t>
            </a:r>
            <a:r>
              <a:rPr lang="en-US" altLang="zh-CN" sz="4000" b="1" kern="100" dirty="0">
                <a:effectLst/>
                <a:latin typeface="Calibri" panose="020F0502020204030204" charset="0"/>
                <a:ea typeface="仿宋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4000" b="1" kern="100" dirty="0">
                <a:effectLst/>
                <a:latin typeface="Calibri" panose="020F0502020204030204" charset="0"/>
                <a:ea typeface="仿宋" panose="02010609060101010101" pitchFamily="49" charset="-122"/>
                <a:cs typeface="Times New Roman" panose="02020603050405020304" pitchFamily="18" charset="0"/>
              </a:rPr>
              <a:t>入短韵长</a:t>
            </a:r>
            <a:r>
              <a:rPr lang="en-US" altLang="zh-CN" sz="4000" b="1" kern="100" dirty="0">
                <a:effectLst/>
                <a:latin typeface="Calibri" panose="020F0502020204030204" charset="0"/>
                <a:ea typeface="仿宋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4000" b="1" kern="10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09575" algn="just">
              <a:lnSpc>
                <a:spcPct val="200000"/>
              </a:lnSpc>
            </a:pPr>
            <a:r>
              <a:rPr lang="zh-CN" altLang="zh-CN" sz="4000" b="1" kern="100" dirty="0">
                <a:effectLst/>
                <a:latin typeface="Calibri" panose="020F0502020204030204" charset="0"/>
                <a:ea typeface="仿宋" panose="02010609060101010101" pitchFamily="49" charset="-122"/>
                <a:cs typeface="Times New Roman" panose="02020603050405020304" pitchFamily="18" charset="0"/>
              </a:rPr>
              <a:t>虚实重长</a:t>
            </a:r>
            <a:r>
              <a:rPr lang="en-US" altLang="zh-CN" sz="4000" b="1" kern="100" dirty="0">
                <a:effectLst/>
                <a:latin typeface="Calibri" panose="020F0502020204030204" charset="0"/>
                <a:ea typeface="仿宋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4000" b="1" kern="100" dirty="0">
                <a:effectLst/>
                <a:latin typeface="Calibri" panose="020F0502020204030204" charset="0"/>
                <a:ea typeface="仿宋" panose="02010609060101010101" pitchFamily="49" charset="-122"/>
                <a:cs typeface="Times New Roman" panose="02020603050405020304" pitchFamily="18" charset="0"/>
              </a:rPr>
              <a:t>平长仄短</a:t>
            </a:r>
            <a:r>
              <a:rPr lang="en-US" altLang="zh-CN" sz="4000" b="1" kern="100" dirty="0">
                <a:effectLst/>
                <a:latin typeface="Calibri" panose="020F0502020204030204" charset="0"/>
                <a:ea typeface="仿宋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4000" b="1" kern="100" dirty="0">
                <a:effectLst/>
                <a:latin typeface="Calibri" panose="020F0502020204030204" charset="0"/>
                <a:ea typeface="仿宋" panose="02010609060101010101" pitchFamily="49" charset="-122"/>
                <a:cs typeface="Times New Roman" panose="02020603050405020304" pitchFamily="18" charset="0"/>
              </a:rPr>
              <a:t>平低仄高</a:t>
            </a:r>
            <a:endParaRPr lang="en-US" altLang="zh-CN" sz="4000" b="1" kern="10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09575" algn="just">
              <a:lnSpc>
                <a:spcPct val="200000"/>
              </a:lnSpc>
            </a:pPr>
            <a:r>
              <a:rPr lang="zh-CN" altLang="zh-CN" sz="4000" b="1" kern="100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模进对称</a:t>
            </a:r>
            <a:r>
              <a:rPr lang="en-US" altLang="zh-CN" sz="4000" b="1" kern="100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4000" b="1" kern="100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腔音唱法</a:t>
            </a:r>
            <a:r>
              <a:rPr lang="en-US" altLang="zh-CN" sz="4000" b="1" kern="100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4000" b="1" kern="100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文读语音</a:t>
            </a:r>
            <a:r>
              <a:rPr lang="en-US" altLang="zh-CN" sz="4000" b="1" kern="100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40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457201" y="478465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方法指导二：吟诵方法</a:t>
            </a:r>
            <a:endParaRPr lang="zh-CN" altLang="en-US" sz="40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7201" y="478465"/>
            <a:ext cx="6359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方法指导三：诗歌创作方法</a:t>
            </a:r>
            <a:endParaRPr lang="zh-CN" altLang="en-US" sz="40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33107" y="1414130"/>
            <a:ext cx="2608406" cy="4162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激情</a:t>
            </a:r>
            <a:endParaRPr lang="en-US" altLang="zh-CN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美的意象</a:t>
            </a:r>
            <a:endParaRPr lang="en-US" altLang="zh-CN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美的意境</a:t>
            </a:r>
            <a:endParaRPr lang="en-US" altLang="zh-CN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哲理化</a:t>
            </a:r>
            <a:endParaRPr lang="en-US" altLang="zh-CN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语言美</a:t>
            </a:r>
            <a:endParaRPr lang="en-US" altLang="zh-CN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32" y="1328627"/>
            <a:ext cx="4762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030470" y="993775"/>
            <a:ext cx="6205855" cy="526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9575" algn="ctr">
              <a:lnSpc>
                <a:spcPct val="200000"/>
              </a:lnSpc>
            </a:pPr>
            <a:r>
              <a:rPr lang="zh-CN" altLang="zh-CN" sz="4800" b="1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仿宋" panose="02010609060101010101" pitchFamily="49" charset="-122"/>
                <a:cs typeface="Times New Roman" panose="02020603050405020304" pitchFamily="18" charset="0"/>
              </a:rPr>
              <a:t>赏马踏湖之情</a:t>
            </a:r>
            <a:endParaRPr lang="zh-CN" altLang="zh-CN" sz="4800" b="1" kern="100" dirty="0">
              <a:solidFill>
                <a:srgbClr val="FF0000"/>
              </a:solidFill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 b="1" kern="100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    请</a:t>
            </a:r>
            <a:r>
              <a:rPr lang="zh-CN" altLang="zh-CN" sz="4000" b="1" kern="100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向同学们介绍自己搜集到的关于马踏湖的诗歌，体会其中所蕴含的情感</a:t>
            </a:r>
            <a:r>
              <a:rPr lang="zh-CN" altLang="en-US" sz="4000" b="1" kern="100" dirty="0"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4000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5" y="459546"/>
            <a:ext cx="3648651" cy="57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86840" y="293347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4000" b="1" kern="100" dirty="0">
                <a:solidFill>
                  <a:srgbClr val="FF0000"/>
                </a:solidFill>
                <a:effectLst/>
                <a:ea typeface="仿宋" panose="02010609060101010101" pitchFamily="49" charset="-122"/>
                <a:cs typeface="Times New Roman" panose="02020603050405020304" pitchFamily="18" charset="0"/>
              </a:rPr>
              <a:t>赋马踏湖之诗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26" y="1043847"/>
            <a:ext cx="5537790" cy="553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20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381154" y="2317898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研学成果分享</a:t>
            </a:r>
            <a:endParaRPr lang="zh-CN" altLang="en-US" sz="66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/>
          <p:nvPr/>
        </p:nvPicPr>
        <p:blipFill>
          <a:blip r:embed="rId1"/>
          <a:stretch>
            <a:fillRect/>
          </a:stretch>
        </p:blipFill>
        <p:spPr>
          <a:xfrm>
            <a:off x="2802145" y="321686"/>
            <a:ext cx="4459894" cy="6214627"/>
          </a:xfrm>
          <a:prstGeom prst="rect">
            <a:avLst/>
          </a:prstGeom>
        </p:spPr>
      </p:pic>
      <p:pic>
        <p:nvPicPr>
          <p:cNvPr id="3" name="图片 2" descr="1"/>
          <p:cNvPicPr/>
          <p:nvPr/>
        </p:nvPicPr>
        <p:blipFill>
          <a:blip r:embed="rId2"/>
          <a:stretch>
            <a:fillRect/>
          </a:stretch>
        </p:blipFill>
        <p:spPr>
          <a:xfrm>
            <a:off x="7455659" y="321686"/>
            <a:ext cx="4459894" cy="65229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93135" y="1137684"/>
            <a:ext cx="103105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FF0000"/>
                </a:solidFill>
              </a:rPr>
              <a:t>感</a:t>
            </a:r>
            <a:endParaRPr lang="en-US" altLang="zh-CN" sz="6600" dirty="0">
              <a:solidFill>
                <a:srgbClr val="FF0000"/>
              </a:solidFill>
            </a:endParaRPr>
          </a:p>
          <a:p>
            <a:r>
              <a:rPr lang="zh-CN" altLang="en-US" sz="6600" dirty="0">
                <a:solidFill>
                  <a:srgbClr val="FF0000"/>
                </a:solidFill>
              </a:rPr>
              <a:t>谢</a:t>
            </a:r>
            <a:endParaRPr lang="en-US" altLang="zh-CN" sz="6600" dirty="0">
              <a:solidFill>
                <a:srgbClr val="FF0000"/>
              </a:solidFill>
            </a:endParaRPr>
          </a:p>
          <a:p>
            <a:r>
              <a:rPr lang="zh-CN" altLang="en-US" sz="6600" dirty="0">
                <a:solidFill>
                  <a:srgbClr val="FF0000"/>
                </a:solidFill>
              </a:rPr>
              <a:t>观</a:t>
            </a:r>
            <a:endParaRPr lang="en-US" altLang="zh-CN" sz="6600" dirty="0">
              <a:solidFill>
                <a:srgbClr val="FF0000"/>
              </a:solidFill>
            </a:endParaRPr>
          </a:p>
          <a:p>
            <a:r>
              <a:rPr lang="zh-CN" altLang="en-US" sz="6600" dirty="0">
                <a:solidFill>
                  <a:srgbClr val="FF0000"/>
                </a:solidFill>
              </a:rPr>
              <a:t>看</a:t>
            </a:r>
            <a:endParaRPr lang="en-US" altLang="zh-CN" sz="6600" dirty="0">
              <a:solidFill>
                <a:srgbClr val="FF0000"/>
              </a:solidFill>
            </a:endParaRPr>
          </a:p>
          <a:p>
            <a:endParaRPr lang="en-US" altLang="zh-CN" sz="6600" dirty="0">
              <a:solidFill>
                <a:srgbClr val="FF0000"/>
              </a:solidFill>
            </a:endParaRPr>
          </a:p>
          <a:p>
            <a:endParaRPr lang="zh-CN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心形 4"/>
          <p:cNvSpPr/>
          <p:nvPr/>
        </p:nvSpPr>
        <p:spPr>
          <a:xfrm>
            <a:off x="404037" y="475857"/>
            <a:ext cx="882503" cy="84258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152400" y="327712"/>
            <a:ext cx="11694160" cy="2039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508000" algn="just">
              <a:lnSpc>
                <a:spcPct val="200000"/>
              </a:lnSpc>
            </a:pPr>
            <a:r>
              <a:rPr lang="zh-CN" altLang="zh-CN" sz="3600" b="1" kern="100" dirty="0">
                <a:solidFill>
                  <a:srgbClr val="FF0000"/>
                </a:solidFill>
                <a:effectLst/>
                <a:latin typeface="仿宋_GB2312" panose="02010609030101010101" charset="-122"/>
                <a:ea typeface="仿宋" panose="02010609060101010101" pitchFamily="49" charset="-122"/>
                <a:cs typeface="仿宋_GB2312" panose="02010609030101010101" charset="-122"/>
              </a:rPr>
              <a:t>小组合作</a:t>
            </a:r>
            <a:r>
              <a:rPr lang="zh-CN" altLang="zh-CN" sz="3200" b="1" kern="100" dirty="0">
                <a:solidFill>
                  <a:srgbClr val="FF0000"/>
                </a:solidFill>
                <a:effectLst/>
                <a:latin typeface="仿宋_GB2312" panose="02010609030101010101" charset="-122"/>
                <a:ea typeface="仿宋" panose="02010609060101010101" pitchFamily="49" charset="-122"/>
                <a:cs typeface="仿宋_GB2312" panose="02010609030101010101" charset="-122"/>
              </a:rPr>
              <a:t>：</a:t>
            </a:r>
            <a:endParaRPr lang="zh-CN" altLang="zh-CN" sz="3200" b="1" kern="100" dirty="0">
              <a:solidFill>
                <a:srgbClr val="FF0000"/>
              </a:solidFill>
              <a:effectLst/>
              <a:latin typeface="仿宋_GB2312" panose="02010609030101010101" charset="-122"/>
              <a:cs typeface="仿宋_GB2312" panose="02010609030101010101" charset="-122"/>
            </a:endParaRPr>
          </a:p>
          <a:p>
            <a:pPr marL="457200" indent="508000" algn="just">
              <a:lnSpc>
                <a:spcPct val="200000"/>
              </a:lnSpc>
            </a:pPr>
            <a:r>
              <a:rPr lang="en-US" altLang="zh-CN" sz="3200" b="1" kern="100" dirty="0">
                <a:effectLst/>
                <a:latin typeface="仿宋_GB2312" panose="02010609030101010101" charset="-122"/>
                <a:ea typeface="仿宋" panose="02010609060101010101" pitchFamily="49" charset="-122"/>
                <a:cs typeface="仿宋_GB2312" panose="02010609030101010101" charset="-122"/>
              </a:rPr>
              <a:t>         </a:t>
            </a:r>
            <a:r>
              <a:rPr lang="zh-CN" altLang="zh-CN" sz="3200" b="1" kern="100" dirty="0">
                <a:effectLst/>
                <a:latin typeface="仿宋_GB2312" panose="02010609030101010101" charset="-122"/>
                <a:ea typeface="仿宋" panose="02010609060101010101" pitchFamily="49" charset="-122"/>
                <a:cs typeface="仿宋_GB2312" panose="02010609030101010101" charset="-122"/>
              </a:rPr>
              <a:t>讨论：我们本次出行选择哪种交通工具？原因？</a:t>
            </a:r>
            <a:endParaRPr lang="zh-CN" altLang="zh-CN" sz="3200" b="1" kern="100" dirty="0">
              <a:effectLst/>
              <a:latin typeface="仿宋_GB2312" panose="02010609030101010101" charset="-122"/>
              <a:cs typeface="仿宋_GB2312" panose="02010609030101010101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2561" y="3551085"/>
            <a:ext cx="4226560" cy="23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0719" y="3333859"/>
            <a:ext cx="3809508" cy="25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8361825" y="3333858"/>
            <a:ext cx="3834188" cy="25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9120" y="490143"/>
            <a:ext cx="6096000" cy="5381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zh-CN" altLang="zh-CN" sz="3600" b="1" kern="100" dirty="0">
                <a:solidFill>
                  <a:srgbClr val="FF0000"/>
                </a:solidFill>
                <a:effectLst/>
                <a:latin typeface="仿宋_GB2312" panose="02010609030101010101" charset="-122"/>
                <a:ea typeface="仿宋" panose="02010609060101010101" pitchFamily="49" charset="-122"/>
                <a:cs typeface="仿宋_GB2312" panose="02010609030101010101" charset="-122"/>
              </a:rPr>
              <a:t>试一试</a:t>
            </a:r>
            <a:endParaRPr lang="zh-CN" altLang="zh-CN" sz="3600" b="1" kern="100" dirty="0">
              <a:solidFill>
                <a:srgbClr val="FF0000"/>
              </a:solidFill>
              <a:effectLst/>
              <a:latin typeface="仿宋_GB2312" panose="02010609030101010101" charset="-122"/>
              <a:cs typeface="仿宋_GB2312" panose="02010609030101010101" charset="-122"/>
            </a:endParaRPr>
          </a:p>
          <a:p>
            <a:pPr indent="406400" algn="just">
              <a:lnSpc>
                <a:spcPct val="200000"/>
              </a:lnSpc>
            </a:pPr>
            <a:r>
              <a:rPr lang="en-US" altLang="zh-CN" sz="2800" kern="100" dirty="0">
                <a:effectLst/>
                <a:latin typeface="仿宋" panose="02010609060101010101" pitchFamily="49" charset="-122"/>
                <a:cs typeface="仿宋_GB2312" panose="02010609030101010101" charset="-122"/>
              </a:rPr>
              <a:t>1.</a:t>
            </a:r>
            <a:r>
              <a:rPr lang="zh-CN" altLang="zh-CN" sz="2800" kern="100" dirty="0">
                <a:effectLst/>
                <a:latin typeface="仿宋_GB2312" panose="02010609030101010101" charset="-122"/>
                <a:ea typeface="仿宋" panose="02010609060101010101" pitchFamily="49" charset="-122"/>
                <a:cs typeface="仿宋_GB2312" panose="02010609030101010101" charset="-122"/>
              </a:rPr>
              <a:t>自主利用百度地图网站等，找到马踏湖国家湿地公园的地理位置，并描述其地理位置特点。</a:t>
            </a:r>
            <a:endParaRPr lang="zh-CN" altLang="zh-CN" sz="2800" kern="100" dirty="0">
              <a:effectLst/>
              <a:latin typeface="仿宋_GB2312" panose="02010609030101010101" charset="-122"/>
              <a:cs typeface="仿宋_GB2312" panose="02010609030101010101" charset="-122"/>
            </a:endParaRPr>
          </a:p>
          <a:p>
            <a:pPr indent="406400" algn="just">
              <a:lnSpc>
                <a:spcPct val="200000"/>
              </a:lnSpc>
            </a:pPr>
            <a:r>
              <a:rPr lang="en-US" altLang="zh-CN" sz="2800" kern="100" dirty="0">
                <a:effectLst/>
                <a:latin typeface="仿宋" panose="02010609060101010101" pitchFamily="49" charset="-122"/>
                <a:cs typeface="仿宋_GB2312" panose="02010609030101010101" charset="-122"/>
              </a:rPr>
              <a:t>2.</a:t>
            </a:r>
            <a:r>
              <a:rPr lang="zh-CN" altLang="zh-CN" sz="2800" kern="100" dirty="0">
                <a:effectLst/>
                <a:latin typeface="仿宋_GB2312" panose="02010609030101010101" charset="-122"/>
                <a:ea typeface="仿宋" panose="02010609060101010101" pitchFamily="49" charset="-122"/>
                <a:cs typeface="仿宋_GB2312" panose="02010609030101010101" charset="-122"/>
              </a:rPr>
              <a:t>阅读地图，谈谈你都读到了与本次出行相关的哪些信息。</a:t>
            </a:r>
            <a:endParaRPr lang="zh-CN" altLang="zh-CN" sz="2800" kern="100" dirty="0">
              <a:effectLst/>
              <a:latin typeface="仿宋_GB2312" panose="02010609030101010101" charset="-122"/>
              <a:cs typeface="仿宋_GB2312" panose="02010609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9600" y="375921"/>
            <a:ext cx="5072017" cy="2448560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0155" y="2915921"/>
            <a:ext cx="5071461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9079144" y="873760"/>
            <a:ext cx="1934295" cy="292608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41182" y="-308967"/>
            <a:ext cx="5334000" cy="535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画一画</a:t>
            </a:r>
            <a:endParaRPr lang="zh-CN" altLang="en-US" sz="36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    小组为单位，设计图例，根据查阅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APP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的结果，设计“寻访五贤足迹，探究湿地景观”研学路线图、注明行进方向，并在班内展示。</a:t>
            </a:r>
            <a:endParaRPr lang="zh-CN" altLang="en-US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9920" y="873760"/>
            <a:ext cx="205638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1040" y="3911600"/>
            <a:ext cx="4056211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105601" y="0"/>
            <a:ext cx="717359" cy="135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61360" y="127329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rgbClr val="2C4E2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活动二：走进湿地</a:t>
            </a:r>
            <a:endParaRPr lang="zh-CN" altLang="en-US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96" y="3429000"/>
            <a:ext cx="7816528" cy="26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AS_UNIQUEID" val="15"/>
</p:tagLst>
</file>

<file path=ppt/tags/tag10.xml><?xml version="1.0" encoding="utf-8"?>
<p:tagLst xmlns:p="http://schemas.openxmlformats.org/presentationml/2006/main">
  <p:tag name="AS_UNIQUEID" val="26"/>
</p:tagLst>
</file>

<file path=ppt/tags/tag11.xml><?xml version="1.0" encoding="utf-8"?>
<p:tagLst xmlns:p="http://schemas.openxmlformats.org/presentationml/2006/main">
  <p:tag name="AS_UNIQUEID" val="27"/>
</p:tagLst>
</file>

<file path=ppt/tags/tag12.xml><?xml version="1.0" encoding="utf-8"?>
<p:tagLst xmlns:p="http://schemas.openxmlformats.org/presentationml/2006/main">
  <p:tag name="AS_UNIQUEID" val="28"/>
</p:tagLst>
</file>

<file path=ppt/tags/tag13.xml><?xml version="1.0" encoding="utf-8"?>
<p:tagLst xmlns:p="http://schemas.openxmlformats.org/presentationml/2006/main">
  <p:tag name="AS_UNIQUEID" val="29"/>
</p:tagLst>
</file>

<file path=ppt/tags/tag14.xml><?xml version="1.0" encoding="utf-8"?>
<p:tagLst xmlns:p="http://schemas.openxmlformats.org/presentationml/2006/main">
  <p:tag name="AS_UNIQUEID" val="30"/>
</p:tagLst>
</file>

<file path=ppt/tags/tag15.xml><?xml version="1.0" encoding="utf-8"?>
<p:tagLst xmlns:p="http://schemas.openxmlformats.org/presentationml/2006/main">
  <p:tag name="AS_UNIQUEID" val="31"/>
</p:tagLst>
</file>

<file path=ppt/tags/tag16.xml><?xml version="1.0" encoding="utf-8"?>
<p:tagLst xmlns:p="http://schemas.openxmlformats.org/presentationml/2006/main">
  <p:tag name="AS_UNIQUEID" val="32"/>
</p:tagLst>
</file>

<file path=ppt/tags/tag17.xml><?xml version="1.0" encoding="utf-8"?>
<p:tagLst xmlns:p="http://schemas.openxmlformats.org/presentationml/2006/main">
  <p:tag name="AS_UNIQUEID" val="33"/>
</p:tagLst>
</file>

<file path=ppt/tags/tag18.xml><?xml version="1.0" encoding="utf-8"?>
<p:tagLst xmlns:p="http://schemas.openxmlformats.org/presentationml/2006/main">
  <p:tag name="AS_UNIQUEID" val="34"/>
</p:tagLst>
</file>

<file path=ppt/tags/tag19.xml><?xml version="1.0" encoding="utf-8"?>
<p:tagLst xmlns:p="http://schemas.openxmlformats.org/presentationml/2006/main">
  <p:tag name="AS_UNIQUEID" val="35"/>
</p:tagLst>
</file>

<file path=ppt/tags/tag2.xml><?xml version="1.0" encoding="utf-8"?>
<p:tagLst xmlns:p="http://schemas.openxmlformats.org/presentationml/2006/main">
  <p:tag name="AS_UNIQUEID" val="16"/>
</p:tagLst>
</file>

<file path=ppt/tags/tag20.xml><?xml version="1.0" encoding="utf-8"?>
<p:tagLst xmlns:p="http://schemas.openxmlformats.org/presentationml/2006/main">
  <p:tag name="AS_UNIQUEID" val="36"/>
</p:tagLst>
</file>

<file path=ppt/tags/tag21.xml><?xml version="1.0" encoding="utf-8"?>
<p:tagLst xmlns:p="http://schemas.openxmlformats.org/presentationml/2006/main">
  <p:tag name="AS_UNIQUEID" val="42"/>
</p:tagLst>
</file>

<file path=ppt/tags/tag22.xml><?xml version="1.0" encoding="utf-8"?>
<p:tagLst xmlns:p="http://schemas.openxmlformats.org/presentationml/2006/main">
  <p:tag name="AS_UNIQUEID" val="43"/>
</p:tagLst>
</file>

<file path=ppt/tags/tag3.xml><?xml version="1.0" encoding="utf-8"?>
<p:tagLst xmlns:p="http://schemas.openxmlformats.org/presentationml/2006/main">
  <p:tag name="AS_UNIQUEID" val="17"/>
</p:tagLst>
</file>

<file path=ppt/tags/tag4.xml><?xml version="1.0" encoding="utf-8"?>
<p:tagLst xmlns:p="http://schemas.openxmlformats.org/presentationml/2006/main">
  <p:tag name="AS_UNIQUEID" val="18"/>
</p:tagLst>
</file>

<file path=ppt/tags/tag5.xml><?xml version="1.0" encoding="utf-8"?>
<p:tagLst xmlns:p="http://schemas.openxmlformats.org/presentationml/2006/main">
  <p:tag name="AS_UNIQUEID" val="19"/>
</p:tagLst>
</file>

<file path=ppt/tags/tag6.xml><?xml version="1.0" encoding="utf-8"?>
<p:tagLst xmlns:p="http://schemas.openxmlformats.org/presentationml/2006/main">
  <p:tag name="AS_UNIQUEID" val="22"/>
</p:tagLst>
</file>

<file path=ppt/tags/tag7.xml><?xml version="1.0" encoding="utf-8"?>
<p:tagLst xmlns:p="http://schemas.openxmlformats.org/presentationml/2006/main">
  <p:tag name="AS_UNIQUEID" val="23"/>
</p:tagLst>
</file>

<file path=ppt/tags/tag8.xml><?xml version="1.0" encoding="utf-8"?>
<p:tagLst xmlns:p="http://schemas.openxmlformats.org/presentationml/2006/main">
  <p:tag name="AS_UNIQUEID" val="24"/>
</p:tagLst>
</file>

<file path=ppt/tags/tag9.xml><?xml version="1.0" encoding="utf-8"?>
<p:tagLst xmlns:p="http://schemas.openxmlformats.org/presentationml/2006/main">
  <p:tag name="AS_UNIQUEID" val="2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2437</Words>
  <Application>WPS 演示</Application>
  <PresentationFormat>宽屏</PresentationFormat>
  <Paragraphs>334</Paragraphs>
  <Slides>55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72" baseType="lpstr">
      <vt:lpstr>Arial</vt:lpstr>
      <vt:lpstr>宋体</vt:lpstr>
      <vt:lpstr>Wingdings</vt:lpstr>
      <vt:lpstr>黑体</vt:lpstr>
      <vt:lpstr>方正小标宋简体</vt:lpstr>
      <vt:lpstr>楷体</vt:lpstr>
      <vt:lpstr>华文新魏</vt:lpstr>
      <vt:lpstr>仿宋</vt:lpstr>
      <vt:lpstr>仿宋_GB2312</vt:lpstr>
      <vt:lpstr>等线</vt:lpstr>
      <vt:lpstr>微软雅黑</vt:lpstr>
      <vt:lpstr>Arial Unicode MS</vt:lpstr>
      <vt:lpstr>等线 Light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思考？</vt:lpstr>
      <vt:lpstr>PowerPoint 演示文稿</vt:lpstr>
      <vt:lpstr>对标本的要求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SJ</dc:creator>
  <cp:lastModifiedBy>Administrator</cp:lastModifiedBy>
  <cp:revision>12</cp:revision>
  <dcterms:created xsi:type="dcterms:W3CDTF">2021-09-28T08:44:00Z</dcterms:created>
  <dcterms:modified xsi:type="dcterms:W3CDTF">2022-01-07T07:08:31Z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