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5"/>
  </p:notesMasterIdLst>
  <p:sldIdLst>
    <p:sldId id="257" r:id="rId4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303" r:id="rId26"/>
    <p:sldId id="305" r:id="rId27"/>
    <p:sldId id="311" r:id="rId28"/>
    <p:sldId id="307" r:id="rId29"/>
    <p:sldId id="309" r:id="rId30"/>
    <p:sldId id="317" r:id="rId31"/>
    <p:sldId id="319" r:id="rId32"/>
    <p:sldId id="278" r:id="rId33"/>
    <p:sldId id="322" r:id="rId34"/>
    <p:sldId id="324" r:id="rId35"/>
    <p:sldId id="328" r:id="rId36"/>
    <p:sldId id="330" r:id="rId37"/>
    <p:sldId id="332" r:id="rId38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5E9AA4"/>
    <a:srgbClr val="6D9CA4"/>
    <a:srgbClr val="F8F8F8"/>
    <a:srgbClr val="F6F6F6"/>
    <a:srgbClr val="F3F3F3"/>
    <a:srgbClr val="EAF4FC"/>
    <a:srgbClr val="EB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41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DA89D-D1C7-46D8-9BD3-91B12D023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42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743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744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45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3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1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1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3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9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3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9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5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5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6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9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7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8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0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1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2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2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9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3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3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4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5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7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7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6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3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9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3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16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61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889B0E-7277-4B2B-9460-D46686A2D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9EB3F0-1E78-407B-95EE-97E111C59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35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3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889B0E-7277-4B2B-9460-D46686A2D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9EB3F0-1E78-407B-95EE-97E111C59A7A}" type="slidenum">
              <a:rPr lang="zh-CN" altLang="en-US" smtClean="0"/>
            </a:fld>
            <a:endParaRPr lang="zh-CN" altLang="en-US"/>
          </a:p>
        </p:txBody>
      </p:sp>
      <p:sp>
        <p:nvSpPr>
          <p:cNvPr id="1048639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66" name="图片 7"/>
          <p:cNvPicPr>
            <a:picLocks noChangeAspect="1"/>
          </p:cNvPicPr>
          <p:nvPr userDrawn="1"/>
        </p:nvPicPr>
        <p:blipFill rotWithShape="1">
          <a:blip r:embed="rId2"/>
          <a:srcRect l="12567" t="17977" r="31306" b="39323"/>
          <a:stretch>
            <a:fillRect/>
          </a:stretch>
        </p:blipFill>
        <p:spPr>
          <a:xfrm>
            <a:off x="1" y="1"/>
            <a:ext cx="1391478" cy="1058560"/>
          </a:xfrm>
          <a:prstGeom prst="rect">
            <a:avLst/>
          </a:prstGeom>
        </p:spPr>
      </p:pic>
      <p:pic>
        <p:nvPicPr>
          <p:cNvPr id="2097167" name="图片 8"/>
          <p:cNvPicPr>
            <a:picLocks noChangeAspect="1"/>
          </p:cNvPicPr>
          <p:nvPr userDrawn="1"/>
        </p:nvPicPr>
        <p:blipFill rotWithShape="1">
          <a:blip r:embed="rId3"/>
          <a:srcRect l="7280" t="39363" b="25010"/>
          <a:stretch>
            <a:fillRect/>
          </a:stretch>
        </p:blipFill>
        <p:spPr>
          <a:xfrm flipH="1">
            <a:off x="9541562" y="6082748"/>
            <a:ext cx="2650438" cy="775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36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73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889B0E-7277-4B2B-9460-D46686A2D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9EB3F0-1E78-407B-95EE-97E111C59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889B0E-7277-4B2B-9460-D46686A2D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9EB3F0-1E78-407B-95EE-97E111C59A7A}" type="slidenum">
              <a:rPr lang="zh-CN" altLang="en-US" smtClean="0"/>
            </a:fld>
            <a:endParaRPr lang="zh-CN" altLang="en-US"/>
          </a:p>
        </p:txBody>
      </p:sp>
      <p:sp>
        <p:nvSpPr>
          <p:cNvPr id="1048586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52" name="图片 7"/>
          <p:cNvPicPr>
            <a:picLocks noChangeAspect="1"/>
          </p:cNvPicPr>
          <p:nvPr userDrawn="1"/>
        </p:nvPicPr>
        <p:blipFill rotWithShape="1">
          <a:blip r:embed="rId2"/>
          <a:srcRect l="12567" t="17977" r="31306" b="39323"/>
          <a:stretch>
            <a:fillRect/>
          </a:stretch>
        </p:blipFill>
        <p:spPr>
          <a:xfrm>
            <a:off x="1" y="1"/>
            <a:ext cx="1391478" cy="1058560"/>
          </a:xfrm>
          <a:prstGeom prst="rect">
            <a:avLst/>
          </a:prstGeom>
        </p:spPr>
      </p:pic>
      <p:pic>
        <p:nvPicPr>
          <p:cNvPr id="2097153" name="图片 8"/>
          <p:cNvPicPr>
            <a:picLocks noChangeAspect="1"/>
          </p:cNvPicPr>
          <p:nvPr userDrawn="1"/>
        </p:nvPicPr>
        <p:blipFill rotWithShape="1">
          <a:blip r:embed="rId3"/>
          <a:srcRect l="7280" t="39363" b="25010"/>
          <a:stretch>
            <a:fillRect/>
          </a:stretch>
        </p:blipFill>
        <p:spPr>
          <a:xfrm flipH="1">
            <a:off x="9541562" y="6082748"/>
            <a:ext cx="2650438" cy="77525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11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1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89B0E-7277-4B2B-9460-D46686A2D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6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B3F0-1E78-407B-95EE-97E111C59A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89B0E-7277-4B2B-9460-D46686A2D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B3F0-1E78-407B-95EE-97E111C59A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61" name="图片 7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162" name="图片 17"/>
          <p:cNvPicPr>
            <a:picLocks noChangeAspect="1"/>
          </p:cNvPicPr>
          <p:nvPr/>
        </p:nvPicPr>
        <p:blipFill rotWithShape="1">
          <a:blip r:embed="rId2"/>
          <a:srcRect t="55502"/>
          <a:stretch>
            <a:fillRect/>
          </a:stretch>
        </p:blipFill>
        <p:spPr>
          <a:xfrm>
            <a:off x="2637183" y="1078504"/>
            <a:ext cx="9554817" cy="5779495"/>
          </a:xfrm>
          <a:prstGeom prst="rect">
            <a:avLst/>
          </a:prstGeom>
        </p:spPr>
      </p:pic>
      <p:grpSp>
        <p:nvGrpSpPr>
          <p:cNvPr id="50" name="组合 36"/>
          <p:cNvGrpSpPr/>
          <p:nvPr/>
        </p:nvGrpSpPr>
        <p:grpSpPr>
          <a:xfrm>
            <a:off x="3215423" y="0"/>
            <a:ext cx="2480027" cy="5910030"/>
            <a:chOff x="3195968" y="56711"/>
            <a:chExt cx="2480027" cy="5910030"/>
          </a:xfrm>
        </p:grpSpPr>
        <p:pic>
          <p:nvPicPr>
            <p:cNvPr id="2097163" name="图片 33"/>
            <p:cNvPicPr>
              <a:picLocks noChangeAspect="1"/>
            </p:cNvPicPr>
            <p:nvPr/>
          </p:nvPicPr>
          <p:blipFill rotWithShape="1">
            <a:blip r:embed="rId1"/>
            <a:srcRect l="1221" t="56901" r="60542" b="6601"/>
            <a:stretch>
              <a:fillRect/>
            </a:stretch>
          </p:blipFill>
          <p:spPr>
            <a:xfrm>
              <a:off x="3827801" y="56711"/>
              <a:ext cx="1588832" cy="1515370"/>
            </a:xfrm>
            <a:prstGeom prst="rect">
              <a:avLst/>
            </a:prstGeom>
          </p:spPr>
        </p:pic>
        <p:grpSp>
          <p:nvGrpSpPr>
            <p:cNvPr id="51" name="组合 35"/>
            <p:cNvGrpSpPr/>
            <p:nvPr/>
          </p:nvGrpSpPr>
          <p:grpSpPr>
            <a:xfrm>
              <a:off x="3195968" y="413675"/>
              <a:ext cx="2480027" cy="5553066"/>
              <a:chOff x="3195968" y="413675"/>
              <a:chExt cx="2480027" cy="5553066"/>
            </a:xfrm>
          </p:grpSpPr>
          <p:sp>
            <p:nvSpPr>
              <p:cNvPr id="1048621" name="文本框 13"/>
              <p:cNvSpPr txBox="1"/>
              <p:nvPr/>
            </p:nvSpPr>
            <p:spPr>
              <a:xfrm>
                <a:off x="4098235" y="413675"/>
                <a:ext cx="1431232" cy="113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7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非</a:t>
                </a:r>
                <a:endParaRPr lang="zh-CN" altLang="en-US"/>
              </a:p>
            </p:txBody>
          </p:sp>
          <p:sp>
            <p:nvSpPr>
              <p:cNvPr id="1048622" name="文本框 14"/>
              <p:cNvSpPr txBox="1"/>
              <p:nvPr/>
            </p:nvSpPr>
            <p:spPr>
              <a:xfrm>
                <a:off x="3435627" y="1208614"/>
                <a:ext cx="1431232" cy="1285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8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遗</a:t>
                </a:r>
                <a:endParaRPr lang="zh-CN" altLang="en-US"/>
              </a:p>
            </p:txBody>
          </p:sp>
          <p:sp>
            <p:nvSpPr>
              <p:cNvPr id="1048623" name="文本框 15"/>
              <p:cNvSpPr txBox="1"/>
              <p:nvPr/>
            </p:nvSpPr>
            <p:spPr>
              <a:xfrm>
                <a:off x="4244763" y="2139716"/>
                <a:ext cx="1431232" cy="1069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6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文</a:t>
                </a:r>
                <a:endParaRPr lang="zh-CN" altLang="en-US" sz="6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1048624" name="文本框 16"/>
              <p:cNvSpPr txBox="1"/>
              <p:nvPr/>
            </p:nvSpPr>
            <p:spPr>
              <a:xfrm>
                <a:off x="4244763" y="3080632"/>
                <a:ext cx="1431232" cy="1170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7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化</a:t>
                </a:r>
                <a:endParaRPr lang="zh-CN" altLang="en-US" sz="7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1048625" name="文本框 28"/>
              <p:cNvSpPr txBox="1"/>
              <p:nvPr/>
            </p:nvSpPr>
            <p:spPr>
              <a:xfrm>
                <a:off x="4111098" y="2630091"/>
                <a:ext cx="386080" cy="81393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走进非遗</a:t>
                </a:r>
                <a:endParaRPr lang="zh-CN" altLang="en-US"/>
              </a:p>
            </p:txBody>
          </p:sp>
          <p:sp>
            <p:nvSpPr>
              <p:cNvPr id="1048626" name="文本框 29"/>
              <p:cNvSpPr txBox="1"/>
              <p:nvPr/>
            </p:nvSpPr>
            <p:spPr>
              <a:xfrm>
                <a:off x="4111098" y="3484164"/>
                <a:ext cx="386080" cy="89105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品味匠心</a:t>
                </a:r>
                <a:endParaRPr lang="zh-CN" altLang="en-US"/>
              </a:p>
            </p:txBody>
          </p:sp>
          <p:sp>
            <p:nvSpPr>
              <p:cNvPr id="1048627" name="椭圆 30"/>
              <p:cNvSpPr/>
              <p:nvPr/>
            </p:nvSpPr>
            <p:spPr>
              <a:xfrm>
                <a:off x="4159769" y="2323911"/>
                <a:ext cx="268772" cy="26877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48628" name="文本框 31"/>
              <p:cNvSpPr txBox="1"/>
              <p:nvPr/>
            </p:nvSpPr>
            <p:spPr>
              <a:xfrm>
                <a:off x="4096582" y="2319798"/>
                <a:ext cx="4010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方正清刻本悦宋简体" panose="02000000000000000000" charset="-122"/>
                    <a:ea typeface="方正清刻本悦宋简体" panose="02000000000000000000" charset="-122"/>
                  </a:rPr>
                  <a:t>题</a:t>
                </a:r>
                <a:endPara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1048629" name="椭圆 32"/>
              <p:cNvSpPr/>
              <p:nvPr/>
            </p:nvSpPr>
            <p:spPr>
              <a:xfrm>
                <a:off x="4274263" y="3419961"/>
                <a:ext cx="45720" cy="481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48630" name="文本框 19"/>
              <p:cNvSpPr txBox="1"/>
              <p:nvPr/>
            </p:nvSpPr>
            <p:spPr>
              <a:xfrm>
                <a:off x="3195968" y="2487807"/>
                <a:ext cx="995680" cy="329168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8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非物质文化遗产研学课程</a:t>
                </a:r>
                <a:endPara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sym typeface="字魂59号-创粗黑" panose="00000500000000000000" pitchFamily="2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8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文化瑰宝的保护与传承</a:t>
                </a:r>
                <a:endPara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sym typeface="字魂59号-创粗黑" panose="00000500000000000000" pitchFamily="2" charset="-122"/>
                </a:endParaRPr>
              </a:p>
            </p:txBody>
          </p:sp>
          <p:cxnSp>
            <p:nvCxnSpPr>
              <p:cNvPr id="3145728" name="直接连接符 21"/>
              <p:cNvCxnSpPr/>
              <p:nvPr/>
            </p:nvCxnSpPr>
            <p:spPr>
              <a:xfrm>
                <a:off x="4096582" y="2532053"/>
                <a:ext cx="0" cy="306772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97164" name="图片 34"/>
              <p:cNvPicPr>
                <a:picLocks noChangeAspect="1"/>
              </p:cNvPicPr>
              <p:nvPr/>
            </p:nvPicPr>
            <p:blipFill rotWithShape="1">
              <a:blip r:embed="rId1"/>
              <a:srcRect l="33355" t="56926" r="16563" b="-14400"/>
              <a:stretch>
                <a:fillRect/>
              </a:stretch>
            </p:blipFill>
            <p:spPr>
              <a:xfrm>
                <a:off x="4016162" y="4360868"/>
                <a:ext cx="1400471" cy="1605873"/>
              </a:xfrm>
              <a:prstGeom prst="rect">
                <a:avLst/>
              </a:prstGeom>
            </p:spPr>
          </p:pic>
        </p:grpSp>
      </p:grpSp>
      <p:pic>
        <p:nvPicPr>
          <p:cNvPr id="2097165" name="图片 44"/>
          <p:cNvPicPr>
            <a:picLocks noChangeAspect="1"/>
          </p:cNvPicPr>
          <p:nvPr/>
        </p:nvPicPr>
        <p:blipFill rotWithShape="1">
          <a:blip r:embed="rId3"/>
          <a:srcRect t="9625" b="21983"/>
          <a:stretch>
            <a:fillRect/>
          </a:stretch>
        </p:blipFill>
        <p:spPr>
          <a:xfrm>
            <a:off x="0" y="4789714"/>
            <a:ext cx="3024178" cy="20682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文本框 1048696"/>
          <p:cNvSpPr txBox="1"/>
          <p:nvPr/>
        </p:nvSpPr>
        <p:spPr>
          <a:xfrm>
            <a:off x="5045123" y="1814829"/>
            <a:ext cx="6627641" cy="346964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sz="1600">
                <a:solidFill>
                  <a:srgbClr val="000000"/>
                </a:solidFill>
              </a:rPr>
              <a:t>人物 2 姚庆祥</a:t>
            </a:r>
            <a:endParaRPr lang="zh-CN" sz="1600">
              <a:solidFill>
                <a:srgbClr val="000000"/>
              </a:solidFill>
            </a:endParaRPr>
          </a:p>
          <a:p>
            <a:r>
              <a:rPr lang="zh-CN" sz="1600">
                <a:solidFill>
                  <a:srgbClr val="000000"/>
                </a:solidFill>
              </a:rPr>
              <a:t>姚庆祥(1927-1951)又名姚清祥，今即墨市鳌山卫镇姚家庄人。15 岁时，随母及兄嫂去东北吉林省 谋生，1945 年 7 月参加人民军队，1948 年 5 月加入中国共产党。1950 年 11 月姚庆祥参加中国人民志愿军作战于朝鲜战场。1951 年 7 月，朝鲜停战谈判开始后，他奉命担任开城中立区军事警察排长，8 月 18 夜间，姚庆祥带领战士执行 巡逻任务时，遭到潜伏的美国武装人员的袭击，壮烈牺牲。15 岁时，随母亲及兄嫂去东北吉林省延边自治州一带谋生， 他拣煤渣，下煤窑，历尽艰辛。当时，东北被日本帝国主义侵占，他目睹日军烧杀抢掠的暴行，心中燃起了仇恨的怒火。在煤窑里姚庆祥画像，他听到一位中共地下工作者向群众宣讲抗日救国的道理，号召大家参加抗日军队，心里非常激动。1945 年 7 月，他瞒着母亲，毅然参加了中国共产党领导的 抗日军队。  1948 年 6 月，加入中国共产党，在党的教育下，他作战英勇，工作积极， 曾多次立功，荣获"艰苦奋斗"奖章。</a:t>
            </a:r>
            <a:endParaRPr lang="zh-CN" sz="1600">
              <a:solidFill>
                <a:srgbClr val="000000"/>
              </a:solidFill>
            </a:endParaRPr>
          </a:p>
        </p:txBody>
      </p:sp>
      <p:pic>
        <p:nvPicPr>
          <p:cNvPr id="2097189" name="图片 2097188"/>
          <p:cNvPicPr/>
          <p:nvPr/>
        </p:nvPicPr>
        <p:blipFill>
          <a:blip r:embed="rId1"/>
          <a:stretch>
            <a:fillRect/>
          </a:stretch>
        </p:blipFill>
        <p:spPr>
          <a:xfrm>
            <a:off x="1281464" y="1143601"/>
            <a:ext cx="3346547" cy="45707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文本框 1048700"/>
          <p:cNvSpPr txBox="1"/>
          <p:nvPr/>
        </p:nvSpPr>
        <p:spPr>
          <a:xfrm>
            <a:off x="5056544" y="1332229"/>
            <a:ext cx="6627641" cy="4193541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sz="1600">
                <a:solidFill>
                  <a:srgbClr val="000000"/>
                </a:solidFill>
              </a:rPr>
              <a:t>人物 3 周浩然</a:t>
            </a:r>
            <a:endParaRPr lang="zh-CN" sz="1600">
              <a:solidFill>
                <a:srgbClr val="000000"/>
              </a:solidFill>
            </a:endParaRPr>
          </a:p>
          <a:p>
            <a:r>
              <a:rPr lang="zh-CN" sz="1600">
                <a:solidFill>
                  <a:srgbClr val="000000"/>
                </a:solidFill>
              </a:rPr>
              <a:t>_x000E_周浩然，原名周世超，即墨县东瓦戈庄(今属瓦戈庄乡)人。 父亲周孚先是有名的律师。周浩 然烈士作为"左联"在青岛战斗牺牲的第一人，是集作家、诗人、革命者、抗日英雄于一身的 20 世 纪 30 年代青岛革命文化名人之一。周世超 10 岁时，到青岛读书。在青岛市立中学国文教员胡 老师的指导下，阅读了《共产党宣言》等马列主义著作，参加了进步学生团体。1933 年上半年，他参加青岛"左翼作家联盟"的活动，负责编辑 文艺刊物《汽笛》，先后以觉民、明、心影等笔名发表了《当》、《两种不同的人物》、《又是黄花遍地时节》、《为了这个》、《生活》等几十篇杂文，同时翻译了日本山村雄本的《一 日间》。《汽笛》的出版在群众中产生了巨大的影响，但也激怒了国民党 青岛当局。1939 年 2 月，周浩然赴抗日军政干校山东分校学习，任军事班班长。不久，由副校长徐源泉介绍加入中国共产党。1939 年 7 月， 中共胶东区委派周浩然来即墨任中共即墨县委组织部长。当时县委组建不久，斗争形势又很严峻，他被分配到九区一带开展工作，在白色恐怖下，经常以串亲访友为掩护到各村发动 群众，建立党的基层组织。9 月，周浩然到西尖庄活动时，被叛 军姚士吾部秘密杀害。时年 24 岁。</a:t>
            </a:r>
            <a:endParaRPr lang="zh-CN" sz="1400">
              <a:solidFill>
                <a:srgbClr val="000000"/>
              </a:solidFill>
            </a:endParaRPr>
          </a:p>
        </p:txBody>
      </p:sp>
      <p:pic>
        <p:nvPicPr>
          <p:cNvPr id="2097190" name="图片 2097189"/>
          <p:cNvPicPr/>
          <p:nvPr/>
        </p:nvPicPr>
        <p:blipFill>
          <a:blip r:embed="rId1"/>
          <a:srcRect l="3685" r="3685"/>
          <a:stretch>
            <a:fillRect/>
          </a:stretch>
        </p:blipFill>
        <p:spPr>
          <a:xfrm>
            <a:off x="1281464" y="1143601"/>
            <a:ext cx="3346547" cy="45707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组合 6"/>
          <p:cNvGrpSpPr/>
          <p:nvPr/>
        </p:nvGrpSpPr>
        <p:grpSpPr>
          <a:xfrm>
            <a:off x="1110528" y="1956550"/>
            <a:ext cx="861774" cy="2944900"/>
            <a:chOff x="5555528" y="1849502"/>
            <a:chExt cx="861774" cy="2944900"/>
          </a:xfrm>
        </p:grpSpPr>
        <p:sp>
          <p:nvSpPr>
            <p:cNvPr id="1048705" name="矩形 3"/>
            <p:cNvSpPr/>
            <p:nvPr/>
          </p:nvSpPr>
          <p:spPr>
            <a:xfrm>
              <a:off x="5555528" y="1849502"/>
              <a:ext cx="861774" cy="2944900"/>
            </a:xfrm>
            <a:prstGeom prst="rect">
              <a:avLst/>
            </a:prstGeom>
            <a:solidFill>
              <a:srgbClr val="5E9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1048706" name="文本框 4"/>
            <p:cNvSpPr txBox="1"/>
            <p:nvPr/>
          </p:nvSpPr>
          <p:spPr>
            <a:xfrm>
              <a:off x="5574023" y="2005017"/>
              <a:ext cx="843279" cy="26560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dist"/>
              <a:r>
                <a:rPr lang="zh-CN" altLang="en-US" sz="4400" dirty="0">
                  <a:solidFill>
                    <a:schemeClr val="bg1"/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  <a:sym typeface="WenYue GuDianMingChaoTi (Non-Commercial Use)" pitchFamily="50" charset="-122"/>
                </a:rPr>
                <a:t>思考问题</a:t>
              </a:r>
              <a:endParaRPr lang="zh-CN" altLang="en-US"/>
            </a:p>
          </p:txBody>
        </p:sp>
      </p:grpSp>
      <p:sp>
        <p:nvSpPr>
          <p:cNvPr id="1048707" name="矩形 5"/>
          <p:cNvSpPr/>
          <p:nvPr/>
        </p:nvSpPr>
        <p:spPr>
          <a:xfrm>
            <a:off x="2376227" y="2143010"/>
            <a:ext cx="5948061" cy="275844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（1）谈一谈：通过对历史名人这部分的学习，我们了解了 许多代著名的历史人物，你最欣赏哪一位？说说你的理由。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（2）想一想：结合所学专业，思考该如何在实际中学习名 人们的伟大精神？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pic>
        <p:nvPicPr>
          <p:cNvPr id="2097191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8214" y="1593100"/>
            <a:ext cx="3168372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3" name="组合 4"/>
          <p:cNvGrpSpPr/>
          <p:nvPr/>
        </p:nvGrpSpPr>
        <p:grpSpPr>
          <a:xfrm>
            <a:off x="4921714" y="1809283"/>
            <a:ext cx="1739734" cy="3565278"/>
            <a:chOff x="1232452" y="2644170"/>
            <a:chExt cx="1739734" cy="3565278"/>
          </a:xfrm>
        </p:grpSpPr>
        <p:sp>
          <p:nvSpPr>
            <p:cNvPr id="1048712" name="文本框 5"/>
            <p:cNvSpPr txBox="1"/>
            <p:nvPr/>
          </p:nvSpPr>
          <p:spPr>
            <a:xfrm>
              <a:off x="1232452" y="2644170"/>
              <a:ext cx="677108" cy="15392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课程二</a:t>
              </a:r>
              <a:endParaRPr lang="zh-CN" altLang="en-US"/>
            </a:p>
          </p:txBody>
        </p:sp>
        <p:sp>
          <p:nvSpPr>
            <p:cNvPr id="1048713" name="文本框 6"/>
            <p:cNvSpPr txBox="1"/>
            <p:nvPr/>
          </p:nvSpPr>
          <p:spPr>
            <a:xfrm>
              <a:off x="2128906" y="3161448"/>
              <a:ext cx="843280" cy="3048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传统戏剧</a:t>
              </a:r>
              <a:endParaRPr lang="zh-CN" altLang="en-US"/>
            </a:p>
          </p:txBody>
        </p:sp>
      </p:grpSp>
      <p:pic>
        <p:nvPicPr>
          <p:cNvPr id="2097192" name="图片 8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193" name="图片 9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 flipH="1">
            <a:off x="9133733" y="0"/>
            <a:ext cx="3058267" cy="2326562"/>
          </a:xfrm>
          <a:prstGeom prst="rect">
            <a:avLst/>
          </a:prstGeom>
        </p:spPr>
      </p:pic>
      <p:pic>
        <p:nvPicPr>
          <p:cNvPr id="2097194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341" y="4163603"/>
            <a:ext cx="4654777" cy="3543429"/>
          </a:xfrm>
          <a:prstGeom prst="rect">
            <a:avLst/>
          </a:prstGeom>
        </p:spPr>
      </p:pic>
      <p:pic>
        <p:nvPicPr>
          <p:cNvPr id="2097195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24839" y="4163603"/>
            <a:ext cx="4654777" cy="35434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矩形 1"/>
          <p:cNvSpPr/>
          <p:nvPr/>
        </p:nvSpPr>
        <p:spPr>
          <a:xfrm>
            <a:off x="5038235" y="1630678"/>
            <a:ext cx="7153765" cy="43967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/>
              <a:t>戏剧1   即墨柳腔</a:t>
            </a:r>
            <a:endParaRPr lang="zh-CN" altLang="en-US" sz="2000" b="1"/>
          </a:p>
          <a:p>
            <a:r>
              <a:rPr lang="zh-CN" altLang="en-US"/>
              <a:t>即墨柳腔是山东青岛市独有的一个比较古老的戏曲剧种。它始于清朝乾隆年间，是从山东境内广泛流传的"本肘鼓"的基础上演变而来的，源于即墨西部的沽河流域，流传于胶东地区，距今已有 200 多年的历史。即墨柳腔是一种古老的戏曲剧种，在清代中叶产生于即墨西部，形成后流行于胶东一带。清乾隆十三年(1748 年)，受水旱虫灾侵袭，即墨以西各县的民众背井离乡，来即墨乞讨者甚多。他们乞讨时演唱的家乡小调，被当 地群众称"周姑子"，也称"肘鼓子"。"本肘鼓"传到即墨后，许多当地群众学唱，学唱最多的地区是即墨西部沽河一带的刘家庄、 吕戈庄、挪城、丰享庄等村庄。后来"本肘鼓"与即墨当地的民间小曲、秧歌相互融合，声腔发生了变化，由说唱体逐步演变为演唱体。19 世纪后期，受莱阳县"四弦小调"的影响， 伴奏采用四弦胡琴配唢呐帮腔。初时因没有乐谱，琴师和演员不 能完全协调，演奏之间就只好互相配合往上"溜"，因而被人戏称 为"溜腔"。后因"溜"字不雅，定名为"柳腔"。由于柳腔在即墨境 内广泛流传，因而人们称即墨为"柳腔之乡"，也称柳腔为"即墨柳腔"。</a:t>
            </a:r>
            <a:endParaRPr lang="zh-CN" altLang="en-US"/>
          </a:p>
        </p:txBody>
      </p:sp>
      <p:pic>
        <p:nvPicPr>
          <p:cNvPr id="2097196" name="图片 29"/>
          <p:cNvPicPr/>
          <p:nvPr/>
        </p:nvPicPr>
        <p:blipFill rotWithShape="1">
          <a:blip r:embed="rId1"/>
          <a:srcRect l="13147" t="12411" r="31725" b="43028"/>
          <a:stretch>
            <a:fillRect/>
          </a:stretch>
        </p:blipFill>
        <p:spPr>
          <a:xfrm>
            <a:off x="0" y="1481094"/>
            <a:ext cx="4819650" cy="389581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文本框 1048720"/>
          <p:cNvSpPr txBox="1"/>
          <p:nvPr/>
        </p:nvSpPr>
        <p:spPr>
          <a:xfrm>
            <a:off x="5281290" y="1497330"/>
            <a:ext cx="6536350" cy="4130040"/>
          </a:xfrm>
          <a:prstGeom prst="rect">
            <a:avLst/>
          </a:prstGeom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sz="2000" b="1">
                <a:solidFill>
                  <a:srgbClr val="000000"/>
                </a:solidFill>
              </a:rPr>
              <a:t>戏剧 2 莱西木偶戏</a:t>
            </a:r>
            <a:endParaRPr lang="zh-CN" sz="2000" b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sz="1800">
                <a:solidFill>
                  <a:srgbClr val="000000"/>
                </a:solidFill>
              </a:rPr>
              <a:t>莱西木偶戏是一种传统戏剧。中国木偶艺术，古称傀儡戏，是中国艺苑中一枝独秀的奇葩。历史悠久源远流长、品种繁多、技艺精湛。1978 年，莱西岱墅西汉木椁墓中出土了一件大木偶，属考古发掘的一项重大发现，引起国内外考古界及有关方面的极大关注。该木偶高 193 厘米，肢体由13 段木条组成，关节可活动，坐、立、跪兼善。是迄今所发现年代最早、个头最大的木制偶实物，被称为中国木偶之最。经考证，莱西是木偶戏的重要发源地 之一。莱西木偶以杖头木偶为主，俗称"撮头戏"，木偶造型多数沿 用戏曲中的生、旦、净、末、丑等戏剧脸谱，表现不同的人物形 象。木偶面部眼、耳、鼻、口可动，表演讲究举功、捻功和步功。操纵讲究稳、准、正、平，并借鉴戏剧人物的步伐、跳跃、翻身、转身等表演程式。表现形式不仅局限于人物，更多的融入了动物、变形人物等丰富多彩的表现形式，木偶的制作材料和工艺实现了突破性进展。</a:t>
            </a:r>
            <a:endParaRPr lang="zh-CN" sz="1600">
              <a:solidFill>
                <a:srgbClr val="000000"/>
              </a:solidFill>
            </a:endParaRPr>
          </a:p>
        </p:txBody>
      </p:sp>
      <p:pic>
        <p:nvPicPr>
          <p:cNvPr id="2097197" name="图片 2097196"/>
          <p:cNvPicPr/>
          <p:nvPr/>
        </p:nvPicPr>
        <p:blipFill>
          <a:blip r:embed="rId1"/>
          <a:stretch>
            <a:fillRect/>
          </a:stretch>
        </p:blipFill>
        <p:spPr>
          <a:xfrm>
            <a:off x="421650" y="1900952"/>
            <a:ext cx="4615369" cy="34597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图片 2097197"/>
          <p:cNvPicPr/>
          <p:nvPr/>
        </p:nvPicPr>
        <p:blipFill>
          <a:blip r:embed="rId1"/>
          <a:srcRect l="9034" b="9034"/>
          <a:stretch>
            <a:fillRect/>
          </a:stretch>
        </p:blipFill>
        <p:spPr>
          <a:xfrm>
            <a:off x="1125955" y="1747674"/>
            <a:ext cx="4586143" cy="3362651"/>
          </a:xfrm>
          <a:prstGeom prst="rect">
            <a:avLst/>
          </a:prstGeom>
        </p:spPr>
      </p:pic>
      <p:pic>
        <p:nvPicPr>
          <p:cNvPr id="2097199" name="图片 2097198"/>
          <p:cNvPicPr/>
          <p:nvPr/>
        </p:nvPicPr>
        <p:blipFill>
          <a:blip r:embed="rId2"/>
          <a:stretch>
            <a:fillRect/>
          </a:stretch>
        </p:blipFill>
        <p:spPr>
          <a:xfrm>
            <a:off x="6557330" y="1747673"/>
            <a:ext cx="4613294" cy="3420922"/>
          </a:xfrm>
          <a:prstGeom prst="rect">
            <a:avLst/>
          </a:prstGeom>
        </p:spPr>
      </p:pic>
      <p:sp>
        <p:nvSpPr>
          <p:cNvPr id="1048725" name="文本框 1048724"/>
          <p:cNvSpPr txBox="1"/>
          <p:nvPr/>
        </p:nvSpPr>
        <p:spPr>
          <a:xfrm>
            <a:off x="3810000" y="5511125"/>
            <a:ext cx="4572000" cy="510540"/>
          </a:xfrm>
          <a:prstGeom prst="rect">
            <a:avLst/>
          </a:prstGeom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rgbClr val="000000"/>
                </a:solidFill>
              </a:rPr>
              <a:t>非遗文化进校园</a:t>
            </a:r>
            <a:endParaRPr lang="zh-CN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组合 6"/>
          <p:cNvGrpSpPr/>
          <p:nvPr/>
        </p:nvGrpSpPr>
        <p:grpSpPr>
          <a:xfrm>
            <a:off x="1110528" y="1956550"/>
            <a:ext cx="861774" cy="2944900"/>
            <a:chOff x="5555528" y="1849502"/>
            <a:chExt cx="861774" cy="2944900"/>
          </a:xfrm>
        </p:grpSpPr>
        <p:sp>
          <p:nvSpPr>
            <p:cNvPr id="1048729" name="矩形 3"/>
            <p:cNvSpPr/>
            <p:nvPr/>
          </p:nvSpPr>
          <p:spPr>
            <a:xfrm>
              <a:off x="5555528" y="1849502"/>
              <a:ext cx="861774" cy="2944900"/>
            </a:xfrm>
            <a:prstGeom prst="rect">
              <a:avLst/>
            </a:prstGeom>
            <a:solidFill>
              <a:srgbClr val="5E9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1048730" name="文本框 4"/>
            <p:cNvSpPr txBox="1"/>
            <p:nvPr/>
          </p:nvSpPr>
          <p:spPr>
            <a:xfrm>
              <a:off x="5574023" y="2005017"/>
              <a:ext cx="843279" cy="26560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dist"/>
              <a:r>
                <a:rPr lang="zh-CN" altLang="en-US" sz="4400" dirty="0">
                  <a:solidFill>
                    <a:schemeClr val="bg1"/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  <a:sym typeface="WenYue GuDianMingChaoTi (Non-Commercial Use)" pitchFamily="50" charset="-122"/>
                </a:rPr>
                <a:t>思考问题</a:t>
              </a:r>
              <a:endParaRPr lang="zh-CN" altLang="en-US"/>
            </a:p>
          </p:txBody>
        </p:sp>
      </p:grpSp>
      <p:sp>
        <p:nvSpPr>
          <p:cNvPr id="1048731" name="矩形 5"/>
          <p:cNvSpPr/>
          <p:nvPr/>
        </p:nvSpPr>
        <p:spPr>
          <a:xfrm>
            <a:off x="2376227" y="1782846"/>
            <a:ext cx="5948061" cy="382524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（1）思考：通过学习，你认为中国传统戏剧有哪些特点？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（2） 比一比：不同种类的戏曲风格上有什么相似之处与不同之处。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（3）说一说：传统戏剧一直以来是我校高度重视的非遗学习项目，你认为该如何传播、发扬这项传统文化？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pic>
        <p:nvPicPr>
          <p:cNvPr id="2097200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8214" y="1593100"/>
            <a:ext cx="3168372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"/>
          <p:cNvGrpSpPr/>
          <p:nvPr/>
        </p:nvGrpSpPr>
        <p:grpSpPr>
          <a:xfrm>
            <a:off x="4921714" y="1809283"/>
            <a:ext cx="1739734" cy="3565278"/>
            <a:chOff x="1232452" y="2644170"/>
            <a:chExt cx="1739734" cy="3565278"/>
          </a:xfrm>
        </p:grpSpPr>
        <p:sp>
          <p:nvSpPr>
            <p:cNvPr id="1048605" name="文本框 5"/>
            <p:cNvSpPr txBox="1"/>
            <p:nvPr/>
          </p:nvSpPr>
          <p:spPr>
            <a:xfrm>
              <a:off x="1232452" y="2644170"/>
              <a:ext cx="677108" cy="15392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课程三</a:t>
              </a:r>
              <a:endParaRPr lang="zh-CN" altLang="en-US"/>
            </a:p>
          </p:txBody>
        </p:sp>
        <p:sp>
          <p:nvSpPr>
            <p:cNvPr id="1048606" name="文本框 6"/>
            <p:cNvSpPr txBox="1"/>
            <p:nvPr/>
          </p:nvSpPr>
          <p:spPr>
            <a:xfrm>
              <a:off x="2128906" y="3161448"/>
              <a:ext cx="843280" cy="3048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传统技艺</a:t>
              </a:r>
              <a:endParaRPr lang="zh-CN" altLang="en-US"/>
            </a:p>
          </p:txBody>
        </p:sp>
      </p:grpSp>
      <p:pic>
        <p:nvPicPr>
          <p:cNvPr id="2097157" name="图片 8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158" name="图片 9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 flipH="1">
            <a:off x="9133733" y="0"/>
            <a:ext cx="3058267" cy="2326562"/>
          </a:xfrm>
          <a:prstGeom prst="rect">
            <a:avLst/>
          </a:prstGeom>
        </p:spPr>
      </p:pic>
      <p:pic>
        <p:nvPicPr>
          <p:cNvPr id="2097159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341" y="4163603"/>
            <a:ext cx="4654777" cy="3543429"/>
          </a:xfrm>
          <a:prstGeom prst="rect">
            <a:avLst/>
          </a:prstGeom>
        </p:spPr>
      </p:pic>
      <p:pic>
        <p:nvPicPr>
          <p:cNvPr id="2097160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24839" y="4163603"/>
            <a:ext cx="4654777" cy="354342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文本框 1048599"/>
          <p:cNvSpPr txBox="1"/>
          <p:nvPr/>
        </p:nvSpPr>
        <p:spPr>
          <a:xfrm>
            <a:off x="5281289" y="1954920"/>
            <a:ext cx="6910710" cy="3596641"/>
          </a:xfrm>
          <a:prstGeom prst="rect">
            <a:avLst/>
          </a:prstGeom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sz="2000" b="1">
                <a:solidFill>
                  <a:srgbClr val="000000"/>
                </a:solidFill>
              </a:rPr>
              <a:t>技艺 1 即墨老酒</a:t>
            </a:r>
            <a:endParaRPr lang="zh-CN" sz="16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sz="1800" b="0">
                <a:solidFill>
                  <a:srgbClr val="000000"/>
                </a:solidFill>
              </a:rPr>
              <a:t>产自即墨的黄酒品类--即墨老酒，非指某一单一品牌的老酒,即墨老酒是食品工业中的一颗明珠。它以悠久的历史、独特的酿造工艺和典型的地方风味，受到人们的喜爱和赞誉。即墨老酒酒液清亮透明，深棕红色，酒香浓郁，口味醇厚，微苦 而余香不绝。即墨老酒隶属于黄酒，是中国古典名酒之一，是黄酒中的珍品，其酿造历史可上溯到 2000 多年前，有正式记载是始酿于北宋时期。其风味别致，营养丰富，酒色红褐，盈盅不溢，晶莹纯正，醇厚爽口，有舒筋活血、补气养神之功效，深得古今名人赞许。清代道光年间 即畅销全国各地。即墨老酒产于山东即墨县，古称"醪酒"。据《即 墨县志》和有关历史资料记载:公元前 722 年，即墨地区(包括崂山)已是一个人口众多、物产丰富的地方。这里土地肥沃，黍米 高产(俗称大黄米)，米粒大，光圆，是酿造黄酒的上乘原料。</a:t>
            </a:r>
            <a:endParaRPr lang="zh-CN" sz="1600" b="0">
              <a:solidFill>
                <a:srgbClr val="000000"/>
              </a:solidFill>
            </a:endParaRPr>
          </a:p>
        </p:txBody>
      </p:sp>
      <p:pic>
        <p:nvPicPr>
          <p:cNvPr id="2097156" name="图片 2097155"/>
          <p:cNvPicPr/>
          <p:nvPr/>
        </p:nvPicPr>
        <p:blipFill>
          <a:blip r:embed="rId1"/>
          <a:stretch>
            <a:fillRect/>
          </a:stretch>
        </p:blipFill>
        <p:spPr>
          <a:xfrm>
            <a:off x="492587" y="1954921"/>
            <a:ext cx="4686459" cy="34219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6" name="组合 4"/>
          <p:cNvGrpSpPr/>
          <p:nvPr/>
        </p:nvGrpSpPr>
        <p:grpSpPr>
          <a:xfrm>
            <a:off x="4921714" y="1809283"/>
            <a:ext cx="1739734" cy="3565278"/>
            <a:chOff x="1232452" y="2644170"/>
            <a:chExt cx="1739734" cy="3565278"/>
          </a:xfrm>
        </p:grpSpPr>
        <p:sp>
          <p:nvSpPr>
            <p:cNvPr id="1048641" name="文本框 5"/>
            <p:cNvSpPr txBox="1"/>
            <p:nvPr/>
          </p:nvSpPr>
          <p:spPr>
            <a:xfrm>
              <a:off x="1232452" y="2644170"/>
              <a:ext cx="677108" cy="1539241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第一章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endParaRPr>
            </a:p>
          </p:txBody>
        </p:sp>
        <p:sp>
          <p:nvSpPr>
            <p:cNvPr id="1048642" name="文本框 6"/>
            <p:cNvSpPr txBox="1"/>
            <p:nvPr/>
          </p:nvSpPr>
          <p:spPr>
            <a:xfrm>
              <a:off x="2128906" y="3161448"/>
              <a:ext cx="843280" cy="3048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课程目标</a:t>
              </a:r>
              <a:endParaRPr lang="zh-CN" altLang="en-US"/>
            </a:p>
          </p:txBody>
        </p:sp>
      </p:grpSp>
      <p:pic>
        <p:nvPicPr>
          <p:cNvPr id="2097168" name="图片 8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169" name="图片 9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 flipH="1">
            <a:off x="9133733" y="0"/>
            <a:ext cx="3058267" cy="2326562"/>
          </a:xfrm>
          <a:prstGeom prst="rect">
            <a:avLst/>
          </a:prstGeom>
        </p:spPr>
      </p:pic>
      <p:pic>
        <p:nvPicPr>
          <p:cNvPr id="2097170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341" y="4163603"/>
            <a:ext cx="4654777" cy="3543429"/>
          </a:xfrm>
          <a:prstGeom prst="rect">
            <a:avLst/>
          </a:prstGeom>
        </p:spPr>
      </p:pic>
      <p:pic>
        <p:nvPicPr>
          <p:cNvPr id="2097171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24839" y="4163603"/>
            <a:ext cx="4654777" cy="35434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矩形 1"/>
          <p:cNvSpPr/>
          <p:nvPr/>
        </p:nvSpPr>
        <p:spPr>
          <a:xfrm>
            <a:off x="5150764" y="1497329"/>
            <a:ext cx="6572727" cy="41300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/>
              <a:t>技艺 2 即墨镶边</a:t>
            </a:r>
            <a:endParaRPr lang="zh-CN" altLang="en-US"/>
          </a:p>
          <a:p>
            <a:r>
              <a:rPr lang="zh-CN" altLang="en-US" sz="1800" b="0"/>
              <a:t>即墨镶边，清末，山东即墨民间就广泛流传着"小扣锁"(又 称捏绣)、刺绣等手工工艺，农村妇女绣织的鞋面、枕头、嫁衣、戏装等，做工精巧，花样繁多。这种工艺针法演变形成于即墨民间，人们就把以这种针法制成的花边称为"即墨手拿花边"，也就是"即墨镶 边"的雏形。此后，手工艺人在继承传统技艺的基础上，通过不断创新，逐渐发展形成了品种繁多、用途广泛、绚丽多姿的"即 墨镶边"。新中国建立后，随着对外贸易的扩大，"即墨镶边"在 国际上赢得"抽纱瑰珍"之称，品种规格不断向中、高档及多用途 发展，产量、产值、利润不断提高，花边产品逐渐扩大到台布、 餐套、床罩、沙发套、靠垫、衣领、伞面、琴罩等十几个品种 2800 多个规格，并研制出新产品"百带丽"和"新百带丽"。1979 年，被山东省经济委员会评为"山东省优质产品";1980 年，被轻工业 部评为优质产品;1983 年，获中华人民共和国"工艺美术品百花 奖"金杯奖。</a:t>
            </a:r>
            <a:endParaRPr lang="zh-CN" altLang="en-US" b="0"/>
          </a:p>
        </p:txBody>
      </p:sp>
      <p:pic>
        <p:nvPicPr>
          <p:cNvPr id="2097155" name="IM 18"/>
          <p:cNvPicPr/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90329" y="1826240"/>
            <a:ext cx="4629626" cy="34722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矩形 1"/>
          <p:cNvSpPr/>
          <p:nvPr/>
        </p:nvSpPr>
        <p:spPr>
          <a:xfrm>
            <a:off x="5150764" y="1497329"/>
            <a:ext cx="6572727" cy="43967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/>
              <a:t>技艺 3 葛村榼子</a:t>
            </a:r>
            <a:endParaRPr lang="zh-CN" altLang="en-US" b="0"/>
          </a:p>
          <a:p>
            <a:r>
              <a:rPr lang="zh-CN" altLang="en-US" sz="1800" b="0"/>
              <a:t>葛村榼子，清初年间，只有逢 年过节才能吃上麦面馒头(饽饽、 干粮)，并把它当贡品。人们珍惜 麦面馒头，不断增加制作花样，其 中“槛饽饽”就是最普遍的一种。 农家走亲访友都要带上几个“鱼 花’(面具)、槛饽饽，男女结婚、老人祝寿都要做这种面食表达祝 福，因而槛子制作在民间应运而生。靠近即墨城区的葛村经济发达、取材方便，不少家庭有了制作槛子的传统，流传至今。葛村槛子技艺是一种传统的雕刻工艺，融合了当地人的习俗与文化。雕刻的产品具有美观大方，花样众多，使用方便，观赏性强等特点。今天，葛村槛子又作为木雕工艺品享誉四方，畅销各地。即墨民间有逢年过节等喜庆日子用面粉做成鱼、桃、虎、元宝等象征吉祥的面食品的风俗。1802 年，王家葛村(今属龙山 街道)王丕良根据这一风俗，自己设计图案，用圆凿、弯铲等刻 制而成面模(俗称榼子)。模内花纹清晰，有荷叶、莲蓬、金鱼、 桃子、元宝等多种图案。产品曾销往上海、天津及省内各地。这一技艺于王家世代相传，同时招徒授艺。</a:t>
            </a:r>
            <a:endParaRPr lang="zh-CN" altLang="en-US" b="0"/>
          </a:p>
        </p:txBody>
      </p:sp>
      <p:pic>
        <p:nvPicPr>
          <p:cNvPr id="2097201" name="IM 21"/>
          <p:cNvPicPr/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058485" y="1092676"/>
            <a:ext cx="3716426" cy="525923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组合 6"/>
          <p:cNvGrpSpPr/>
          <p:nvPr/>
        </p:nvGrpSpPr>
        <p:grpSpPr>
          <a:xfrm>
            <a:off x="1110528" y="1956550"/>
            <a:ext cx="861774" cy="2944900"/>
            <a:chOff x="5555528" y="1849502"/>
            <a:chExt cx="861774" cy="2944900"/>
          </a:xfrm>
        </p:grpSpPr>
        <p:sp>
          <p:nvSpPr>
            <p:cNvPr id="1048751" name="矩形 3"/>
            <p:cNvSpPr/>
            <p:nvPr/>
          </p:nvSpPr>
          <p:spPr>
            <a:xfrm>
              <a:off x="5555528" y="1849502"/>
              <a:ext cx="861774" cy="2944900"/>
            </a:xfrm>
            <a:prstGeom prst="rect">
              <a:avLst/>
            </a:prstGeom>
            <a:solidFill>
              <a:srgbClr val="5E9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1048752" name="文本框 4"/>
            <p:cNvSpPr txBox="1"/>
            <p:nvPr/>
          </p:nvSpPr>
          <p:spPr>
            <a:xfrm>
              <a:off x="5574023" y="2005017"/>
              <a:ext cx="843279" cy="26560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dist"/>
              <a:r>
                <a:rPr lang="zh-CN" altLang="en-US" sz="4400" dirty="0">
                  <a:solidFill>
                    <a:schemeClr val="bg1"/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  <a:sym typeface="WenYue GuDianMingChaoTi (Non-Commercial Use)" pitchFamily="50" charset="-122"/>
                </a:rPr>
                <a:t>思考问题</a:t>
              </a:r>
              <a:endParaRPr lang="zh-CN" altLang="en-US"/>
            </a:p>
          </p:txBody>
        </p:sp>
      </p:grpSp>
      <p:sp>
        <p:nvSpPr>
          <p:cNvPr id="1048753" name="矩形 5"/>
          <p:cNvSpPr/>
          <p:nvPr/>
        </p:nvSpPr>
        <p:spPr>
          <a:xfrm>
            <a:off x="2376226" y="2327562"/>
            <a:ext cx="5948061" cy="222504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（1） 比一比：通过讲解，传统技艺的发展历程有什么相同点吗？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（2）思考：改如何传承传统技艺，你有什么好的想法？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pic>
        <p:nvPicPr>
          <p:cNvPr id="209720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8214" y="1593100"/>
            <a:ext cx="3168372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9" name="组合 4"/>
          <p:cNvGrpSpPr/>
          <p:nvPr/>
        </p:nvGrpSpPr>
        <p:grpSpPr>
          <a:xfrm>
            <a:off x="4921714" y="1809283"/>
            <a:ext cx="1739734" cy="3565278"/>
            <a:chOff x="1232452" y="2644170"/>
            <a:chExt cx="1739734" cy="3565278"/>
          </a:xfrm>
        </p:grpSpPr>
        <p:sp>
          <p:nvSpPr>
            <p:cNvPr id="1048763" name="文本框 5"/>
            <p:cNvSpPr txBox="1"/>
            <p:nvPr/>
          </p:nvSpPr>
          <p:spPr>
            <a:xfrm>
              <a:off x="1232452" y="2644170"/>
              <a:ext cx="677108" cy="15392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课程四</a:t>
              </a:r>
              <a:endParaRPr lang="zh-CN" altLang="en-US"/>
            </a:p>
          </p:txBody>
        </p:sp>
        <p:sp>
          <p:nvSpPr>
            <p:cNvPr id="1048764" name="文本框 6"/>
            <p:cNvSpPr txBox="1"/>
            <p:nvPr/>
          </p:nvSpPr>
          <p:spPr>
            <a:xfrm>
              <a:off x="2128906" y="3161448"/>
              <a:ext cx="843280" cy="3048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民俗民风</a:t>
              </a:r>
              <a:endParaRPr lang="zh-CN" altLang="en-US"/>
            </a:p>
          </p:txBody>
        </p:sp>
      </p:grpSp>
      <p:pic>
        <p:nvPicPr>
          <p:cNvPr id="2097203" name="图片 8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204" name="图片 9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 flipH="1">
            <a:off x="9133733" y="0"/>
            <a:ext cx="3058267" cy="2326562"/>
          </a:xfrm>
          <a:prstGeom prst="rect">
            <a:avLst/>
          </a:prstGeom>
        </p:spPr>
      </p:pic>
      <p:pic>
        <p:nvPicPr>
          <p:cNvPr id="2097205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341" y="4163603"/>
            <a:ext cx="4654777" cy="3543429"/>
          </a:xfrm>
          <a:prstGeom prst="rect">
            <a:avLst/>
          </a:prstGeom>
        </p:spPr>
      </p:pic>
      <p:pic>
        <p:nvPicPr>
          <p:cNvPr id="2097206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24839" y="4163603"/>
            <a:ext cx="4654777" cy="35434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矩形 1"/>
          <p:cNvSpPr/>
          <p:nvPr/>
        </p:nvSpPr>
        <p:spPr>
          <a:xfrm>
            <a:off x="4984066" y="1230631"/>
            <a:ext cx="6202516" cy="4130041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/>
              <a:t>民俗 1 田横祭海节</a:t>
            </a:r>
            <a:endParaRPr lang="zh-CN" altLang="en-US" b="0"/>
          </a:p>
          <a:p>
            <a:r>
              <a:rPr lang="zh-CN" altLang="en-US" sz="1800" b="0"/>
              <a:t>青岛即墨田横祭海节是一项具有独特内涵的代表岛城(青岛)海洋文化的节目，已有 500 年历史的周戈庄祭海，已成为中国北 方地区规模最大的祭海活 动。周戈庄祭海首要的是 蒸面塑。面塑，北方人也称为饽饽，提前四五天妇女们便忙碌着走东家跑西家研 讨新花样，直到称心如意便开始下手制作。面塑的重量一般在两公斤以上。传统的造型有寿桃(当地人每逢喜事做的一种面馍)， 如今妇女们又在寿桃上设计了"双燕戏春，八仙过海"梅花，牡丹等饰物。盘龙(当地称神虫、升虫，把它放在粮屯、钱包里取"神升"的寓意)有头眼身尾，选型生动，并要用各种颜色绘上油彩。再是选三牲:猪、鸡、鱼。猪以黑毛公猪为佳，越大越好，宰杀后刮毛，只留猪脖上一撮黑毛(代表是带毛的全猪)，并用红绸布打结而成的红花带披挂在猪头和猪脖子上。鸡要选个头大的 红公鸡，鱼要用大个的鲈鱼。</a:t>
            </a:r>
            <a:endParaRPr lang="zh-CN" altLang="en-US" b="0"/>
          </a:p>
        </p:txBody>
      </p:sp>
      <p:pic>
        <p:nvPicPr>
          <p:cNvPr id="2097210" name="IM 22"/>
          <p:cNvPicPr/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92107" y="1050982"/>
            <a:ext cx="3554799" cy="2244668"/>
          </a:xfrm>
          <a:prstGeom prst="rect">
            <a:avLst/>
          </a:prstGeom>
        </p:spPr>
      </p:pic>
      <p:pic>
        <p:nvPicPr>
          <p:cNvPr id="2097211" name="IM 24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92107" y="3428999"/>
            <a:ext cx="3504532" cy="24907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矩形 1"/>
          <p:cNvSpPr/>
          <p:nvPr/>
        </p:nvSpPr>
        <p:spPr>
          <a:xfrm>
            <a:off x="5684792" y="1559539"/>
            <a:ext cx="5956051" cy="41300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/>
              <a:t>民俗 2 金口天后宫庙会</a:t>
            </a:r>
            <a:endParaRPr lang="zh-CN" altLang="en-US" b="0"/>
          </a:p>
          <a:p>
            <a:r>
              <a:rPr lang="zh-CN" altLang="en-US" sz="1800" b="0"/>
              <a:t>即墨市金口后天宫是山东境内规模最大的一座天后宫。它位 于即墨市东北端金口镇金口村，迄今已有 230 多年的历史。它的 规模之宏大、建筑之精美、庙产之雄厚、历史之悠久，均胜于青 岛、烟台、蓬莱、庙岛的天后宫，在全国沿海地区的诸天后宫中 也属上乘，因此遐迩闻名，现为即墨市市级文物保护单位。</a:t>
            </a:r>
            <a:endParaRPr lang="zh-CN" altLang="en-US" sz="1600" b="0"/>
          </a:p>
          <a:p>
            <a:r>
              <a:rPr lang="zh-CN" altLang="en-US" sz="1800" b="0"/>
              <a:t>金口天后宫每年举行七次庙会：正月十六日庙会，旨在给天后圣母“拜年”，亦叫“唱灯节”；农历三月二十三日庙会，旨在为天后圣母“庆寿”。此次庙会规模最大，人数可达3万余人次 。 活动场面红火盛大，使传统妈祖民俗文化得以充分体现，呈现一派国泰民安、繁荣昌盛的景象；农历九月九日庙会，是纪念天后圣母“升 天成神”日； 四月八 日的“火神会”；七月二十二日的“财神 会”；六月十三日的“龙王庙会”；六月二十三日“马神庙会”。</a:t>
            </a:r>
            <a:endParaRPr lang="zh-CN" altLang="en-US" b="0"/>
          </a:p>
        </p:txBody>
      </p:sp>
      <p:pic>
        <p:nvPicPr>
          <p:cNvPr id="2097212" name="IM 26"/>
          <p:cNvPicPr/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334238" y="1959160"/>
            <a:ext cx="4854672" cy="33307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矩形 1"/>
          <p:cNvSpPr/>
          <p:nvPr/>
        </p:nvSpPr>
        <p:spPr>
          <a:xfrm>
            <a:off x="5045123" y="1230630"/>
            <a:ext cx="6907239" cy="43967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/>
              <a:t>民俗 3 盟旺山庙会</a:t>
            </a:r>
            <a:endParaRPr lang="zh-CN" altLang="en-US" b="0"/>
          </a:p>
          <a:p>
            <a:r>
              <a:rPr lang="zh-CN" altLang="en-US" sz="1800" b="0"/>
              <a:t>盟旺山位于即墨市经济开发区，属河南杨头村管辖，主峰海拔 119 米。实为九个山峰组成 ，自西南向东北依次是：盟旺山、 豆腐山、黑老婆山、蝎子山、李家山、高家山、磨台山、北山和青山，素有“九山六沟三面岭”之说。每年农历正月十九日庙会之日，这里成了欢乐 的海洋，百姓从四面八方赶来聚会，各路商贾云集，民间艺术荟萃，人们凭吊、祭祀、缅怀，祈求幸福、平安，并探亲会友，交流情感。盟旺山庙会自清朝中后期开始迄今已有 200 多年历史。起初，新年伊始，为了获得一个丰收、平安的好年景，人们自发地到山上祭祀、祈祷，以后逐渐形成规模。人们便定农历正月十九 日为庙会。庙会期间，有歌舞表演、即墨柳腔表演、武术表演及各类杂耍，愉悦了群众身心， 陶冶了人们情操。盟旺庙会是即墨民间的重要文化活动之一，在 其发展的过程中，其迷信色彩日渐淡化，凸显的是文化价值和经济价值。随着经济的发展和人们交流的需要，庙会逐渐融进贸易活动，增加了产品推介、商贸洽谈、科技推广等经济活动。</a:t>
            </a:r>
            <a:endParaRPr lang="zh-CN" altLang="en-US" b="0"/>
          </a:p>
        </p:txBody>
      </p:sp>
      <p:pic>
        <p:nvPicPr>
          <p:cNvPr id="2097213" name="IM 32"/>
          <p:cNvPicPr/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51735" y="1891867"/>
            <a:ext cx="4546632" cy="302645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组合 6"/>
          <p:cNvGrpSpPr/>
          <p:nvPr/>
        </p:nvGrpSpPr>
        <p:grpSpPr>
          <a:xfrm>
            <a:off x="1110528" y="1956550"/>
            <a:ext cx="861774" cy="2944900"/>
            <a:chOff x="5555528" y="1849502"/>
            <a:chExt cx="861774" cy="2944900"/>
          </a:xfrm>
        </p:grpSpPr>
        <p:sp>
          <p:nvSpPr>
            <p:cNvPr id="1048800" name="矩形 3"/>
            <p:cNvSpPr/>
            <p:nvPr/>
          </p:nvSpPr>
          <p:spPr>
            <a:xfrm>
              <a:off x="5555528" y="1849502"/>
              <a:ext cx="861774" cy="2944900"/>
            </a:xfrm>
            <a:prstGeom prst="rect">
              <a:avLst/>
            </a:prstGeom>
            <a:solidFill>
              <a:srgbClr val="5E9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1048801" name="文本框 4"/>
            <p:cNvSpPr txBox="1"/>
            <p:nvPr/>
          </p:nvSpPr>
          <p:spPr>
            <a:xfrm>
              <a:off x="5574023" y="2005017"/>
              <a:ext cx="843279" cy="26560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dist"/>
              <a:r>
                <a:rPr lang="zh-CN" altLang="en-US" sz="4400" dirty="0">
                  <a:solidFill>
                    <a:schemeClr val="bg1"/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  <a:sym typeface="WenYue GuDianMingChaoTi (Non-Commercial Use)" pitchFamily="50" charset="-122"/>
                </a:rPr>
                <a:t>思考问题</a:t>
              </a:r>
              <a:endParaRPr lang="zh-CN" altLang="en-US"/>
            </a:p>
          </p:txBody>
        </p:sp>
      </p:grpSp>
      <p:sp>
        <p:nvSpPr>
          <p:cNvPr id="1048802" name="矩形 5"/>
          <p:cNvSpPr/>
          <p:nvPr/>
        </p:nvSpPr>
        <p:spPr>
          <a:xfrm>
            <a:off x="2376226" y="2327562"/>
            <a:ext cx="5948061" cy="222504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（1）想一想：从你收集的民俗民风材料中，你感受到了什么。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（2）谈一谈：你对本土风俗的继承与发扬有什么好建议。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pic>
        <p:nvPicPr>
          <p:cNvPr id="2097214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8214" y="1593100"/>
            <a:ext cx="3168372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1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0" name="组合 4"/>
          <p:cNvGrpSpPr/>
          <p:nvPr/>
        </p:nvGrpSpPr>
        <p:grpSpPr>
          <a:xfrm>
            <a:off x="4921714" y="1809283"/>
            <a:ext cx="1739734" cy="3565278"/>
            <a:chOff x="1232452" y="2644170"/>
            <a:chExt cx="1739734" cy="3565278"/>
          </a:xfrm>
        </p:grpSpPr>
        <p:sp>
          <p:nvSpPr>
            <p:cNvPr id="1048812" name="文本框 5"/>
            <p:cNvSpPr txBox="1"/>
            <p:nvPr/>
          </p:nvSpPr>
          <p:spPr>
            <a:xfrm>
              <a:off x="1232452" y="2644170"/>
              <a:ext cx="677108" cy="15392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课程五</a:t>
              </a:r>
              <a:endParaRPr lang="zh-CN" altLang="en-US"/>
            </a:p>
          </p:txBody>
        </p:sp>
        <p:sp>
          <p:nvSpPr>
            <p:cNvPr id="1048813" name="文本框 6"/>
            <p:cNvSpPr txBox="1"/>
            <p:nvPr/>
          </p:nvSpPr>
          <p:spPr>
            <a:xfrm>
              <a:off x="2128906" y="3161448"/>
              <a:ext cx="843280" cy="3048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民间文学</a:t>
              </a:r>
              <a:endParaRPr lang="zh-CN" altLang="en-US"/>
            </a:p>
          </p:txBody>
        </p:sp>
      </p:grpSp>
      <p:pic>
        <p:nvPicPr>
          <p:cNvPr id="2097215" name="图片 8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216" name="图片 9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 flipH="1">
            <a:off x="9133733" y="0"/>
            <a:ext cx="3058267" cy="2326562"/>
          </a:xfrm>
          <a:prstGeom prst="rect">
            <a:avLst/>
          </a:prstGeom>
        </p:spPr>
      </p:pic>
      <p:pic>
        <p:nvPicPr>
          <p:cNvPr id="2097217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341" y="4163603"/>
            <a:ext cx="4654777" cy="3543429"/>
          </a:xfrm>
          <a:prstGeom prst="rect">
            <a:avLst/>
          </a:prstGeom>
        </p:spPr>
      </p:pic>
      <p:pic>
        <p:nvPicPr>
          <p:cNvPr id="2097218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24839" y="4163603"/>
            <a:ext cx="4654777" cy="354342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矩形 1"/>
          <p:cNvSpPr/>
          <p:nvPr/>
        </p:nvSpPr>
        <p:spPr>
          <a:xfrm>
            <a:off x="5434801" y="1152715"/>
            <a:ext cx="6245959" cy="5196839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/>
              <a:t>文学 1 佛门胜地——天柱山</a:t>
            </a:r>
            <a:endParaRPr lang="zh-CN" altLang="en-US"/>
          </a:p>
          <a:p>
            <a:r>
              <a:rPr lang="zh-CN" altLang="en-US" sz="1800" b="0"/>
              <a:t>天柱山在历史上被道教、佛教视为宝地。道家把天下名山洞府封天柱山三祖寺为三十六洞天，七十二福地，称天柱山为第十四洞天，第五十七福地。庄名弼《游大龙山记》中云:"道书所载， 天下有八天柱， 中国有三，潜其一也。"可见天柱山在道家眼里 具有极其重要地位。东汉名道左慈就在此"炼丹得道"。从南北朝 起，道家先后在天柱山建过五岳祠、灵仙观(真源宫)、天祚宫等 著名道观，其中真源宫曾拥有道房 3600 多间。佛教的二祖、三 祖、四祖，都曾把此山作为传授衣钵之所。山间先后建起过山谷 寺(三祖寺)、天柱寺、佛光寺等著名佛刹 72 座。鼎盛的唐宋时 期曾有"三千道人八百僧"之说，方圆数百里的善男信女，来此朝 仙谒圣者络绎不绝。宋舒州太守陆修曾吟"碧瓦朱栏拥绛霄，紫 云深绕宝风飘"诗句，状写当时殿宇辉煌，烟云缭绕的盛况。宋 后，多数寺观毁于兵火，或圯于废弃，虽有修复，终不能再现前 朝之盛。现山中尚存三祖 1 寺，及第、齐云、上封、护国4 庵， 近年经陆续修整，佛教活动已恢复正常。千百年来，众多名道高 僧在此讲经传道，采药炼丹，留下许多奇妙传说，给天柱山景胜 增添一层神幻色彩。</a:t>
            </a:r>
            <a:endParaRPr lang="zh-CN" altLang="en-US" b="0"/>
          </a:p>
        </p:txBody>
      </p:sp>
      <p:pic>
        <p:nvPicPr>
          <p:cNvPr id="2097219" name="IM 34"/>
          <p:cNvPicPr/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501130" y="1737770"/>
            <a:ext cx="4597142" cy="33824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27"/>
          <p:cNvGrpSpPr/>
          <p:nvPr/>
        </p:nvGrpSpPr>
        <p:grpSpPr>
          <a:xfrm rot="4152">
            <a:off x="303258" y="674314"/>
            <a:ext cx="11070960" cy="5783336"/>
            <a:chOff x="487432" y="1818474"/>
            <a:chExt cx="10070713" cy="5201957"/>
          </a:xfrm>
        </p:grpSpPr>
        <p:sp>
          <p:nvSpPr>
            <p:cNvPr id="1048646" name="弧形 1"/>
            <p:cNvSpPr/>
            <p:nvPr/>
          </p:nvSpPr>
          <p:spPr>
            <a:xfrm>
              <a:off x="865023" y="1818475"/>
              <a:ext cx="3685772" cy="4129541"/>
            </a:xfrm>
            <a:prstGeom prst="arc">
              <a:avLst>
                <a:gd name="adj1" fmla="val 16727755"/>
                <a:gd name="adj2" fmla="val 18045444"/>
              </a:avLst>
            </a:prstGeom>
            <a:ln w="12700">
              <a:solidFill>
                <a:srgbClr val="5E9A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048647" name="弧形 2"/>
            <p:cNvSpPr/>
            <p:nvPr/>
          </p:nvSpPr>
          <p:spPr>
            <a:xfrm>
              <a:off x="877778" y="1818474"/>
              <a:ext cx="3685772" cy="4129541"/>
            </a:xfrm>
            <a:prstGeom prst="arc">
              <a:avLst>
                <a:gd name="adj1" fmla="val 19270884"/>
                <a:gd name="adj2" fmla="val 20771901"/>
              </a:avLst>
            </a:prstGeom>
            <a:ln w="12700">
              <a:solidFill>
                <a:srgbClr val="5E9A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48" name="椭圆 5"/>
            <p:cNvSpPr/>
            <p:nvPr/>
          </p:nvSpPr>
          <p:spPr>
            <a:xfrm>
              <a:off x="3613741" y="2065689"/>
              <a:ext cx="706562" cy="706562"/>
            </a:xfrm>
            <a:prstGeom prst="ellipse">
              <a:avLst/>
            </a:prstGeom>
            <a:noFill/>
            <a:ln>
              <a:solidFill>
                <a:srgbClr val="5E9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48649" name="弧形 6"/>
            <p:cNvSpPr/>
            <p:nvPr/>
          </p:nvSpPr>
          <p:spPr>
            <a:xfrm>
              <a:off x="871401" y="1840025"/>
              <a:ext cx="3685772" cy="4129541"/>
            </a:xfrm>
            <a:prstGeom prst="arc">
              <a:avLst>
                <a:gd name="adj1" fmla="val 560862"/>
                <a:gd name="adj2" fmla="val 2331456"/>
              </a:avLst>
            </a:prstGeom>
            <a:ln w="12700">
              <a:solidFill>
                <a:srgbClr val="5E9A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048650" name="弧形 7"/>
            <p:cNvSpPr/>
            <p:nvPr/>
          </p:nvSpPr>
          <p:spPr>
            <a:xfrm>
              <a:off x="886424" y="1829249"/>
              <a:ext cx="3685772" cy="4129541"/>
            </a:xfrm>
            <a:prstGeom prst="arc">
              <a:avLst>
                <a:gd name="adj1" fmla="val 3565969"/>
                <a:gd name="adj2" fmla="val 5148890"/>
              </a:avLst>
            </a:prstGeom>
            <a:ln w="12700">
              <a:solidFill>
                <a:srgbClr val="5E9A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048651" name="椭圆 10"/>
            <p:cNvSpPr/>
            <p:nvPr/>
          </p:nvSpPr>
          <p:spPr>
            <a:xfrm>
              <a:off x="4203892" y="3447194"/>
              <a:ext cx="706562" cy="706562"/>
            </a:xfrm>
            <a:prstGeom prst="ellipse">
              <a:avLst/>
            </a:prstGeom>
            <a:noFill/>
            <a:ln>
              <a:solidFill>
                <a:srgbClr val="5E9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48652" name="椭圆 13"/>
            <p:cNvSpPr/>
            <p:nvPr/>
          </p:nvSpPr>
          <p:spPr>
            <a:xfrm>
              <a:off x="3675374" y="5064523"/>
              <a:ext cx="706562" cy="706562"/>
            </a:xfrm>
            <a:prstGeom prst="ellipse">
              <a:avLst/>
            </a:prstGeom>
            <a:noFill/>
            <a:ln>
              <a:solidFill>
                <a:srgbClr val="5E9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48653" name="文本框 17"/>
            <p:cNvSpPr txBox="1"/>
            <p:nvPr/>
          </p:nvSpPr>
          <p:spPr>
            <a:xfrm>
              <a:off x="4328795" y="1842135"/>
              <a:ext cx="6229350" cy="88712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>
                <a:lnSpc>
                  <a:spcPct val="110000"/>
                </a:lnSpc>
              </a:pPr>
              <a:r>
                <a:rPr lang="zh-CN" sz="2000"/>
                <a:t>知识目标</a:t>
              </a:r>
              <a:r>
                <a:rPr lang="zh-CN" altLang="zh-CN" sz="2000"/>
                <a:t>：</a:t>
              </a:r>
              <a:endParaRPr lang="zh-CN" altLang="en-US" sz="2000"/>
            </a:p>
            <a:p>
              <a:pPr>
                <a:lnSpc>
                  <a:spcPct val="110000"/>
                </a:lnSpc>
              </a:pPr>
              <a:r>
                <a:t>1、学习即墨地区历史名人、传统戏剧、传统技艺、民俗民</a:t>
              </a:r>
              <a:endParaRPr lang="zh-CN" altLang="en-US"/>
            </a:p>
            <a:p>
              <a:pPr>
                <a:lnSpc>
                  <a:spcPct val="110000"/>
                </a:lnSpc>
              </a:pPr>
              <a:r>
                <a:rPr lang="zh-CN" altLang="en-US"/>
                <a:t>风、民间文学的相关知识。</a:t>
              </a:r>
              <a:endParaRPr lang="zh-CN" altLang="en-US"/>
            </a:p>
          </p:txBody>
        </p:sp>
        <p:sp>
          <p:nvSpPr>
            <p:cNvPr id="1048654" name="文本框 18"/>
            <p:cNvSpPr txBox="1"/>
            <p:nvPr/>
          </p:nvSpPr>
          <p:spPr>
            <a:xfrm>
              <a:off x="5026660" y="3220113"/>
              <a:ext cx="5531485" cy="14301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>
                <a:lnSpc>
                  <a:spcPct val="110000"/>
                </a:lnSpc>
              </a:pPr>
              <a:r>
                <a:rPr lang="zh-CN" altLang="en-US" sz="2000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能力目标：</a:t>
              </a:r>
              <a:endParaRPr lang="zh-CN" altLang="en-US" sz="2400"/>
            </a:p>
            <a:p>
              <a:pPr>
                <a:lnSpc>
                  <a:spcPct val="110000"/>
                </a:lnSpc>
              </a:pPr>
              <a:r>
                <a:rPr lang="zh-CN" altLang="en-US" sz="1800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1.通过事先查找资料和现场观摩，丰富对即墨非遗文化的认识。</a:t>
              </a:r>
              <a:endParaRPr lang="zh-CN" altLang="en-US" sz="2000"/>
            </a:p>
            <a:p>
              <a:pPr>
                <a:lnSpc>
                  <a:spcPct val="110000"/>
                </a:lnSpc>
              </a:pPr>
              <a:r>
                <a:rPr lang="zh-CN" altLang="en-US" sz="1800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2.结合研学课程与校本课程，完成研究报告的撰写。</a:t>
              </a:r>
              <a:endParaRPr lang="zh-CN" altLang="en-US" sz="2000"/>
            </a:p>
            <a:p>
              <a:pPr>
                <a:lnSpc>
                  <a:spcPct val="110000"/>
                </a:lnSpc>
              </a:pPr>
              <a:r>
                <a:rPr lang="zh-CN" altLang="en-US" sz="1800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3.能够简单制作剪纸、泥塑等作品。</a:t>
              </a:r>
              <a:endParaRPr lang="zh-CN" altLang="en-US"/>
            </a:p>
          </p:txBody>
        </p:sp>
        <p:sp>
          <p:nvSpPr>
            <p:cNvPr id="1048655" name="文本框 19"/>
            <p:cNvSpPr txBox="1"/>
            <p:nvPr/>
          </p:nvSpPr>
          <p:spPr>
            <a:xfrm>
              <a:off x="4389755" y="5064760"/>
              <a:ext cx="6168390" cy="195567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>
                <a:lnSpc>
                  <a:spcPct val="110000"/>
                </a:lnSpc>
              </a:pPr>
              <a:r>
                <a:rPr lang="zh-CN" altLang="en-US" sz="2000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情感目标：</a:t>
              </a:r>
              <a:endParaRPr lang="zh-CN" altLang="en-US" sz="2400"/>
            </a:p>
            <a:p>
              <a:pPr>
                <a:lnSpc>
                  <a:spcPct val="110000"/>
                </a:lnSpc>
              </a:pPr>
              <a:r>
                <a:rPr lang="zh-CN" altLang="en-US"/>
                <a:t>1、在研学旅行中感受祖国大好河山，感受中华传统美德，感受革命光荣历史，感受改革开放伟大成就，增强对坚定"四个自信"的理解与认同。</a:t>
              </a:r>
              <a:endParaRPr lang="zh-CN" altLang="en-US"/>
            </a:p>
            <a:p>
              <a:pPr>
                <a:lnSpc>
                  <a:spcPct val="110000"/>
                </a:lnSpc>
              </a:pPr>
              <a:r>
                <a:rPr lang="zh-CN" altLang="en-US"/>
                <a:t>2、学会动手动脑，学会生存生活，学会做人做事，促进身心健康、体魄强健、意志坚强，促进形成正确的世界观、人生观、价值观，成为德智体美全面发展的社会主义建设者和接班人。</a:t>
              </a:r>
              <a:endParaRPr lang="zh-CN" altLang="en-US"/>
            </a:p>
          </p:txBody>
        </p:sp>
        <p:sp>
          <p:nvSpPr>
            <p:cNvPr id="1048656" name="椭圆 22"/>
            <p:cNvSpPr/>
            <p:nvPr/>
          </p:nvSpPr>
          <p:spPr>
            <a:xfrm>
              <a:off x="487432" y="2233820"/>
              <a:ext cx="3131892" cy="3133310"/>
            </a:xfrm>
            <a:prstGeom prst="ellipse">
              <a:avLst/>
            </a:prstGeom>
            <a:blipFill>
              <a:blip r:embed="rId1"/>
              <a:srcRect/>
              <a:stretch>
                <a:fillRect l="-48210" r="-122976"/>
              </a:stretch>
            </a:blipFill>
            <a:ln>
              <a:solidFill>
                <a:srgbClr val="5E9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97172" name="图片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94523" y="2233820"/>
              <a:ext cx="544998" cy="327717"/>
            </a:xfrm>
            <a:prstGeom prst="rect">
              <a:avLst/>
            </a:prstGeom>
          </p:spPr>
        </p:pic>
        <p:pic>
          <p:nvPicPr>
            <p:cNvPr id="2097173" name="图片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8807" y="3636616"/>
              <a:ext cx="544998" cy="327717"/>
            </a:xfrm>
            <a:prstGeom prst="rect">
              <a:avLst/>
            </a:prstGeom>
          </p:spPr>
        </p:pic>
        <p:pic>
          <p:nvPicPr>
            <p:cNvPr id="2097174" name="图片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1077" y="5230465"/>
              <a:ext cx="544998" cy="3277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2" name="矩形 1"/>
          <p:cNvSpPr/>
          <p:nvPr/>
        </p:nvSpPr>
        <p:spPr>
          <a:xfrm>
            <a:off x="5434801" y="1152715"/>
            <a:ext cx="6245959" cy="46634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/>
              <a:t>文学 2 惩恶扬善——天柱大佛</a:t>
            </a:r>
            <a:endParaRPr lang="zh-CN" altLang="en-US" b="0"/>
          </a:p>
          <a:p>
            <a:r>
              <a:rPr lang="zh-CN" altLang="en-US" sz="1800" b="0"/>
              <a:t>即墨的天柱山是一座佛山，传说大佛来自西南远方，而从释 迎牟尼，学成后，立志普渡众生、惩恶扬善。一天，大佛乘一头大象跋山涉水来到东方，在即墨东海边的 万山丛中停了下来，设坛讲经，救人苦难，人们称它为东方不动 大佛。讲经的时候，大佛把大象放养在身边，让它自由寻食， 日 久天长，那象凝成了一座石山，人称“象山” 。看到自 己心爱的大象变成了“象山”大佛动了念头：放弃回归西方极乐世界， 留下来， 陪伴大象，在东方弘扬佛法，普渡众生。念头一动，大佛便化作了一座石像，与“象山”相枕一起组成了天柱山。大佛舌绽莲花，法力无边。起初大鳌在海边支棱着耳朵听经， 听着听着便爬上岸来，听一句，爬一步，一步步走近大佛，后来他索性爬到天柱山的北边，伏在大佛的足下，听迷了，不走了。 最终化为了一块巨石，形如三条腿的鳌子，由于石鳌深广，足有十几间房屋大，过往行人经常在大石鳌下躲避风雨，人称“鳌角 石”后来，这里逐渐有了人烟，成为了一个村庄，就是今天的“鳌 角石”村。</a:t>
            </a:r>
            <a:endParaRPr lang="zh-CN" altLang="en-US" b="0"/>
          </a:p>
        </p:txBody>
      </p:sp>
      <p:pic>
        <p:nvPicPr>
          <p:cNvPr id="2097222" name="IM 37"/>
          <p:cNvPicPr/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488342" y="989818"/>
            <a:ext cx="3494331" cy="498923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矩形 1"/>
          <p:cNvSpPr/>
          <p:nvPr/>
        </p:nvSpPr>
        <p:spPr>
          <a:xfrm>
            <a:off x="5096742" y="1536528"/>
            <a:ext cx="6837172" cy="43967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/>
              <a:t>文学 3 陈仙姑的传说</a:t>
            </a:r>
            <a:endParaRPr lang="zh-CN" altLang="en-US" b="0"/>
          </a:p>
          <a:p>
            <a:r>
              <a:rPr lang="zh-CN" altLang="en-US" sz="1800" b="0"/>
              <a:t>关于陈仙姑的故事，在公明家喻户晓。当地的陈姓人家，现 在将陈仙姑的塑像供于陈仙姑庙。每逢传统节日，村民都会前往祭拜。陈仙姑原名陈端和，生于咸丰年间的公明水贝村。传说当时的大沘河一带缺医少药，乡亲们有疾病而苦于无处求医。陈端和为了寻找治病良方，走访了东莞、增城等地方，求教经验丰富 的郎中，搜集、整理了许多药方。如今，遗留下来的 300 多条处 方仍有一定医学参考价值。传说当时的大沘河有一河神叫“二河神” ，每年春夏季节便兴风作浪，使河水汹涌泛滥。陈端和为了 惩治大沘河二河神，她升天成仙后向天官诉说了大沘河二河神作 恶多端，百姓多灾多难，请求天官给予惩治。于是，天官把二河 神打入地狱，并封陈端和为大沘河河神，列入仙班，从此陈端和改称为陈仙姑。陈仙姑的故事内涵具备了民间故事的传承价值，已被编成剧本，搬上粤剧舞台，在各地演出。后人为了弘扬陈仙姑乐于助人、 扶困济弱和无私奉献的精神，将陈仙姑升天成仙的日子（农历正 月二十三）定为“仙姑诞”。</a:t>
            </a:r>
            <a:endParaRPr lang="zh-CN" altLang="en-US" sz="1600" b="0"/>
          </a:p>
        </p:txBody>
      </p:sp>
      <p:pic>
        <p:nvPicPr>
          <p:cNvPr id="2097224" name="图片 29"/>
          <p:cNvPicPr/>
          <p:nvPr/>
        </p:nvPicPr>
        <p:blipFill rotWithShape="1">
          <a:blip r:embed="rId1"/>
          <a:srcRect l="13147" t="12411" r="31725" b="43028"/>
          <a:stretch>
            <a:fillRect/>
          </a:stretch>
        </p:blipFill>
        <p:spPr>
          <a:xfrm>
            <a:off x="277092" y="1536528"/>
            <a:ext cx="4819650" cy="38958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组合 6"/>
          <p:cNvGrpSpPr/>
          <p:nvPr/>
        </p:nvGrpSpPr>
        <p:grpSpPr>
          <a:xfrm>
            <a:off x="1110528" y="1956550"/>
            <a:ext cx="861774" cy="2944900"/>
            <a:chOff x="5555528" y="1849502"/>
            <a:chExt cx="861774" cy="2944900"/>
          </a:xfrm>
        </p:grpSpPr>
        <p:sp>
          <p:nvSpPr>
            <p:cNvPr id="1048840" name="矩形 3"/>
            <p:cNvSpPr/>
            <p:nvPr/>
          </p:nvSpPr>
          <p:spPr>
            <a:xfrm>
              <a:off x="5555528" y="1849502"/>
              <a:ext cx="861774" cy="2944900"/>
            </a:xfrm>
            <a:prstGeom prst="rect">
              <a:avLst/>
            </a:prstGeom>
            <a:solidFill>
              <a:srgbClr val="5E9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1048841" name="文本框 4"/>
            <p:cNvSpPr txBox="1"/>
            <p:nvPr/>
          </p:nvSpPr>
          <p:spPr>
            <a:xfrm>
              <a:off x="5574023" y="2005017"/>
              <a:ext cx="843279" cy="26560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dist"/>
              <a:r>
                <a:rPr lang="zh-CN" altLang="en-US" sz="4400" dirty="0">
                  <a:solidFill>
                    <a:schemeClr val="bg1"/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  <a:sym typeface="WenYue GuDianMingChaoTi (Non-Commercial Use)" pitchFamily="50" charset="-122"/>
                </a:rPr>
                <a:t>思考问题</a:t>
              </a:r>
              <a:endParaRPr lang="zh-CN" altLang="en-US"/>
            </a:p>
          </p:txBody>
        </p:sp>
      </p:grpSp>
      <p:sp>
        <p:nvSpPr>
          <p:cNvPr id="1048842" name="矩形 5"/>
          <p:cNvSpPr/>
          <p:nvPr/>
        </p:nvSpPr>
        <p:spPr>
          <a:xfrm>
            <a:off x="2376226" y="2327562"/>
            <a:ext cx="5948061" cy="222504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（1）试一试：选择一个感兴趣的民间故事给你的同学讲一讲</a:t>
            </a:r>
            <a:r>
              <a: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（2）思考：对于非物质的文化的传承，你有什么好的方法。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pic>
        <p:nvPicPr>
          <p:cNvPr id="2097225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8214" y="1593100"/>
            <a:ext cx="3168372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组合 6"/>
          <p:cNvGrpSpPr/>
          <p:nvPr/>
        </p:nvGrpSpPr>
        <p:grpSpPr>
          <a:xfrm>
            <a:off x="1110528" y="1956550"/>
            <a:ext cx="861774" cy="2944900"/>
            <a:chOff x="5555528" y="1849502"/>
            <a:chExt cx="861774" cy="2944900"/>
          </a:xfrm>
        </p:grpSpPr>
        <p:sp>
          <p:nvSpPr>
            <p:cNvPr id="1048851" name="矩形 3"/>
            <p:cNvSpPr/>
            <p:nvPr/>
          </p:nvSpPr>
          <p:spPr>
            <a:xfrm>
              <a:off x="5555528" y="1849502"/>
              <a:ext cx="861774" cy="2944900"/>
            </a:xfrm>
            <a:prstGeom prst="rect">
              <a:avLst/>
            </a:prstGeom>
            <a:solidFill>
              <a:srgbClr val="5E9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1048852" name="文本框 4"/>
            <p:cNvSpPr txBox="1"/>
            <p:nvPr/>
          </p:nvSpPr>
          <p:spPr>
            <a:xfrm>
              <a:off x="5574022" y="2005017"/>
              <a:ext cx="843280" cy="26560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dist"/>
              <a:r>
                <a:rPr lang="zh-CN" altLang="en-US" sz="4400" dirty="0">
                  <a:solidFill>
                    <a:schemeClr val="bg1"/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  <a:sym typeface="WenYue GuDianMingChaoTi (Non-Commercial Use)" pitchFamily="50" charset="-122"/>
                </a:rPr>
                <a:t>课程重点</a:t>
              </a:r>
              <a:endParaRPr lang="zh-CN" altLang="en-US"/>
            </a:p>
          </p:txBody>
        </p:sp>
      </p:grpSp>
      <p:sp>
        <p:nvSpPr>
          <p:cNvPr id="1048853" name="矩形 5"/>
          <p:cNvSpPr/>
          <p:nvPr/>
        </p:nvSpPr>
        <p:spPr>
          <a:xfrm>
            <a:off x="2229636" y="1726449"/>
            <a:ext cx="7081166" cy="382524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1.掌握青岛非遗人物传记及影响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2.观看青剧文化，掌握家乡戏剧特点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3.感受民俗民风，加深对即墨地区的本土文化理解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4.通过阅读民间文学，全面的系统的掌握地区文化历史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5.观摩青岛地区传岛特色传统戏统技艺，学习部分传统工艺 的制作过程。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pic>
        <p:nvPicPr>
          <p:cNvPr id="2097226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3628" y="1726449"/>
            <a:ext cx="3168372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2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227" name="图片 7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228" name="图片 17"/>
          <p:cNvPicPr>
            <a:picLocks noChangeAspect="1"/>
          </p:cNvPicPr>
          <p:nvPr/>
        </p:nvPicPr>
        <p:blipFill rotWithShape="1">
          <a:blip r:embed="rId2"/>
          <a:srcRect t="55502"/>
          <a:stretch>
            <a:fillRect/>
          </a:stretch>
        </p:blipFill>
        <p:spPr>
          <a:xfrm>
            <a:off x="2637183" y="1078504"/>
            <a:ext cx="9554817" cy="5779495"/>
          </a:xfrm>
          <a:prstGeom prst="rect">
            <a:avLst/>
          </a:prstGeom>
        </p:spPr>
      </p:pic>
      <p:grpSp>
        <p:nvGrpSpPr>
          <p:cNvPr id="241" name="组合 36"/>
          <p:cNvGrpSpPr/>
          <p:nvPr/>
        </p:nvGrpSpPr>
        <p:grpSpPr>
          <a:xfrm>
            <a:off x="3215423" y="0"/>
            <a:ext cx="2480027" cy="5910030"/>
            <a:chOff x="3195968" y="56711"/>
            <a:chExt cx="2480027" cy="5910030"/>
          </a:xfrm>
        </p:grpSpPr>
        <p:pic>
          <p:nvPicPr>
            <p:cNvPr id="2097229" name="图片 33"/>
            <p:cNvPicPr>
              <a:picLocks noChangeAspect="1"/>
            </p:cNvPicPr>
            <p:nvPr/>
          </p:nvPicPr>
          <p:blipFill rotWithShape="1">
            <a:blip r:embed="rId1"/>
            <a:srcRect l="1221" t="56901" r="60542" b="6601"/>
            <a:stretch>
              <a:fillRect/>
            </a:stretch>
          </p:blipFill>
          <p:spPr>
            <a:xfrm>
              <a:off x="3827801" y="56711"/>
              <a:ext cx="1588832" cy="1515370"/>
            </a:xfrm>
            <a:prstGeom prst="rect">
              <a:avLst/>
            </a:prstGeom>
          </p:spPr>
        </p:pic>
        <p:grpSp>
          <p:nvGrpSpPr>
            <p:cNvPr id="242" name="组合 35"/>
            <p:cNvGrpSpPr/>
            <p:nvPr/>
          </p:nvGrpSpPr>
          <p:grpSpPr>
            <a:xfrm>
              <a:off x="3195968" y="413675"/>
              <a:ext cx="2480027" cy="5553066"/>
              <a:chOff x="3195968" y="413675"/>
              <a:chExt cx="2480027" cy="5553066"/>
            </a:xfrm>
          </p:grpSpPr>
          <p:sp>
            <p:nvSpPr>
              <p:cNvPr id="1048863" name="文本框 13"/>
              <p:cNvSpPr txBox="1"/>
              <p:nvPr/>
            </p:nvSpPr>
            <p:spPr>
              <a:xfrm>
                <a:off x="4098235" y="413675"/>
                <a:ext cx="1431232" cy="113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7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非</a:t>
                </a:r>
                <a:endParaRPr lang="zh-CN" altLang="en-US"/>
              </a:p>
            </p:txBody>
          </p:sp>
          <p:sp>
            <p:nvSpPr>
              <p:cNvPr id="1048864" name="文本框 14"/>
              <p:cNvSpPr txBox="1"/>
              <p:nvPr/>
            </p:nvSpPr>
            <p:spPr>
              <a:xfrm>
                <a:off x="3435627" y="1208614"/>
                <a:ext cx="1431232" cy="1285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8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遗</a:t>
                </a:r>
                <a:endParaRPr lang="zh-CN" altLang="en-US"/>
              </a:p>
            </p:txBody>
          </p:sp>
          <p:sp>
            <p:nvSpPr>
              <p:cNvPr id="1048865" name="文本框 15"/>
              <p:cNvSpPr txBox="1"/>
              <p:nvPr/>
            </p:nvSpPr>
            <p:spPr>
              <a:xfrm>
                <a:off x="4244763" y="2139716"/>
                <a:ext cx="1431232" cy="1069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6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文</a:t>
                </a:r>
                <a:endParaRPr lang="zh-CN" altLang="en-US" sz="6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1048866" name="文本框 16"/>
              <p:cNvSpPr txBox="1"/>
              <p:nvPr/>
            </p:nvSpPr>
            <p:spPr>
              <a:xfrm>
                <a:off x="4244763" y="3080632"/>
                <a:ext cx="1431232" cy="1170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7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化</a:t>
                </a:r>
                <a:endParaRPr lang="zh-CN" altLang="en-US" sz="7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1048867" name="文本框 28"/>
              <p:cNvSpPr txBox="1"/>
              <p:nvPr/>
            </p:nvSpPr>
            <p:spPr>
              <a:xfrm>
                <a:off x="4111098" y="2630091"/>
                <a:ext cx="386080" cy="81393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走进非遗</a:t>
                </a:r>
                <a:endParaRPr lang="zh-CN" altLang="en-US"/>
              </a:p>
            </p:txBody>
          </p:sp>
          <p:sp>
            <p:nvSpPr>
              <p:cNvPr id="1048868" name="文本框 29"/>
              <p:cNvSpPr txBox="1"/>
              <p:nvPr/>
            </p:nvSpPr>
            <p:spPr>
              <a:xfrm>
                <a:off x="4111098" y="3484164"/>
                <a:ext cx="386080" cy="89105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品味匠心</a:t>
                </a:r>
                <a:endParaRPr lang="zh-CN" altLang="en-US"/>
              </a:p>
            </p:txBody>
          </p:sp>
          <p:sp>
            <p:nvSpPr>
              <p:cNvPr id="1048869" name="椭圆 30"/>
              <p:cNvSpPr/>
              <p:nvPr/>
            </p:nvSpPr>
            <p:spPr>
              <a:xfrm>
                <a:off x="4159769" y="2323911"/>
                <a:ext cx="268772" cy="26877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48870" name="文本框 31"/>
              <p:cNvSpPr txBox="1"/>
              <p:nvPr/>
            </p:nvSpPr>
            <p:spPr>
              <a:xfrm>
                <a:off x="4096582" y="2319798"/>
                <a:ext cx="4010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方正清刻本悦宋简体" panose="02000000000000000000" charset="-122"/>
                    <a:ea typeface="方正清刻本悦宋简体" panose="02000000000000000000" charset="-122"/>
                  </a:rPr>
                  <a:t>题</a:t>
                </a:r>
                <a:endPara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1048871" name="椭圆 32"/>
              <p:cNvSpPr/>
              <p:nvPr/>
            </p:nvSpPr>
            <p:spPr>
              <a:xfrm>
                <a:off x="4274263" y="3419961"/>
                <a:ext cx="45720" cy="481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48872" name="文本框 19"/>
              <p:cNvSpPr txBox="1"/>
              <p:nvPr/>
            </p:nvSpPr>
            <p:spPr>
              <a:xfrm>
                <a:off x="3195968" y="2487807"/>
                <a:ext cx="995680" cy="329168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8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非物质文化遗产研学课程</a:t>
                </a:r>
                <a:endPara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sym typeface="字魂59号-创粗黑" panose="00000500000000000000" pitchFamily="2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8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文化瑰宝的保护与传承</a:t>
                </a:r>
                <a:endPara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sym typeface="字魂59号-创粗黑" panose="00000500000000000000" pitchFamily="2" charset="-122"/>
                </a:endParaRPr>
              </a:p>
            </p:txBody>
          </p:sp>
          <p:cxnSp>
            <p:nvCxnSpPr>
              <p:cNvPr id="3145735" name="直接连接符 21"/>
              <p:cNvCxnSpPr/>
              <p:nvPr/>
            </p:nvCxnSpPr>
            <p:spPr>
              <a:xfrm>
                <a:off x="4096582" y="2532053"/>
                <a:ext cx="0" cy="306772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97230" name="图片 34"/>
              <p:cNvPicPr>
                <a:picLocks noChangeAspect="1"/>
              </p:cNvPicPr>
              <p:nvPr/>
            </p:nvPicPr>
            <p:blipFill rotWithShape="1">
              <a:blip r:embed="rId1"/>
              <a:srcRect l="33355" t="56926" r="16563" b="-14400"/>
              <a:stretch>
                <a:fillRect/>
              </a:stretch>
            </p:blipFill>
            <p:spPr>
              <a:xfrm>
                <a:off x="4016162" y="4360868"/>
                <a:ext cx="1400471" cy="1605873"/>
              </a:xfrm>
              <a:prstGeom prst="rect">
                <a:avLst/>
              </a:prstGeom>
            </p:spPr>
          </p:pic>
        </p:grpSp>
      </p:grpSp>
      <p:pic>
        <p:nvPicPr>
          <p:cNvPr id="2097231" name="图片 44"/>
          <p:cNvPicPr>
            <a:picLocks noChangeAspect="1"/>
          </p:cNvPicPr>
          <p:nvPr/>
        </p:nvPicPr>
        <p:blipFill rotWithShape="1">
          <a:blip r:embed="rId3"/>
          <a:srcRect t="9625" b="21983"/>
          <a:stretch>
            <a:fillRect/>
          </a:stretch>
        </p:blipFill>
        <p:spPr>
          <a:xfrm>
            <a:off x="0" y="4789714"/>
            <a:ext cx="3024178" cy="20682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4" name="组合 4"/>
          <p:cNvGrpSpPr/>
          <p:nvPr/>
        </p:nvGrpSpPr>
        <p:grpSpPr>
          <a:xfrm>
            <a:off x="4921714" y="1809283"/>
            <a:ext cx="1739734" cy="3565278"/>
            <a:chOff x="1232452" y="2644170"/>
            <a:chExt cx="1739734" cy="3565278"/>
          </a:xfrm>
        </p:grpSpPr>
        <p:sp>
          <p:nvSpPr>
            <p:cNvPr id="1048661" name="文本框 5"/>
            <p:cNvSpPr txBox="1"/>
            <p:nvPr/>
          </p:nvSpPr>
          <p:spPr>
            <a:xfrm>
              <a:off x="1232452" y="2644170"/>
              <a:ext cx="677108" cy="15392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第二章</a:t>
              </a:r>
              <a:endParaRPr lang="zh-CN" altLang="en-US"/>
            </a:p>
          </p:txBody>
        </p:sp>
        <p:sp>
          <p:nvSpPr>
            <p:cNvPr id="1048662" name="文本框 6"/>
            <p:cNvSpPr txBox="1"/>
            <p:nvPr/>
          </p:nvSpPr>
          <p:spPr>
            <a:xfrm>
              <a:off x="2128906" y="3161448"/>
              <a:ext cx="843280" cy="3048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研学思路</a:t>
              </a:r>
              <a:endParaRPr lang="zh-CN" altLang="en-US"/>
            </a:p>
          </p:txBody>
        </p:sp>
      </p:grpSp>
      <p:pic>
        <p:nvPicPr>
          <p:cNvPr id="2097175" name="图片 8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176" name="图片 9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 flipH="1">
            <a:off x="9133733" y="0"/>
            <a:ext cx="3058267" cy="2326562"/>
          </a:xfrm>
          <a:prstGeom prst="rect">
            <a:avLst/>
          </a:prstGeom>
        </p:spPr>
      </p:pic>
      <p:pic>
        <p:nvPicPr>
          <p:cNvPr id="2097177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341" y="4163603"/>
            <a:ext cx="4654777" cy="3543429"/>
          </a:xfrm>
          <a:prstGeom prst="rect">
            <a:avLst/>
          </a:prstGeom>
        </p:spPr>
      </p:pic>
      <p:pic>
        <p:nvPicPr>
          <p:cNvPr id="2097178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24839" y="4163603"/>
            <a:ext cx="4654777" cy="35434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1"/>
          <p:cNvGrpSpPr/>
          <p:nvPr/>
        </p:nvGrpSpPr>
        <p:grpSpPr>
          <a:xfrm>
            <a:off x="1493373" y="1400793"/>
            <a:ext cx="9205254" cy="4016877"/>
            <a:chOff x="2297634" y="1560356"/>
            <a:chExt cx="9205254" cy="4016877"/>
          </a:xfrm>
        </p:grpSpPr>
        <p:cxnSp>
          <p:nvCxnSpPr>
            <p:cNvPr id="3145729" name="直接连接符 2"/>
            <p:cNvCxnSpPr/>
            <p:nvPr/>
          </p:nvCxnSpPr>
          <p:spPr>
            <a:xfrm>
              <a:off x="5187418" y="1852271"/>
              <a:ext cx="0" cy="330703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组合 3"/>
            <p:cNvGrpSpPr/>
            <p:nvPr/>
          </p:nvGrpSpPr>
          <p:grpSpPr>
            <a:xfrm>
              <a:off x="2297634" y="1560356"/>
              <a:ext cx="2353880" cy="3712077"/>
              <a:chOff x="2297634" y="1560356"/>
              <a:chExt cx="2353880" cy="3712077"/>
            </a:xfrm>
          </p:grpSpPr>
          <p:grpSp>
            <p:nvGrpSpPr>
              <p:cNvPr id="70" name="组合 15"/>
              <p:cNvGrpSpPr/>
              <p:nvPr/>
            </p:nvGrpSpPr>
            <p:grpSpPr>
              <a:xfrm>
                <a:off x="2297634" y="3885127"/>
                <a:ext cx="2353880" cy="1387306"/>
                <a:chOff x="2297634" y="3885127"/>
                <a:chExt cx="2353880" cy="1387306"/>
              </a:xfrm>
            </p:grpSpPr>
            <p:sp>
              <p:nvSpPr>
                <p:cNvPr id="1048666" name="文本框 45"/>
                <p:cNvSpPr txBox="1">
                  <a:spLocks noChangeArrowheads="1"/>
                </p:cNvSpPr>
                <p:nvPr/>
              </p:nvSpPr>
              <p:spPr bwMode="auto">
                <a:xfrm>
                  <a:off x="2603500" y="3885127"/>
                  <a:ext cx="1742144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/>
                  <a:r>
                    <a:rPr lang="zh-CN" altLang="zh-CN" sz="24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</a:rPr>
                    <a:t>学习过程</a:t>
                  </a:r>
                  <a:endParaRPr lang="zh-CN" altLang="zh-CN" sz="24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</a:endParaRPr>
                </a:p>
              </p:txBody>
            </p:sp>
            <p:sp>
              <p:nvSpPr>
                <p:cNvPr id="1048667" name="文本框 49"/>
                <p:cNvSpPr txBox="1">
                  <a:spLocks noChangeArrowheads="1"/>
                </p:cNvSpPr>
                <p:nvPr/>
              </p:nvSpPr>
              <p:spPr bwMode="auto">
                <a:xfrm>
                  <a:off x="2297634" y="4266593"/>
                  <a:ext cx="2353880" cy="1005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608965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  <a:sym typeface="字魂36号-正文宋楷" panose="02000000000000000000" pitchFamily="2" charset="-122"/>
                    </a:rPr>
                    <a:t>自主学习</a:t>
                  </a:r>
                  <a:endParaRPr lang="zh-CN" altLang="en-US" sz="1400" dirty="0">
                    <a:solidFill>
                      <a:prstClr val="black"/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  <a:sym typeface="字魂36号-正文宋楷" panose="02000000000000000000" pitchFamily="2" charset="-122"/>
                  </a:endParaRPr>
                </a:p>
                <a:p>
                  <a:pPr algn="ctr" defTabSz="608965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  <a:sym typeface="字魂36号-正文宋楷" panose="02000000000000000000" pitchFamily="2" charset="-122"/>
                    </a:rPr>
                    <a:t>实地体验探究</a:t>
                  </a:r>
                  <a:endParaRPr lang="zh-CN" altLang="en-US" sz="1400" dirty="0">
                    <a:solidFill>
                      <a:prstClr val="black"/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  <a:sym typeface="字魂36号-正文宋楷" panose="02000000000000000000" pitchFamily="2" charset="-122"/>
                  </a:endParaRPr>
                </a:p>
                <a:p>
                  <a:pPr algn="ctr" defTabSz="608965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  <a:sym typeface="字魂36号-正文宋楷" panose="02000000000000000000" pitchFamily="2" charset="-122"/>
                    </a:rPr>
                    <a:t>观后结合实际</a:t>
                  </a:r>
                  <a:endParaRPr lang="zh-CN" altLang="en-US" sz="1400" dirty="0">
                    <a:solidFill>
                      <a:prstClr val="black"/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  <a:sym typeface="字魂36号-正文宋楷" panose="02000000000000000000" pitchFamily="2" charset="-122"/>
                  </a:endParaRPr>
                </a:p>
              </p:txBody>
            </p:sp>
          </p:grpSp>
          <p:sp>
            <p:nvSpPr>
              <p:cNvPr id="1048668" name="椭圆 16"/>
              <p:cNvSpPr/>
              <p:nvPr/>
            </p:nvSpPr>
            <p:spPr>
              <a:xfrm>
                <a:off x="2508747" y="1560356"/>
                <a:ext cx="1931654" cy="1931654"/>
              </a:xfrm>
              <a:prstGeom prst="ellipse">
                <a:avLst/>
              </a:prstGeom>
              <a:blipFill dpi="0" rotWithShape="1">
                <a:blip r:embed="rId1"/>
                <a:srcRect/>
                <a:stretch>
                  <a:fillRect l="-142246" r="-3204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 dirty="0">
                  <a:solidFill>
                    <a:prstClr val="white"/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endParaRPr>
              </a:p>
            </p:txBody>
          </p:sp>
        </p:grpSp>
        <p:grpSp>
          <p:nvGrpSpPr>
            <p:cNvPr id="71" name="组合 4"/>
            <p:cNvGrpSpPr/>
            <p:nvPr/>
          </p:nvGrpSpPr>
          <p:grpSpPr>
            <a:xfrm>
              <a:off x="5723322" y="1560356"/>
              <a:ext cx="2353880" cy="4016877"/>
              <a:chOff x="2297634" y="1560356"/>
              <a:chExt cx="2353880" cy="4016877"/>
            </a:xfrm>
          </p:grpSpPr>
          <p:grpSp>
            <p:nvGrpSpPr>
              <p:cNvPr id="72" name="组合 11"/>
              <p:cNvGrpSpPr/>
              <p:nvPr/>
            </p:nvGrpSpPr>
            <p:grpSpPr>
              <a:xfrm>
                <a:off x="2297634" y="3885127"/>
                <a:ext cx="2353880" cy="1692106"/>
                <a:chOff x="2297634" y="3885127"/>
                <a:chExt cx="2353880" cy="1692106"/>
              </a:xfrm>
            </p:grpSpPr>
            <p:sp>
              <p:nvSpPr>
                <p:cNvPr id="1048669" name="文本框 45"/>
                <p:cNvSpPr txBox="1">
                  <a:spLocks noChangeArrowheads="1"/>
                </p:cNvSpPr>
                <p:nvPr/>
              </p:nvSpPr>
              <p:spPr bwMode="auto">
                <a:xfrm>
                  <a:off x="2603500" y="3885127"/>
                  <a:ext cx="1742144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/>
                  <a:r>
                    <a:rPr lang="zh-CN" altLang="zh-CN" sz="24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</a:rPr>
                    <a:t>学习方法</a:t>
                  </a:r>
                  <a:endParaRPr lang="zh-CN" altLang="zh-CN" sz="24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</a:endParaRPr>
                </a:p>
              </p:txBody>
            </p:sp>
            <p:sp>
              <p:nvSpPr>
                <p:cNvPr id="1048670" name="文本框 49"/>
                <p:cNvSpPr txBox="1">
                  <a:spLocks noChangeArrowheads="1"/>
                </p:cNvSpPr>
                <p:nvPr/>
              </p:nvSpPr>
              <p:spPr bwMode="auto">
                <a:xfrm>
                  <a:off x="2297634" y="4266593"/>
                  <a:ext cx="2353880" cy="1310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608965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/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  <a:sym typeface="字魂36号-正文宋楷" panose="02000000000000000000" pitchFamily="2" charset="-122"/>
                    </a:rPr>
                    <a:t>研学导师设计指导；</a:t>
                  </a:r>
                  <a:endParaRPr lang="zh-CN" altLang="en-US" sz="1400" dirty="0">
                    <a:solidFill>
                      <a:prstClr val="black"/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  <a:sym typeface="字魂36号-正文宋楷" panose="02000000000000000000" pitchFamily="2" charset="-122"/>
                  </a:endParaRPr>
                </a:p>
                <a:p>
                  <a:pPr algn="ctr" defTabSz="608965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/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  <a:sym typeface="字魂36号-正文宋楷" panose="02000000000000000000" pitchFamily="2" charset="-122"/>
                    </a:rPr>
                    <a:t>学生自我管理、自主探究，</a:t>
                  </a:r>
                  <a:endParaRPr lang="zh-CN" altLang="en-US" sz="1400" dirty="0">
                    <a:solidFill>
                      <a:prstClr val="black"/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  <a:sym typeface="字魂36号-正文宋楷" panose="02000000000000000000" pitchFamily="2" charset="-122"/>
                  </a:endParaRPr>
                </a:p>
                <a:p>
                  <a:pPr algn="ctr" defTabSz="608965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/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  <a:sym typeface="字魂36号-正文宋楷" panose="02000000000000000000" pitchFamily="2" charset="-122"/>
                    </a:rPr>
                    <a:t>导游讲解与学生表达感悟相结合</a:t>
                  </a:r>
                  <a:endParaRPr lang="zh-CN" altLang="en-US" sz="1400" dirty="0">
                    <a:solidFill>
                      <a:prstClr val="black"/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  <a:sym typeface="字魂36号-正文宋楷" panose="02000000000000000000" pitchFamily="2" charset="-122"/>
                  </a:endParaRPr>
                </a:p>
              </p:txBody>
            </p:sp>
          </p:grpSp>
          <p:sp>
            <p:nvSpPr>
              <p:cNvPr id="1048671" name="椭圆 12"/>
              <p:cNvSpPr/>
              <p:nvPr/>
            </p:nvSpPr>
            <p:spPr>
              <a:xfrm>
                <a:off x="2508747" y="1560356"/>
                <a:ext cx="1931654" cy="1931654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 l="-24664" r="-146522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 dirty="0">
                  <a:solidFill>
                    <a:prstClr val="white"/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endParaRPr>
              </a:p>
            </p:txBody>
          </p:sp>
        </p:grpSp>
        <p:cxnSp>
          <p:nvCxnSpPr>
            <p:cNvPr id="3145730" name="直接连接符 5"/>
            <p:cNvCxnSpPr/>
            <p:nvPr/>
          </p:nvCxnSpPr>
          <p:spPr>
            <a:xfrm>
              <a:off x="8613106" y="1852271"/>
              <a:ext cx="0" cy="330703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组合 6"/>
            <p:cNvGrpSpPr/>
            <p:nvPr/>
          </p:nvGrpSpPr>
          <p:grpSpPr>
            <a:xfrm>
              <a:off x="9149008" y="1560356"/>
              <a:ext cx="2353880" cy="3712077"/>
              <a:chOff x="2297634" y="1560356"/>
              <a:chExt cx="2353880" cy="3712077"/>
            </a:xfrm>
          </p:grpSpPr>
          <p:grpSp>
            <p:nvGrpSpPr>
              <p:cNvPr id="74" name="组合 7"/>
              <p:cNvGrpSpPr/>
              <p:nvPr/>
            </p:nvGrpSpPr>
            <p:grpSpPr>
              <a:xfrm>
                <a:off x="2297634" y="3885127"/>
                <a:ext cx="2353880" cy="1387306"/>
                <a:chOff x="2297634" y="3885127"/>
                <a:chExt cx="2353880" cy="1387306"/>
              </a:xfrm>
            </p:grpSpPr>
            <p:sp>
              <p:nvSpPr>
                <p:cNvPr id="1048672" name="文本框 45"/>
                <p:cNvSpPr txBox="1">
                  <a:spLocks noChangeArrowheads="1"/>
                </p:cNvSpPr>
                <p:nvPr/>
              </p:nvSpPr>
              <p:spPr bwMode="auto">
                <a:xfrm>
                  <a:off x="2603500" y="3885127"/>
                  <a:ext cx="1742144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/>
                  <a:r>
                    <a:rPr lang="zh-CN" altLang="zh-CN" sz="24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</a:rPr>
                    <a:t>学习内容</a:t>
                  </a:r>
                  <a:endParaRPr lang="zh-CN" altLang="zh-CN" sz="24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</a:endParaRPr>
                </a:p>
              </p:txBody>
            </p:sp>
            <p:sp>
              <p:nvSpPr>
                <p:cNvPr id="1048673" name="文本框 49"/>
                <p:cNvSpPr txBox="1">
                  <a:spLocks noChangeArrowheads="1"/>
                </p:cNvSpPr>
                <p:nvPr/>
              </p:nvSpPr>
              <p:spPr bwMode="auto">
                <a:xfrm>
                  <a:off x="2297634" y="4266593"/>
                  <a:ext cx="2353880" cy="1005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608965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  <a:sym typeface="字魂36号-正文宋楷" panose="02000000000000000000" pitchFamily="2" charset="-122"/>
                    </a:rPr>
                    <a:t>历史名人</a:t>
                  </a:r>
                  <a:endParaRPr lang="zh-CN" altLang="en-US" sz="1400" dirty="0">
                    <a:solidFill>
                      <a:prstClr val="black"/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  <a:sym typeface="字魂36号-正文宋楷" panose="02000000000000000000" pitchFamily="2" charset="-122"/>
                  </a:endParaRPr>
                </a:p>
                <a:p>
                  <a:pPr algn="ctr" defTabSz="608965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  <a:sym typeface="字魂36号-正文宋楷" panose="02000000000000000000" pitchFamily="2" charset="-122"/>
                    </a:rPr>
                    <a:t>传统戏剧</a:t>
                  </a:r>
                  <a:endParaRPr lang="zh-CN" altLang="en-US" sz="1400" dirty="0">
                    <a:solidFill>
                      <a:prstClr val="black"/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  <a:sym typeface="字魂36号-正文宋楷" panose="02000000000000000000" pitchFamily="2" charset="-122"/>
                  </a:endParaRPr>
                </a:p>
                <a:p>
                  <a:pPr algn="ctr" defTabSz="608965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北魏楷书简体" panose="03000509000000000000" pitchFamily="65" charset="-122"/>
                      <a:ea typeface="方正北魏楷书简体" panose="03000509000000000000" pitchFamily="65" charset="-122"/>
                      <a:sym typeface="字魂36号-正文宋楷" panose="02000000000000000000" pitchFamily="2" charset="-122"/>
                    </a:rPr>
                    <a:t>传统技艺</a:t>
                  </a:r>
                  <a:endParaRPr lang="zh-CN" altLang="en-US" sz="1400" dirty="0">
                    <a:solidFill>
                      <a:prstClr val="black"/>
                    </a:solidFill>
                    <a:latin typeface="方正北魏楷书简体" panose="03000509000000000000" pitchFamily="65" charset="-122"/>
                    <a:ea typeface="方正北魏楷书简体" panose="03000509000000000000" pitchFamily="65" charset="-122"/>
                    <a:sym typeface="字魂36号-正文宋楷" panose="02000000000000000000" pitchFamily="2" charset="-122"/>
                  </a:endParaRPr>
                </a:p>
              </p:txBody>
            </p:sp>
          </p:grpSp>
          <p:sp>
            <p:nvSpPr>
              <p:cNvPr id="1048674" name="椭圆 8"/>
              <p:cNvSpPr/>
              <p:nvPr/>
            </p:nvSpPr>
            <p:spPr>
              <a:xfrm>
                <a:off x="2508747" y="1560356"/>
                <a:ext cx="1931654" cy="1931654"/>
              </a:xfrm>
              <a:prstGeom prst="ellipse">
                <a:avLst/>
              </a:prstGeom>
              <a:blipFill dpi="0" rotWithShape="1">
                <a:blip r:embed="rId3"/>
                <a:srcRect/>
                <a:stretch>
                  <a:fillRect l="-66416" r="-25584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 dirty="0">
                  <a:solidFill>
                    <a:prstClr val="white"/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8" name="组合 4"/>
          <p:cNvGrpSpPr/>
          <p:nvPr/>
        </p:nvGrpSpPr>
        <p:grpSpPr>
          <a:xfrm>
            <a:off x="4921714" y="1809283"/>
            <a:ext cx="1739734" cy="3565278"/>
            <a:chOff x="1232452" y="2644170"/>
            <a:chExt cx="1739734" cy="3565278"/>
          </a:xfrm>
        </p:grpSpPr>
        <p:sp>
          <p:nvSpPr>
            <p:cNvPr id="1048679" name="文本框 5"/>
            <p:cNvSpPr txBox="1"/>
            <p:nvPr/>
          </p:nvSpPr>
          <p:spPr>
            <a:xfrm>
              <a:off x="1232452" y="2644170"/>
              <a:ext cx="677108" cy="15392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第三章</a:t>
              </a:r>
              <a:endParaRPr lang="zh-CN" altLang="en-US"/>
            </a:p>
          </p:txBody>
        </p:sp>
        <p:sp>
          <p:nvSpPr>
            <p:cNvPr id="1048680" name="文本框 6"/>
            <p:cNvSpPr txBox="1"/>
            <p:nvPr/>
          </p:nvSpPr>
          <p:spPr>
            <a:xfrm>
              <a:off x="2128906" y="3161448"/>
              <a:ext cx="843280" cy="3048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课程内容</a:t>
              </a:r>
              <a:endParaRPr lang="zh-CN" altLang="en-US"/>
            </a:p>
          </p:txBody>
        </p:sp>
      </p:grpSp>
      <p:pic>
        <p:nvPicPr>
          <p:cNvPr id="2097179" name="图片 8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180" name="图片 9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 flipH="1">
            <a:off x="9133733" y="0"/>
            <a:ext cx="3058267" cy="2326562"/>
          </a:xfrm>
          <a:prstGeom prst="rect">
            <a:avLst/>
          </a:prstGeom>
        </p:spPr>
      </p:pic>
      <p:pic>
        <p:nvPicPr>
          <p:cNvPr id="2097181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341" y="4163603"/>
            <a:ext cx="4654777" cy="3543429"/>
          </a:xfrm>
          <a:prstGeom prst="rect">
            <a:avLst/>
          </a:prstGeom>
        </p:spPr>
      </p:pic>
      <p:pic>
        <p:nvPicPr>
          <p:cNvPr id="2097182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24839" y="4163603"/>
            <a:ext cx="4654777" cy="35434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2" name="组合 4"/>
          <p:cNvGrpSpPr/>
          <p:nvPr/>
        </p:nvGrpSpPr>
        <p:grpSpPr>
          <a:xfrm>
            <a:off x="4921714" y="1809283"/>
            <a:ext cx="1739734" cy="3565278"/>
            <a:chOff x="1232452" y="2644170"/>
            <a:chExt cx="1739734" cy="3565278"/>
          </a:xfrm>
        </p:grpSpPr>
        <p:sp>
          <p:nvSpPr>
            <p:cNvPr id="1048685" name="文本框 5"/>
            <p:cNvSpPr txBox="1"/>
            <p:nvPr/>
          </p:nvSpPr>
          <p:spPr>
            <a:xfrm>
              <a:off x="1232452" y="2644170"/>
              <a:ext cx="677108" cy="15392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课程一</a:t>
              </a:r>
              <a:endParaRPr lang="zh-CN" altLang="en-US"/>
            </a:p>
          </p:txBody>
        </p:sp>
        <p:sp>
          <p:nvSpPr>
            <p:cNvPr id="1048686" name="文本框 6"/>
            <p:cNvSpPr txBox="1"/>
            <p:nvPr/>
          </p:nvSpPr>
          <p:spPr>
            <a:xfrm>
              <a:off x="2128906" y="3161448"/>
              <a:ext cx="843280" cy="3048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历史名人</a:t>
              </a:r>
              <a:endParaRPr lang="zh-CN" altLang="en-US"/>
            </a:p>
          </p:txBody>
        </p:sp>
      </p:grpSp>
      <p:pic>
        <p:nvPicPr>
          <p:cNvPr id="2097183" name="图片 8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2097184" name="图片 9"/>
          <p:cNvPicPr>
            <a:picLocks noChangeAspect="1"/>
          </p:cNvPicPr>
          <p:nvPr/>
        </p:nvPicPr>
        <p:blipFill rotWithShape="1">
          <a:blip r:embed="rId1"/>
          <a:srcRect l="12567" t="17977" r="31306" b="39323"/>
          <a:stretch>
            <a:fillRect/>
          </a:stretch>
        </p:blipFill>
        <p:spPr>
          <a:xfrm flipH="1">
            <a:off x="9133733" y="0"/>
            <a:ext cx="3058267" cy="2326562"/>
          </a:xfrm>
          <a:prstGeom prst="rect">
            <a:avLst/>
          </a:prstGeom>
        </p:spPr>
      </p:pic>
      <p:pic>
        <p:nvPicPr>
          <p:cNvPr id="2097185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341" y="4163603"/>
            <a:ext cx="4654777" cy="3543429"/>
          </a:xfrm>
          <a:prstGeom prst="rect">
            <a:avLst/>
          </a:prstGeom>
        </p:spPr>
      </p:pic>
      <p:pic>
        <p:nvPicPr>
          <p:cNvPr id="2097186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24839" y="4163603"/>
            <a:ext cx="4654777" cy="35434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3"/>
          <p:cNvGrpSpPr/>
          <p:nvPr/>
        </p:nvGrpSpPr>
        <p:grpSpPr>
          <a:xfrm rot="21600000">
            <a:off x="-25502" y="-12408"/>
            <a:ext cx="12242736" cy="6870407"/>
            <a:chOff x="5930" y="3202"/>
            <a:chExt cx="6737" cy="4185"/>
          </a:xfrm>
        </p:grpSpPr>
        <p:pic>
          <p:nvPicPr>
            <p:cNvPr id="2097187" name="图形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30" y="3202"/>
              <a:ext cx="6737" cy="4185"/>
            </a:xfrm>
            <a:prstGeom prst="rect">
              <a:avLst/>
            </a:prstGeom>
          </p:spPr>
        </p:pic>
        <p:sp>
          <p:nvSpPr>
            <p:cNvPr id="1048690" name="文本框 1"/>
            <p:cNvSpPr txBox="1"/>
            <p:nvPr/>
          </p:nvSpPr>
          <p:spPr>
            <a:xfrm>
              <a:off x="7502" y="4308"/>
              <a:ext cx="4100" cy="2488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 marL="0" algn="l" eaLnBrk="1">
                <a:lnSpc>
                  <a:spcPct val="150000"/>
                </a:lnSpc>
              </a:pPr>
              <a:endParaRPr lang="en-US" altLang="zh-CN" sz="16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marL="0" algn="l" eaLnBrk="1">
                <a:lnSpc>
                  <a:spcPct val="150000"/>
                </a:lnSpc>
              </a:pPr>
              <a:r>
                <a:rPr lang="en-US" altLang="zh-CN" sz="16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人物1   田种首</a:t>
              </a:r>
              <a:endParaRPr lang="en-US" altLang="zh-CN" sz="16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marL="0" algn="l" eaLnBrk="1">
                <a:lnSpc>
                  <a:spcPct val="150000"/>
                </a:lnSpc>
              </a:pPr>
              <a:r>
                <a:rPr lang="en-US" altLang="zh-CN" sz="1600" kern="1200">
                  <a:solidFill>
                    <a:srgbClr val="000000"/>
                  </a:solidFill>
                  <a:latin typeface="汉仪仿宋简"/>
                  <a:ea typeface="汉仪仿宋简"/>
                  <a:cs typeface="Times New Roman" panose="02020603050405020304"/>
                  <a:sym typeface="Times New Roman" panose="02020603050405020304"/>
                </a:rPr>
                <a:t>    田种首，是齐威王时期著名的即墨大夫。据《说苑·臣术》 记载，邹忌在向齐威王夸耀自己功绩时说:"忌举田居子为西河而 秦梁弱;忌举田解子为南城而楚人抱罗绮而朝;忌举田涿子为冥州而燕人给牲、赵人给盛;忌举田种首子为即墨而于齐足究"这 里说的"田种首子为即墨"就是齐 相邹忌举荐为即墨大夫的"田种首"，"子"乃系古代人名下的美称。齐威王被邹忌谏讽后，不仅招贤纳谏，还明察暗访，掌握一手资 料，正确对待处理下属官员问题。如:据周围官员舆论，在太守中，阿(今山东阳谷东北)大夫最好，</a:t>
              </a:r>
              <a:r>
                <a:rPr lang="zh-CN" altLang="zh-CN" sz="1600" kern="1200">
                  <a:solidFill>
                    <a:srgbClr val="000000"/>
                  </a:solidFill>
                  <a:latin typeface="汉仪仿宋简"/>
                  <a:ea typeface="汉仪仿宋简"/>
                  <a:cs typeface="Times New Roman" panose="02020603050405020304"/>
                  <a:sym typeface="Times New Roman" panose="02020603050405020304"/>
                </a:rPr>
                <a:t>即墨(今山东平度东南)大夫最坏。据齐威王心腹反复详查，齐威王却得出绝然相反的结论，故十分恼怒。一天，文武百官朝见齐威王时，见他令人烧了一大锅(汤镬)开水，然后把即墨大夫和阿大夫叫来。</a:t>
              </a:r>
              <a:endParaRPr lang="en-US" altLang="zh-CN" sz="16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图片 2097187"/>
          <p:cNvPicPr/>
          <p:nvPr/>
        </p:nvPicPr>
        <p:blipFill>
          <a:blip r:embed="rId1"/>
          <a:stretch>
            <a:fillRect/>
          </a:stretch>
        </p:blipFill>
        <p:spPr>
          <a:xfrm>
            <a:off x="943631" y="957312"/>
            <a:ext cx="3704770" cy="4943377"/>
          </a:xfrm>
          <a:prstGeom prst="rect">
            <a:avLst/>
          </a:prstGeom>
        </p:spPr>
      </p:pic>
      <p:grpSp>
        <p:nvGrpSpPr>
          <p:cNvPr id="90" name="组合 7"/>
          <p:cNvGrpSpPr/>
          <p:nvPr/>
        </p:nvGrpSpPr>
        <p:grpSpPr>
          <a:xfrm>
            <a:off x="5064421" y="1109571"/>
            <a:ext cx="6098328" cy="4790073"/>
            <a:chOff x="5365" y="3507"/>
            <a:chExt cx="8466" cy="4023"/>
          </a:xfrm>
        </p:grpSpPr>
        <p:grpSp>
          <p:nvGrpSpPr>
            <p:cNvPr id="91" name="组合 6"/>
            <p:cNvGrpSpPr/>
            <p:nvPr/>
          </p:nvGrpSpPr>
          <p:grpSpPr>
            <a:xfrm>
              <a:off x="5365" y="3507"/>
              <a:ext cx="8466" cy="3783"/>
              <a:chOff x="3406775" y="2226945"/>
              <a:chExt cx="5375910" cy="2402205"/>
            </a:xfrm>
          </p:grpSpPr>
          <p:sp>
            <p:nvSpPr>
              <p:cNvPr id="1048694" name="矩形 8"/>
              <p:cNvSpPr/>
              <p:nvPr/>
            </p:nvSpPr>
            <p:spPr>
              <a:xfrm>
                <a:off x="3409950" y="2228850"/>
                <a:ext cx="5372735" cy="24003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5B717E"/>
                </a:solidFill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048695" name="矩形 4"/>
              <p:cNvSpPr/>
              <p:nvPr/>
            </p:nvSpPr>
            <p:spPr>
              <a:xfrm>
                <a:off x="3552825" y="2377440"/>
                <a:ext cx="5086985" cy="2103120"/>
              </a:xfrm>
              <a:prstGeom prst="rect">
                <a:avLst/>
              </a:prstGeom>
              <a:noFill/>
              <a:ln w="25400">
                <a:solidFill>
                  <a:srgbClr val="5B717E"/>
                </a:solidFill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3145731" name="直接连接符 1"/>
              <p:cNvCxnSpPr/>
              <p:nvPr/>
            </p:nvCxnSpPr>
            <p:spPr>
              <a:xfrm>
                <a:off x="3409950" y="2228215"/>
                <a:ext cx="140970" cy="142875"/>
              </a:xfrm>
              <a:prstGeom prst="line">
                <a:avLst/>
              </a:prstGeom>
              <a:ln w="25400">
                <a:solidFill>
                  <a:srgbClr val="5B717E"/>
                </a:solidFill>
              </a:ln>
            </p:spPr>
          </p:cxnSp>
          <p:cxnSp>
            <p:nvCxnSpPr>
              <p:cNvPr id="3145732" name="直接连接符 2"/>
              <p:cNvCxnSpPr/>
              <p:nvPr/>
            </p:nvCxnSpPr>
            <p:spPr>
              <a:xfrm>
                <a:off x="8639810" y="4480560"/>
                <a:ext cx="140970" cy="142875"/>
              </a:xfrm>
              <a:prstGeom prst="line">
                <a:avLst/>
              </a:prstGeom>
              <a:ln w="25400">
                <a:solidFill>
                  <a:srgbClr val="5B717E"/>
                </a:solidFill>
              </a:ln>
            </p:spPr>
          </p:cxnSp>
          <p:cxnSp>
            <p:nvCxnSpPr>
              <p:cNvPr id="3145733" name="直接连接符 3"/>
              <p:cNvCxnSpPr/>
              <p:nvPr/>
            </p:nvCxnSpPr>
            <p:spPr>
              <a:xfrm flipV="1">
                <a:off x="8638540" y="2226945"/>
                <a:ext cx="144145" cy="148590"/>
              </a:xfrm>
              <a:prstGeom prst="line">
                <a:avLst/>
              </a:prstGeom>
              <a:ln w="25400">
                <a:solidFill>
                  <a:srgbClr val="5B717E"/>
                </a:solidFill>
              </a:ln>
            </p:spPr>
          </p:cxnSp>
          <p:cxnSp>
            <p:nvCxnSpPr>
              <p:cNvPr id="3145734" name="直接连接符 5"/>
              <p:cNvCxnSpPr/>
              <p:nvPr/>
            </p:nvCxnSpPr>
            <p:spPr>
              <a:xfrm flipV="1">
                <a:off x="3406775" y="4474845"/>
                <a:ext cx="144145" cy="148590"/>
              </a:xfrm>
              <a:prstGeom prst="line">
                <a:avLst/>
              </a:prstGeom>
              <a:ln w="25400">
                <a:solidFill>
                  <a:srgbClr val="5B717E"/>
                </a:solidFill>
              </a:ln>
            </p:spPr>
          </p:cxnSp>
        </p:grpSp>
        <p:sp>
          <p:nvSpPr>
            <p:cNvPr id="1048696" name="文本框 17"/>
            <p:cNvSpPr txBox="1"/>
            <p:nvPr/>
          </p:nvSpPr>
          <p:spPr>
            <a:xfrm>
              <a:off x="6069" y="3741"/>
              <a:ext cx="7055" cy="37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latin typeface="汉仪旗黑-55简" panose="00020600040101010101" charset="-122"/>
                  <a:ea typeface="汉仪旗黑-55简" panose="00020600040101010101" charset="-122"/>
                  <a:cs typeface="汉仪旗黑-55简" panose="00020600040101010101" charset="-122"/>
                  <a:sym typeface="+mn-ea"/>
                </a:rPr>
                <a:t>         </a:t>
              </a:r>
              <a:r>
                <a:rPr lang="zh-CN" altLang="en-US" dirty="0">
                  <a:latin typeface="汉仪旗黑-55简" panose="00020600040101010101" charset="-122"/>
                  <a:ea typeface="汉仪旗黑-55简" panose="00020600040101010101" charset="-122"/>
                  <a:cs typeface="汉仪旗黑-55简" panose="00020600040101010101" charset="-122"/>
                  <a:sym typeface="+mn-ea"/>
                </a:rPr>
                <a:t>对即墨大夫田种首和蔼地说:" 自子之居即墨也，毁言日至。然吾使人视即墨，田野辟，民人给，官无留事，东方以宁。是子不事吾左右以求誉也。"对即墨大夫田种首给予肯定和奖赏，遂封之万家。接着，又厉声对阿大夫说:" 自子之守阿，誉言日闻。 然使使视阿，田野不辟，民贫苦。昔日赵攻鄄，子弗能救。卫取薛陵，子弗知。是子以币厚吾左右以求誉也。"说完，厉令把阿 大夫扔进滚烫的大锅中煮了。同时，又把吹捧阿大夫的几个坏官 吏也一起煮了。试想，在场的群臣，哪个不胆战心惊、魂飞魄散呀!自此，人人不敢饰非，务尽其诚，齐国大治。</a:t>
              </a:r>
              <a:endParaRPr lang="zh-CN" altLang="en-US"/>
            </a:p>
            <a:p>
              <a:pPr algn="r">
                <a:lnSpc>
                  <a:spcPct val="200000"/>
                </a:lnSpc>
              </a:pPr>
              <a:endParaRPr lang="zh-CN" altLang="en-US" sz="1600" dirty="0">
                <a:latin typeface="汉仪旗黑-55简" panose="00020600040101010101" charset="-122"/>
                <a:ea typeface="汉仪旗黑-55简" panose="00020600040101010101" charset="-122"/>
                <a:cs typeface="汉仪旗黑-55简" panose="00020600040101010101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7151</Words>
  <Application>WPS 演示</Application>
  <PresentationFormat/>
  <Paragraphs>179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8" baseType="lpstr">
      <vt:lpstr>Arial</vt:lpstr>
      <vt:lpstr>宋体</vt:lpstr>
      <vt:lpstr>Wingdings</vt:lpstr>
      <vt:lpstr>汉仪全唐诗简</vt:lpstr>
      <vt:lpstr>方正清刻本悦宋简体</vt:lpstr>
      <vt:lpstr>华文仿宋</vt:lpstr>
      <vt:lpstr>字魂59号-创粗黑</vt:lpstr>
      <vt:lpstr>方正北魏楷书简体</vt:lpstr>
      <vt:lpstr>Impact</vt:lpstr>
      <vt:lpstr>Calibri</vt:lpstr>
      <vt:lpstr>字魂36号-正文宋楷</vt:lpstr>
      <vt:lpstr>Calibri</vt:lpstr>
      <vt:lpstr>Times New Roman</vt:lpstr>
      <vt:lpstr>汉仪仿宋简</vt:lpstr>
      <vt:lpstr>汉仪旗黑-55简</vt:lpstr>
      <vt:lpstr>等线</vt:lpstr>
      <vt:lpstr>微软雅黑</vt:lpstr>
      <vt:lpstr>Arial Unicode MS</vt:lpstr>
      <vt:lpstr>等线 Light</vt:lpstr>
      <vt:lpstr>WenYue GuDianMingChaoTi (Non-Commercial Use)</vt:lpstr>
      <vt:lpstr>黑体</vt:lpstr>
      <vt:lpstr>仿宋</vt:lpstr>
      <vt:lpstr>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</dc:creator>
  <cp:lastModifiedBy>霄嘉:jenny.qp</cp:lastModifiedBy>
  <cp:revision>1</cp:revision>
  <dcterms:created xsi:type="dcterms:W3CDTF">2021-12-25T10:51:42Z</dcterms:created>
  <dcterms:modified xsi:type="dcterms:W3CDTF">2021-12-25T10:51:42Z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  <property fmtid="{D5CDD505-2E9C-101B-9397-08002B2CF9AE}" pid="3" name="KSOTemplateUUID">
    <vt:lpwstr>v1.0_mb_LqX92P8qFnYyPwATqzdohg==</vt:lpwstr>
  </property>
  <property fmtid="{D5CDD505-2E9C-101B-9397-08002B2CF9AE}" pid="4" name="ICV">
    <vt:lpwstr>c7f2591b047941a7ac7cdb9a14c2c7d0</vt:lpwstr>
  </property>
</Properties>
</file>