
<file path=[Content_Types].xml><?xml version="1.0" encoding="utf-8"?>
<Types xmlns="http://schemas.openxmlformats.org/package/2006/content-types">
  <Default Extension="jpeg" ContentType="image/jpeg"/>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90" r:id="rId3"/>
    <p:sldId id="416" r:id="rId5"/>
    <p:sldId id="3028" r:id="rId6"/>
    <p:sldId id="4097" r:id="rId7"/>
    <p:sldId id="4098" r:id="rId8"/>
    <p:sldId id="4099" r:id="rId9"/>
    <p:sldId id="4104" r:id="rId10"/>
    <p:sldId id="4584" r:id="rId11"/>
    <p:sldId id="4585" r:id="rId12"/>
    <p:sldId id="4583" r:id="rId13"/>
    <p:sldId id="4581" r:id="rId14"/>
    <p:sldId id="4582" r:id="rId15"/>
    <p:sldId id="4106" r:id="rId16"/>
    <p:sldId id="4109" r:id="rId17"/>
    <p:sldId id="4206" r:id="rId18"/>
    <p:sldId id="4205" r:id="rId19"/>
    <p:sldId id="4215" r:id="rId20"/>
    <p:sldId id="4516" r:id="rId21"/>
    <p:sldId id="4514" r:id="rId22"/>
    <p:sldId id="4515" r:id="rId23"/>
    <p:sldId id="4586" r:id="rId24"/>
    <p:sldId id="4207" r:id="rId25"/>
    <p:sldId id="4393" r:id="rId26"/>
    <p:sldId id="4273" r:id="rId27"/>
    <p:sldId id="4394" r:id="rId28"/>
    <p:sldId id="4478" r:id="rId29"/>
    <p:sldId id="4400" r:id="rId30"/>
    <p:sldId id="4214" r:id="rId31"/>
    <p:sldId id="4213" r:id="rId32"/>
    <p:sldId id="4396" r:id="rId33"/>
    <p:sldId id="4210" r:id="rId34"/>
    <p:sldId id="4395" r:id="rId35"/>
    <p:sldId id="4275" r:id="rId36"/>
    <p:sldId id="4276" r:id="rId37"/>
    <p:sldId id="4332" r:id="rId38"/>
    <p:sldId id="4576" r:id="rId39"/>
    <p:sldId id="4577" r:id="rId40"/>
    <p:sldId id="4107" r:id="rId41"/>
    <p:sldId id="4110" r:id="rId42"/>
    <p:sldId id="4111" r:id="rId43"/>
    <p:sldId id="4112" r:id="rId44"/>
    <p:sldId id="4113" r:id="rId45"/>
    <p:sldId id="4114" r:id="rId46"/>
    <p:sldId id="4399" r:id="rId47"/>
    <p:sldId id="4579" r:id="rId48"/>
    <p:sldId id="4580" r:id="rId49"/>
    <p:sldId id="4405" r:id="rId50"/>
    <p:sldId id="4160" r:id="rId51"/>
    <p:sldId id="4407" r:id="rId52"/>
    <p:sldId id="4465" r:id="rId53"/>
    <p:sldId id="4466" r:id="rId54"/>
    <p:sldId id="4467" r:id="rId55"/>
    <p:sldId id="4406" r:id="rId56"/>
    <p:sldId id="4562" r:id="rId57"/>
    <p:sldId id="4588" r:id="rId58"/>
    <p:sldId id="4518" r:id="rId59"/>
    <p:sldId id="4472" r:id="rId60"/>
    <p:sldId id="4473" r:id="rId61"/>
    <p:sldId id="4474" r:id="rId62"/>
    <p:sldId id="4475" r:id="rId63"/>
    <p:sldId id="4476" r:id="rId64"/>
    <p:sldId id="4469" r:id="rId65"/>
    <p:sldId id="4468" r:id="rId66"/>
    <p:sldId id="4470" r:id="rId67"/>
    <p:sldId id="4471" r:id="rId68"/>
    <p:sldId id="1545" r:id="rId69"/>
    <p:sldId id="4211" r:id="rId7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雅婷 黄" initials="雅婷" lastIdx="1" clrIdx="0"/>
  <p:cmAuthor id="2" name="lenovo" initials="l"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0ADA"/>
    <a:srgbClr val="3A3A3A"/>
    <a:srgbClr val="FFC001"/>
    <a:srgbClr val="FAFAFA"/>
    <a:srgbClr val="F0B700"/>
    <a:srgbClr val="E2AC00"/>
    <a:srgbClr val="B08600"/>
    <a:srgbClr val="F6BB00"/>
    <a:srgbClr val="E1E1E1"/>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20" autoAdjust="0"/>
    <p:restoredTop sz="92261" autoAdjust="0"/>
  </p:normalViewPr>
  <p:slideViewPr>
    <p:cSldViewPr snapToGrid="0" showGuides="1">
      <p:cViewPr>
        <p:scale>
          <a:sx n="75" d="100"/>
          <a:sy n="75" d="100"/>
        </p:scale>
        <p:origin x="-630" y="84"/>
      </p:cViewPr>
      <p:guideLst>
        <p:guide orient="horz" pos="3098"/>
        <p:guide orient="horz" pos="1321"/>
        <p:guide orient="horz" pos="2940"/>
        <p:guide pos="3742"/>
        <p:guide pos="1088"/>
        <p:guide pos="5649"/>
        <p:guide pos="7003"/>
        <p:guide pos="2885"/>
      </p:guideLst>
    </p:cSldViewPr>
  </p:slideViewPr>
  <p:outlineViewPr>
    <p:cViewPr>
      <p:scale>
        <a:sx n="33" d="100"/>
        <a:sy n="33" d="100"/>
      </p:scale>
      <p:origin x="0" y="-1530"/>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4" Type="http://schemas.openxmlformats.org/officeDocument/2006/relationships/commentAuthors" Target="commentAuthors.xml"/><Relationship Id="rId73" Type="http://schemas.openxmlformats.org/officeDocument/2006/relationships/tableStyles" Target="tableStyles.xml"/><Relationship Id="rId72" Type="http://schemas.openxmlformats.org/officeDocument/2006/relationships/viewProps" Target="viewProps.xml"/><Relationship Id="rId71" Type="http://schemas.openxmlformats.org/officeDocument/2006/relationships/presProps" Target="presProps.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D470F4-B71D-48E3-8849-D94058D0B43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4BDDFF-9C74-45EE-AD90-2B14BDC1031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去掉华夏城，改为山大高校研学，体现学业、专业、职业一体化研究，科研精神和创新精神；爱伦湾：主题一渔村青鱼滩，提现美丽乡村建设，主题二劳动教育</a:t>
            </a:r>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不要资源太少、空间太小</a:t>
            </a:r>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不走回头路，尽可能充分利用研学资源</a:t>
            </a:r>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国家安全教育基地</a:t>
            </a:r>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4BDDFF-9C74-45EE-AD90-2B14BDC1031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6BC56423-C432-45E6-89A1-31D5D84238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F1E86F-CBF7-4DF7-824A-AB405C555AA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BC56423-C432-45E6-89A1-31D5D84238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F1E86F-CBF7-4DF7-824A-AB405C555AA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BC56423-C432-45E6-89A1-31D5D84238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F1E86F-CBF7-4DF7-824A-AB405C555AA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BC56423-C432-45E6-89A1-31D5D84238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F1E86F-CBF7-4DF7-824A-AB405C555AA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6BC56423-C432-45E6-89A1-31D5D84238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F1E86F-CBF7-4DF7-824A-AB405C555AA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6BC56423-C432-45E6-89A1-31D5D84238B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F1E86F-CBF7-4DF7-824A-AB405C555AA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6BC56423-C432-45E6-89A1-31D5D84238B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4F1E86F-CBF7-4DF7-824A-AB405C555AA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BC56423-C432-45E6-89A1-31D5D84238B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F1E86F-CBF7-4DF7-824A-AB405C555AA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BC56423-C432-45E6-89A1-31D5D84238B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F1E86F-CBF7-4DF7-824A-AB405C555AA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BC56423-C432-45E6-89A1-31D5D84238B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F1E86F-CBF7-4DF7-824A-AB405C555AA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BC56423-C432-45E6-89A1-31D5D84238B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F1E86F-CBF7-4DF7-824A-AB405C555AA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8E8">
            <a:alpha val="22000"/>
          </a:srgb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56423-C432-45E6-89A1-31D5D84238B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E86F-CBF7-4DF7-824A-AB405C555AA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10.emf"/><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20.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26.png"/><Relationship Id="rId1" Type="http://schemas.openxmlformats.org/officeDocument/2006/relationships/image" Target="../media/image25.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28.png"/><Relationship Id="rId1"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xml"/><Relationship Id="rId2" Type="http://schemas.openxmlformats.org/officeDocument/2006/relationships/image" Target="../media/image33.png"/><Relationship Id="rId1" Type="http://schemas.openxmlformats.org/officeDocument/2006/relationships/tags" Target="../tags/tag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hyperlink" Target="http://www.mc.wh.sdu.edu.cn/"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hyperlink" Target="&#23041;&#28023;&#34013;&#33394;&#28023;&#27915;&#30740;&#23398;&#35838;&#31243;.mp4"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1.xml"/><Relationship Id="rId2" Type="http://schemas.openxmlformats.org/officeDocument/2006/relationships/image" Target="../media/image38.png"/><Relationship Id="rId1" Type="http://schemas.openxmlformats.org/officeDocument/2006/relationships/tags" Target="../tags/tag9.xml"/></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1.xml"/><Relationship Id="rId2" Type="http://schemas.openxmlformats.org/officeDocument/2006/relationships/image" Target="../media/image40.png"/><Relationship Id="rId1" Type="http://schemas.openxmlformats.org/officeDocument/2006/relationships/image" Target="../media/image3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1.xml"/><Relationship Id="rId2" Type="http://schemas.openxmlformats.org/officeDocument/2006/relationships/tags" Target="../tags/tag13.xml"/><Relationship Id="rId1" Type="http://schemas.openxmlformats.org/officeDocument/2006/relationships/tags" Target="../tags/tag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64.xml"/><Relationship Id="rId3" Type="http://schemas.openxmlformats.org/officeDocument/2006/relationships/slideLayout" Target="../slideLayouts/slideLayout2.xml"/><Relationship Id="rId2" Type="http://schemas.openxmlformats.org/officeDocument/2006/relationships/image" Target="../media/image1.jpeg"/><Relationship Id="rId1" Type="http://schemas.openxmlformats.org/officeDocument/2006/relationships/image" Target="../media/image3.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rot="2700000">
            <a:off x="7580890" y="755411"/>
            <a:ext cx="3177271" cy="3177271"/>
          </a:xfrm>
          <a:prstGeom prst="rect">
            <a:avLst/>
          </a:prstGeom>
          <a:blipFill dpi="0" rotWithShape="0">
            <a:blip r:embed="rId1" cstate="print">
              <a:grayscl/>
            </a:blip>
            <a:srcRect/>
            <a:stretch>
              <a:fillRect l="-23000" t="1000" r="-63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任意多边形 23"/>
          <p:cNvSpPr/>
          <p:nvPr/>
        </p:nvSpPr>
        <p:spPr>
          <a:xfrm rot="2700000">
            <a:off x="9532754" y="-663991"/>
            <a:ext cx="3177271" cy="2104393"/>
          </a:xfrm>
          <a:custGeom>
            <a:avLst/>
            <a:gdLst>
              <a:gd name="connsiteX0" fmla="*/ 1 w 3177271"/>
              <a:gd name="connsiteY0" fmla="*/ 2050510 h 2104393"/>
              <a:gd name="connsiteX1" fmla="*/ 2050512 w 3177271"/>
              <a:gd name="connsiteY1" fmla="*/ 0 h 2104393"/>
              <a:gd name="connsiteX2" fmla="*/ 3177271 w 3177271"/>
              <a:gd name="connsiteY2" fmla="*/ 1126759 h 2104393"/>
              <a:gd name="connsiteX3" fmla="*/ 3177271 w 3177271"/>
              <a:gd name="connsiteY3" fmla="*/ 2104393 h 2104393"/>
              <a:gd name="connsiteX4" fmla="*/ 0 w 3177271"/>
              <a:gd name="connsiteY4" fmla="*/ 2104393 h 210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71" h="2104393">
                <a:moveTo>
                  <a:pt x="1" y="2050510"/>
                </a:moveTo>
                <a:lnTo>
                  <a:pt x="2050512" y="0"/>
                </a:lnTo>
                <a:lnTo>
                  <a:pt x="3177271" y="1126759"/>
                </a:lnTo>
                <a:lnTo>
                  <a:pt x="3177271" y="2104393"/>
                </a:lnTo>
                <a:lnTo>
                  <a:pt x="0" y="2104393"/>
                </a:lnTo>
                <a:close/>
              </a:path>
            </a:pathLst>
          </a:custGeom>
          <a:blipFill dpi="0" rotWithShape="0">
            <a:blip r:embed="rId2" cstate="print">
              <a:grayscl/>
            </a:blip>
            <a:srcRect/>
            <a:stretch>
              <a:fillRect l="-23000" t="1000" r="-63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任意多边形 27"/>
          <p:cNvSpPr/>
          <p:nvPr/>
        </p:nvSpPr>
        <p:spPr>
          <a:xfrm rot="2700000">
            <a:off x="9941571" y="3085654"/>
            <a:ext cx="3177271" cy="3177271"/>
          </a:xfrm>
          <a:custGeom>
            <a:avLst/>
            <a:gdLst>
              <a:gd name="connsiteX0" fmla="*/ 0 w 3177271"/>
              <a:gd name="connsiteY0" fmla="*/ 0 h 3177271"/>
              <a:gd name="connsiteX1" fmla="*/ 935918 w 3177271"/>
              <a:gd name="connsiteY1" fmla="*/ 0 h 3177271"/>
              <a:gd name="connsiteX2" fmla="*/ 3177271 w 3177271"/>
              <a:gd name="connsiteY2" fmla="*/ 2241353 h 3177271"/>
              <a:gd name="connsiteX3" fmla="*/ 3177271 w 3177271"/>
              <a:gd name="connsiteY3" fmla="*/ 3177271 h 3177271"/>
              <a:gd name="connsiteX4" fmla="*/ 0 w 3177271"/>
              <a:gd name="connsiteY4" fmla="*/ 3177271 h 3177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71" h="3177271">
                <a:moveTo>
                  <a:pt x="0" y="0"/>
                </a:moveTo>
                <a:lnTo>
                  <a:pt x="935918" y="0"/>
                </a:lnTo>
                <a:lnTo>
                  <a:pt x="3177271" y="2241353"/>
                </a:lnTo>
                <a:lnTo>
                  <a:pt x="3177271" y="3177271"/>
                </a:lnTo>
                <a:lnTo>
                  <a:pt x="0" y="3177271"/>
                </a:lnTo>
                <a:close/>
              </a:path>
            </a:pathLst>
          </a:custGeom>
          <a:blipFill dpi="0" rotWithShape="0">
            <a:blip r:embed="rId3" cstate="print">
              <a:grayscl/>
            </a:blip>
            <a:srcRect/>
            <a:stretch>
              <a:fillRect l="-23000" t="1000" r="-63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任意多边形 35"/>
          <p:cNvSpPr/>
          <p:nvPr/>
        </p:nvSpPr>
        <p:spPr>
          <a:xfrm rot="2700000">
            <a:off x="5245728" y="-1604723"/>
            <a:ext cx="3177271" cy="3177271"/>
          </a:xfrm>
          <a:custGeom>
            <a:avLst/>
            <a:gdLst>
              <a:gd name="connsiteX0" fmla="*/ 0 w 3177271"/>
              <a:gd name="connsiteY0" fmla="*/ 3166723 h 3177271"/>
              <a:gd name="connsiteX1" fmla="*/ 3166723 w 3177271"/>
              <a:gd name="connsiteY1" fmla="*/ 0 h 3177271"/>
              <a:gd name="connsiteX2" fmla="*/ 3177271 w 3177271"/>
              <a:gd name="connsiteY2" fmla="*/ 0 h 3177271"/>
              <a:gd name="connsiteX3" fmla="*/ 3177271 w 3177271"/>
              <a:gd name="connsiteY3" fmla="*/ 3177271 h 3177271"/>
              <a:gd name="connsiteX4" fmla="*/ 0 w 3177271"/>
              <a:gd name="connsiteY4" fmla="*/ 3177271 h 3177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271" h="3177271">
                <a:moveTo>
                  <a:pt x="0" y="3166723"/>
                </a:moveTo>
                <a:lnTo>
                  <a:pt x="3166723" y="0"/>
                </a:lnTo>
                <a:lnTo>
                  <a:pt x="3177271" y="0"/>
                </a:lnTo>
                <a:lnTo>
                  <a:pt x="3177271" y="3177271"/>
                </a:lnTo>
                <a:lnTo>
                  <a:pt x="0" y="3177271"/>
                </a:lnTo>
                <a:close/>
              </a:path>
            </a:pathLst>
          </a:cu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任意多边形 24"/>
          <p:cNvSpPr/>
          <p:nvPr/>
        </p:nvSpPr>
        <p:spPr>
          <a:xfrm rot="2700000">
            <a:off x="11783801" y="1930927"/>
            <a:ext cx="816398" cy="816398"/>
          </a:xfrm>
          <a:custGeom>
            <a:avLst/>
            <a:gdLst>
              <a:gd name="connsiteX0" fmla="*/ 0 w 816398"/>
              <a:gd name="connsiteY0" fmla="*/ 0 h 816398"/>
              <a:gd name="connsiteX1" fmla="*/ 816398 w 816398"/>
              <a:gd name="connsiteY1" fmla="*/ 816398 h 816398"/>
              <a:gd name="connsiteX2" fmla="*/ 0 w 816398"/>
              <a:gd name="connsiteY2" fmla="*/ 816398 h 816398"/>
            </a:gdLst>
            <a:ahLst/>
            <a:cxnLst>
              <a:cxn ang="0">
                <a:pos x="connsiteX0" y="connsiteY0"/>
              </a:cxn>
              <a:cxn ang="0">
                <a:pos x="connsiteX1" y="connsiteY1"/>
              </a:cxn>
              <a:cxn ang="0">
                <a:pos x="connsiteX2" y="connsiteY2"/>
              </a:cxn>
            </a:cxnLst>
            <a:rect l="l" t="t" r="r" b="b"/>
            <a:pathLst>
              <a:path w="816398" h="816398">
                <a:moveTo>
                  <a:pt x="0" y="0"/>
                </a:moveTo>
                <a:lnTo>
                  <a:pt x="816398" y="816398"/>
                </a:lnTo>
                <a:lnTo>
                  <a:pt x="0" y="816398"/>
                </a:lnTo>
                <a:close/>
              </a:path>
            </a:pathLst>
          </a:cu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任意多边形 50"/>
          <p:cNvSpPr/>
          <p:nvPr/>
        </p:nvSpPr>
        <p:spPr>
          <a:xfrm rot="2700000">
            <a:off x="-436148" y="6200721"/>
            <a:ext cx="1716663" cy="414787"/>
          </a:xfrm>
          <a:custGeom>
            <a:avLst/>
            <a:gdLst>
              <a:gd name="connsiteX0" fmla="*/ 0 w 1716663"/>
              <a:gd name="connsiteY0" fmla="*/ 0 h 414787"/>
              <a:gd name="connsiteX1" fmla="*/ 1716663 w 1716663"/>
              <a:gd name="connsiteY1" fmla="*/ 0 h 414787"/>
              <a:gd name="connsiteX2" fmla="*/ 1301876 w 1716663"/>
              <a:gd name="connsiteY2" fmla="*/ 414787 h 414787"/>
              <a:gd name="connsiteX3" fmla="*/ 414787 w 1716663"/>
              <a:gd name="connsiteY3" fmla="*/ 414787 h 414787"/>
            </a:gdLst>
            <a:ahLst/>
            <a:cxnLst>
              <a:cxn ang="0">
                <a:pos x="connsiteX0" y="connsiteY0"/>
              </a:cxn>
              <a:cxn ang="0">
                <a:pos x="connsiteX1" y="connsiteY1"/>
              </a:cxn>
              <a:cxn ang="0">
                <a:pos x="connsiteX2" y="connsiteY2"/>
              </a:cxn>
              <a:cxn ang="0">
                <a:pos x="connsiteX3" y="connsiteY3"/>
              </a:cxn>
            </a:cxnLst>
            <a:rect l="l" t="t" r="r" b="b"/>
            <a:pathLst>
              <a:path w="1716663" h="414787">
                <a:moveTo>
                  <a:pt x="0" y="0"/>
                </a:moveTo>
                <a:lnTo>
                  <a:pt x="1716663" y="0"/>
                </a:lnTo>
                <a:lnTo>
                  <a:pt x="1301876" y="414787"/>
                </a:lnTo>
                <a:lnTo>
                  <a:pt x="414787" y="414787"/>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文本框 18"/>
          <p:cNvSpPr txBox="1"/>
          <p:nvPr/>
        </p:nvSpPr>
        <p:spPr>
          <a:xfrm>
            <a:off x="374015" y="2117090"/>
            <a:ext cx="10834370" cy="1014730"/>
          </a:xfrm>
          <a:prstGeom prst="rect">
            <a:avLst/>
          </a:prstGeom>
          <a:noFill/>
        </p:spPr>
        <p:txBody>
          <a:bodyPr wrap="square" rtlCol="0">
            <a:spAutoFit/>
          </a:bodyPr>
          <a:lstStyle/>
          <a:p>
            <a:pPr algn="l"/>
            <a:r>
              <a:rPr lang="zh-CN" altLang="en-US" sz="6000" b="1" dirty="0" smtClean="0">
                <a:solidFill>
                  <a:srgbClr val="FF0000"/>
                </a:solidFill>
                <a:sym typeface="+mn-ea"/>
              </a:rPr>
              <a:t>研学课程的开发与实施</a:t>
            </a:r>
            <a:endParaRPr lang="zh-CN" altLang="en-US" sz="6000" b="1" dirty="0" smtClean="0">
              <a:solidFill>
                <a:srgbClr val="FF0000"/>
              </a:solidFill>
              <a:latin typeface="Calibri Light" panose="020F0302020204030204" pitchFamily="34" charset="0"/>
              <a:ea typeface="宋体" panose="02010600030101010101" pitchFamily="2" charset="-122"/>
              <a:sym typeface="+mn-ea"/>
            </a:endParaRPr>
          </a:p>
        </p:txBody>
      </p:sp>
      <p:sp>
        <p:nvSpPr>
          <p:cNvPr id="23" name="文本框 22"/>
          <p:cNvSpPr txBox="1"/>
          <p:nvPr/>
        </p:nvSpPr>
        <p:spPr>
          <a:xfrm>
            <a:off x="615950" y="4759960"/>
            <a:ext cx="8948420" cy="3536315"/>
          </a:xfrm>
          <a:prstGeom prst="rect">
            <a:avLst/>
          </a:prstGeom>
          <a:noFill/>
        </p:spPr>
        <p:txBody>
          <a:bodyPr wrap="square" rtlCol="0">
            <a:spAutoFit/>
          </a:bodyPr>
          <a:lstStyle/>
          <a:p>
            <a:pPr lvl="0" algn="ctr" defTabSz="914400" fontAlgn="base">
              <a:spcBef>
                <a:spcPct val="20000"/>
              </a:spcBef>
              <a:spcAft>
                <a:spcPct val="0"/>
              </a:spcAft>
              <a:buClr>
                <a:srgbClr val="FFCC00"/>
              </a:buClr>
              <a:buSzPct val="70000"/>
              <a:defRPr/>
            </a:pPr>
            <a:r>
              <a:rPr lang="zh-CN" altLang="en-US" sz="3200" b="1" dirty="0" smtClean="0">
                <a:effectLst>
                  <a:outerShdw blurRad="38100" dist="19050" dir="2700000" algn="tl" rotWithShape="0">
                    <a:schemeClr val="dk1">
                      <a:alpha val="40000"/>
                    </a:schemeClr>
                  </a:outerShdw>
                </a:effectLst>
                <a:latin typeface="华文新魏" panose="02010800040101010101" pitchFamily="2" charset="-122"/>
                <a:ea typeface="华文新魏" panose="02010800040101010101" pitchFamily="2" charset="-122"/>
                <a:sym typeface="+mn-ea"/>
              </a:rPr>
              <a:t>王建芹</a:t>
            </a:r>
            <a:endParaRPr lang="zh-CN" altLang="en-US" sz="3200" b="1" dirty="0" smtClean="0">
              <a:solidFill>
                <a:schemeClr val="tx1"/>
              </a:solidFill>
              <a:effectLst>
                <a:outerShdw blurRad="38100" dist="19050" dir="2700000" algn="tl" rotWithShape="0">
                  <a:schemeClr val="dk1">
                    <a:alpha val="40000"/>
                  </a:schemeClr>
                </a:outerShdw>
              </a:effectLst>
              <a:latin typeface="华文新魏" panose="02010800040101010101" pitchFamily="2" charset="-122"/>
              <a:ea typeface="华文新魏" panose="02010800040101010101" pitchFamily="2" charset="-122"/>
              <a:sym typeface="+mn-ea"/>
            </a:endParaRPr>
          </a:p>
          <a:p>
            <a:pPr lvl="0" algn="ctr" defTabSz="914400" fontAlgn="base">
              <a:spcBef>
                <a:spcPct val="20000"/>
              </a:spcBef>
              <a:spcAft>
                <a:spcPct val="0"/>
              </a:spcAft>
              <a:buClr>
                <a:srgbClr val="FFCC00"/>
              </a:buClr>
              <a:buSzPct val="70000"/>
              <a:defRPr/>
            </a:pPr>
            <a:r>
              <a:rPr lang="zh-CN" altLang="en-US" sz="3200" b="1" dirty="0" smtClean="0">
                <a:solidFill>
                  <a:schemeClr val="tx1"/>
                </a:solidFill>
                <a:effectLst>
                  <a:outerShdw blurRad="38100" dist="19050" dir="2700000" algn="tl" rotWithShape="0">
                    <a:schemeClr val="dk1">
                      <a:alpha val="40000"/>
                    </a:schemeClr>
                  </a:outerShdw>
                </a:effectLst>
                <a:latin typeface="华文新魏" panose="02010800040101010101" pitchFamily="2" charset="-122"/>
                <a:ea typeface="华文新魏" panose="02010800040101010101" pitchFamily="2" charset="-122"/>
                <a:sym typeface="+mn-ea"/>
              </a:rPr>
              <a:t>威海市教育教学研究院   </a:t>
            </a:r>
            <a:endParaRPr lang="en-US" altLang="zh-CN" sz="3200" b="1" dirty="0" smtClean="0">
              <a:solidFill>
                <a:schemeClr val="tx1"/>
              </a:solidFill>
              <a:effectLst>
                <a:outerShdw blurRad="38100" dist="19050" dir="2700000" algn="tl" rotWithShape="0">
                  <a:schemeClr val="dk1">
                    <a:alpha val="40000"/>
                  </a:schemeClr>
                </a:outerShdw>
              </a:effectLst>
              <a:latin typeface="华文新魏" panose="02010800040101010101" pitchFamily="2" charset="-122"/>
              <a:ea typeface="华文新魏" panose="02010800040101010101" pitchFamily="2" charset="-122"/>
            </a:endParaRPr>
          </a:p>
          <a:p>
            <a:pPr lvl="0" algn="ctr" defTabSz="914400" fontAlgn="base">
              <a:spcBef>
                <a:spcPct val="20000"/>
              </a:spcBef>
              <a:spcAft>
                <a:spcPct val="0"/>
              </a:spcAft>
              <a:buClr>
                <a:srgbClr val="FFCC00"/>
              </a:buClr>
              <a:buSzPct val="70000"/>
              <a:defRPr/>
            </a:pPr>
            <a:endParaRPr lang="en-US" altLang="zh-CN" sz="3200" b="1" dirty="0" smtClean="0">
              <a:solidFill>
                <a:schemeClr val="tx1"/>
              </a:solidFill>
              <a:effectLst>
                <a:outerShdw blurRad="38100" dist="19050" dir="2700000" algn="tl" rotWithShape="0">
                  <a:schemeClr val="dk1">
                    <a:alpha val="40000"/>
                  </a:schemeClr>
                </a:outerShdw>
              </a:effectLst>
              <a:latin typeface="华文新魏" panose="02010800040101010101" pitchFamily="2" charset="-122"/>
              <a:ea typeface="华文新魏" panose="02010800040101010101" pitchFamily="2" charset="-122"/>
            </a:endParaRPr>
          </a:p>
          <a:p>
            <a:pPr lvl="0" algn="ctr" defTabSz="914400" fontAlgn="base">
              <a:spcBef>
                <a:spcPct val="20000"/>
              </a:spcBef>
              <a:spcAft>
                <a:spcPct val="0"/>
              </a:spcAft>
              <a:buClr>
                <a:srgbClr val="FFCC00"/>
              </a:buClr>
              <a:buSzPct val="70000"/>
              <a:defRPr/>
            </a:pPr>
            <a:r>
              <a:rPr lang="zh-CN" altLang="en-US" sz="3200" b="1" dirty="0" smtClean="0">
                <a:solidFill>
                  <a:schemeClr val="tx1"/>
                </a:solidFill>
                <a:effectLst>
                  <a:outerShdw blurRad="38100" dist="19050" dir="2700000" algn="tl" rotWithShape="0">
                    <a:schemeClr val="dk1">
                      <a:alpha val="40000"/>
                    </a:schemeClr>
                  </a:outerShdw>
                </a:effectLst>
                <a:latin typeface="华文新魏" panose="02010800040101010101" pitchFamily="2" charset="-122"/>
                <a:ea typeface="华文新魏" panose="02010800040101010101" pitchFamily="2" charset="-122"/>
                <a:sym typeface="+mn-ea"/>
              </a:rPr>
              <a:t>  </a:t>
            </a:r>
            <a:endParaRPr lang="en-US" altLang="zh-CN" sz="3200" b="1" dirty="0" smtClean="0">
              <a:solidFill>
                <a:schemeClr val="tx1"/>
              </a:solidFill>
              <a:effectLst>
                <a:outerShdw blurRad="38100" dist="19050" dir="2700000" algn="tl" rotWithShape="0">
                  <a:schemeClr val="dk1">
                    <a:alpha val="40000"/>
                  </a:schemeClr>
                </a:outerShdw>
              </a:effectLst>
              <a:latin typeface="华文新魏" panose="02010800040101010101" pitchFamily="2" charset="-122"/>
              <a:ea typeface="华文新魏" panose="02010800040101010101" pitchFamily="2" charset="-122"/>
            </a:endParaRPr>
          </a:p>
          <a:p>
            <a:pPr lvl="0" algn="ctr" defTabSz="914400" fontAlgn="base">
              <a:spcBef>
                <a:spcPct val="20000"/>
              </a:spcBef>
              <a:spcAft>
                <a:spcPct val="0"/>
              </a:spcAft>
              <a:buClr>
                <a:srgbClr val="FFCC00"/>
              </a:buClr>
              <a:buSzPct val="70000"/>
              <a:defRPr/>
            </a:pPr>
            <a:endParaRPr lang="en-US" altLang="zh-CN" sz="3200" b="1" dirty="0" smtClean="0">
              <a:solidFill>
                <a:schemeClr val="tx1"/>
              </a:solidFill>
              <a:effectLst>
                <a:outerShdw blurRad="38100" dist="19050" dir="2700000" algn="tl" rotWithShape="0">
                  <a:schemeClr val="dk1">
                    <a:alpha val="40000"/>
                  </a:schemeClr>
                </a:outerShdw>
              </a:effectLst>
              <a:latin typeface="华文新魏" panose="02010800040101010101" pitchFamily="2" charset="-122"/>
              <a:ea typeface="华文新魏" panose="02010800040101010101" pitchFamily="2" charset="-122"/>
            </a:endParaRPr>
          </a:p>
          <a:p>
            <a:pPr lvl="0" algn="ctr" defTabSz="914400" fontAlgn="base">
              <a:spcBef>
                <a:spcPct val="20000"/>
              </a:spcBef>
              <a:spcAft>
                <a:spcPct val="0"/>
              </a:spcAft>
              <a:buClr>
                <a:srgbClr val="FFCC00"/>
              </a:buClr>
              <a:buSzPct val="70000"/>
              <a:defRPr/>
            </a:pPr>
            <a:endParaRPr lang="zh-CN" altLang="en-US" sz="3200" b="1" dirty="0" smtClean="0">
              <a:solidFill>
                <a:schemeClr val="tx1"/>
              </a:solidFill>
              <a:effectLst>
                <a:outerShdw blurRad="38100" dist="19050" dir="2700000" algn="tl" rotWithShape="0">
                  <a:schemeClr val="dk1">
                    <a:alpha val="40000"/>
                  </a:schemeClr>
                </a:outerShdw>
              </a:effectLst>
              <a:latin typeface="华文新魏" panose="02010800040101010101" pitchFamily="2" charset="-122"/>
              <a:ea typeface="华文新魏" panose="02010800040101010101" pitchFamily="2" charset="-122"/>
              <a:sym typeface="+mn-ea"/>
            </a:endParaRPr>
          </a:p>
        </p:txBody>
      </p:sp>
      <p:sp>
        <p:nvSpPr>
          <p:cNvPr id="49" name="任意多边形 48"/>
          <p:cNvSpPr/>
          <p:nvPr/>
        </p:nvSpPr>
        <p:spPr>
          <a:xfrm rot="2700000">
            <a:off x="-337104" y="6508630"/>
            <a:ext cx="925070" cy="462535"/>
          </a:xfrm>
          <a:custGeom>
            <a:avLst/>
            <a:gdLst>
              <a:gd name="connsiteX0" fmla="*/ 0 w 925070"/>
              <a:gd name="connsiteY0" fmla="*/ 0 h 462535"/>
              <a:gd name="connsiteX1" fmla="*/ 925070 w 925070"/>
              <a:gd name="connsiteY1" fmla="*/ 0 h 462535"/>
              <a:gd name="connsiteX2" fmla="*/ 462535 w 925070"/>
              <a:gd name="connsiteY2" fmla="*/ 462535 h 462535"/>
            </a:gdLst>
            <a:ahLst/>
            <a:cxnLst>
              <a:cxn ang="0">
                <a:pos x="connsiteX0" y="connsiteY0"/>
              </a:cxn>
              <a:cxn ang="0">
                <a:pos x="connsiteX1" y="connsiteY1"/>
              </a:cxn>
              <a:cxn ang="0">
                <a:pos x="connsiteX2" y="connsiteY2"/>
              </a:cxn>
            </a:cxnLst>
            <a:rect l="l" t="t" r="r" b="b"/>
            <a:pathLst>
              <a:path w="925070" h="462535">
                <a:moveTo>
                  <a:pt x="0" y="0"/>
                </a:moveTo>
                <a:lnTo>
                  <a:pt x="925070" y="0"/>
                </a:lnTo>
                <a:lnTo>
                  <a:pt x="462535" y="462535"/>
                </a:lnTo>
                <a:close/>
              </a:path>
            </a:pathLst>
          </a:cu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26" name="直接连接符 25"/>
          <p:cNvCxnSpPr/>
          <p:nvPr/>
        </p:nvCxnSpPr>
        <p:spPr>
          <a:xfrm>
            <a:off x="5574890" y="1386348"/>
            <a:ext cx="1259473" cy="1259473"/>
          </a:xfrm>
          <a:prstGeom prst="line">
            <a:avLst/>
          </a:prstGeom>
          <a:ln>
            <a:solidFill>
              <a:srgbClr val="FFC00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6621532" y="2255611"/>
            <a:ext cx="1259473" cy="1259473"/>
          </a:xfrm>
          <a:prstGeom prst="line">
            <a:avLst/>
          </a:prstGeom>
          <a:ln>
            <a:solidFill>
              <a:srgbClr val="3A3A3A"/>
            </a:solidFill>
          </a:ln>
        </p:spPr>
        <p:style>
          <a:lnRef idx="1">
            <a:schemeClr val="accent1"/>
          </a:lnRef>
          <a:fillRef idx="0">
            <a:schemeClr val="accent1"/>
          </a:fillRef>
          <a:effectRef idx="0">
            <a:schemeClr val="accent1"/>
          </a:effectRef>
          <a:fontRef idx="minor">
            <a:schemeClr val="tx1"/>
          </a:fontRef>
        </p:style>
      </p:cxnSp>
      <p:sp>
        <p:nvSpPr>
          <p:cNvPr id="30" name="任意多边形 29"/>
          <p:cNvSpPr/>
          <p:nvPr/>
        </p:nvSpPr>
        <p:spPr>
          <a:xfrm rot="2700000">
            <a:off x="11958528" y="6511803"/>
            <a:ext cx="307527" cy="532977"/>
          </a:xfrm>
          <a:custGeom>
            <a:avLst/>
            <a:gdLst>
              <a:gd name="connsiteX0" fmla="*/ 0 w 307527"/>
              <a:gd name="connsiteY0" fmla="*/ 0 h 532977"/>
              <a:gd name="connsiteX1" fmla="*/ 307527 w 307527"/>
              <a:gd name="connsiteY1" fmla="*/ 307527 h 532977"/>
              <a:gd name="connsiteX2" fmla="*/ 82077 w 307527"/>
              <a:gd name="connsiteY2" fmla="*/ 532977 h 532977"/>
              <a:gd name="connsiteX3" fmla="*/ 0 w 307527"/>
              <a:gd name="connsiteY3" fmla="*/ 532977 h 532977"/>
            </a:gdLst>
            <a:ahLst/>
            <a:cxnLst>
              <a:cxn ang="0">
                <a:pos x="connsiteX0" y="connsiteY0"/>
              </a:cxn>
              <a:cxn ang="0">
                <a:pos x="connsiteX1" y="connsiteY1"/>
              </a:cxn>
              <a:cxn ang="0">
                <a:pos x="connsiteX2" y="connsiteY2"/>
              </a:cxn>
              <a:cxn ang="0">
                <a:pos x="connsiteX3" y="connsiteY3"/>
              </a:cxn>
            </a:cxnLst>
            <a:rect l="l" t="t" r="r" b="b"/>
            <a:pathLst>
              <a:path w="307527" h="532977">
                <a:moveTo>
                  <a:pt x="0" y="0"/>
                </a:moveTo>
                <a:lnTo>
                  <a:pt x="307527" y="307527"/>
                </a:lnTo>
                <a:lnTo>
                  <a:pt x="82077" y="532977"/>
                </a:lnTo>
                <a:lnTo>
                  <a:pt x="0" y="532977"/>
                </a:lnTo>
                <a:close/>
              </a:path>
            </a:pathLst>
          </a:cu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29" name="直接连接符 28"/>
          <p:cNvCxnSpPr/>
          <p:nvPr/>
        </p:nvCxnSpPr>
        <p:spPr>
          <a:xfrm>
            <a:off x="8490519" y="4133042"/>
            <a:ext cx="3014169" cy="2959980"/>
          </a:xfrm>
          <a:prstGeom prst="line">
            <a:avLst/>
          </a:prstGeom>
          <a:ln>
            <a:solidFill>
              <a:srgbClr val="FFC00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91820" y="321310"/>
            <a:ext cx="9993630" cy="2061210"/>
          </a:xfrm>
          <a:prstGeom prst="rect">
            <a:avLst/>
          </a:prstGeom>
          <a:noFill/>
          <a:ln w="9525">
            <a:noFill/>
          </a:ln>
        </p:spPr>
        <p:txBody>
          <a:bodyPr wrap="square">
            <a:spAutoFit/>
          </a:bodyPr>
          <a:p>
            <a:pPr indent="0"/>
            <a:r>
              <a:rPr lang="zh-CN" altLang="en-US" sz="1600" b="1" dirty="0" smtClean="0">
                <a:solidFill>
                  <a:srgbClr val="FF0000"/>
                </a:solidFill>
                <a:latin typeface="楷体" panose="02010609060101010101" pitchFamily="49" charset="-122"/>
                <a:ea typeface="楷体" panose="02010609060101010101" pitchFamily="49" charset="-122"/>
                <a:cs typeface="Times New Roman" panose="02020603050405020304" pitchFamily="18" charset="0"/>
                <a:sym typeface="+mn-ea"/>
              </a:rPr>
              <a:t>（</a:t>
            </a:r>
            <a:r>
              <a:rPr lang="en-US" altLang="zh-CN" sz="1600" b="1" dirty="0" smtClean="0">
                <a:solidFill>
                  <a:srgbClr val="FF0000"/>
                </a:solidFill>
                <a:latin typeface="楷体" panose="02010609060101010101" pitchFamily="49" charset="-122"/>
                <a:ea typeface="楷体" panose="02010609060101010101" pitchFamily="49" charset="-122"/>
                <a:cs typeface="Times New Roman" panose="02020603050405020304" pitchFamily="18" charset="0"/>
                <a:sym typeface="+mn-ea"/>
              </a:rPr>
              <a:t>2020</a:t>
            </a:r>
            <a:r>
              <a:rPr lang="zh-CN" altLang="en-US" sz="1600" b="1" dirty="0" smtClean="0">
                <a:solidFill>
                  <a:srgbClr val="FF0000"/>
                </a:solidFill>
                <a:latin typeface="楷体" panose="02010609060101010101" pitchFamily="49" charset="-122"/>
                <a:ea typeface="楷体" panose="02010609060101010101" pitchFamily="49" charset="-122"/>
                <a:cs typeface="Times New Roman" panose="02020603050405020304" pitchFamily="18" charset="0"/>
                <a:sym typeface="+mn-ea"/>
              </a:rPr>
              <a:t>山东</a:t>
            </a:r>
            <a:r>
              <a:rPr lang="zh-CN" altLang="en-US" sz="1600" b="1" dirty="0">
                <a:solidFill>
                  <a:srgbClr val="FF0000"/>
                </a:solidFill>
                <a:latin typeface="楷体" panose="02010609060101010101" pitchFamily="49" charset="-122"/>
                <a:ea typeface="楷体" panose="02010609060101010101" pitchFamily="49" charset="-122"/>
                <a:cs typeface="Times New Roman" panose="02020603050405020304" pitchFamily="18" charset="0"/>
                <a:sym typeface="+mn-ea"/>
              </a:rPr>
              <a:t>卷）</a:t>
            </a:r>
            <a:r>
              <a:rPr lang="zh-CN" altLang="en-US" sz="1600" b="1" dirty="0">
                <a:solidFill>
                  <a:schemeClr val="tx2"/>
                </a:solidFill>
                <a:latin typeface="楷体" panose="02010609060101010101" pitchFamily="49" charset="-122"/>
                <a:ea typeface="楷体" panose="02010609060101010101" pitchFamily="49" charset="-122"/>
                <a:cs typeface="Times New Roman" panose="02020603050405020304" pitchFamily="18" charset="0"/>
              </a:rPr>
              <a:t>19．阅读图文资料，完成下列要求。（14分）   西柳沟是黄河内蒙古段的一级支流，流域面积1356km2（图12），是黄河粗泥沙的重要来源区之一。2019年5月，</a:t>
            </a:r>
            <a:r>
              <a:rPr lang="zh-CN" altLang="en-US" sz="16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某中学地理研学小组在水土保持专家许教授指导下，对西柳沟开展了以“黄河上游流域治理与生态文明建设”</a:t>
            </a:r>
            <a:r>
              <a:rPr lang="zh-CN" altLang="en-US" sz="1600" b="1" dirty="0">
                <a:solidFill>
                  <a:schemeClr val="tx2"/>
                </a:solidFill>
                <a:latin typeface="楷体" panose="02010609060101010101" pitchFamily="49" charset="-122"/>
                <a:ea typeface="楷体" panose="02010609060101010101" pitchFamily="49" charset="-122"/>
                <a:cs typeface="Times New Roman" panose="02020603050405020304" pitchFamily="18" charset="0"/>
              </a:rPr>
              <a:t>为主题的考察活动。他们来到</a:t>
            </a:r>
            <a:r>
              <a:rPr lang="zh-CN" altLang="en-US" sz="16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西柳沟上游</a:t>
            </a:r>
            <a:r>
              <a:rPr lang="zh-CN" altLang="en-US" sz="1600" b="1" dirty="0">
                <a:solidFill>
                  <a:schemeClr val="tx2"/>
                </a:solidFill>
                <a:latin typeface="楷体" panose="02010609060101010101" pitchFamily="49" charset="-122"/>
                <a:ea typeface="楷体" panose="02010609060101010101" pitchFamily="49" charset="-122"/>
                <a:cs typeface="Times New Roman" panose="02020603050405020304" pitchFamily="18" charset="0"/>
              </a:rPr>
              <a:t>，放眼望去，沟壑纵横，植被稀疏。当地农民说这里“遇水成泥、遇风成沙”。两天后，他们到达</a:t>
            </a:r>
            <a:r>
              <a:rPr lang="zh-CN" altLang="en-US" sz="16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中游的风沙区</a:t>
            </a:r>
            <a:r>
              <a:rPr lang="zh-CN" altLang="en-US" sz="1600" b="1" dirty="0">
                <a:solidFill>
                  <a:schemeClr val="tx2"/>
                </a:solidFill>
                <a:latin typeface="楷体" panose="02010609060101010101" pitchFamily="49" charset="-122"/>
                <a:ea typeface="楷体" panose="02010609060101010101" pitchFamily="49" charset="-122"/>
                <a:cs typeface="Times New Roman" panose="02020603050405020304" pitchFamily="18" charset="0"/>
              </a:rPr>
              <a:t>，只见河流两岸有新月形沙丘分布。许教授说这里每年冬春季节常有大风和沙尘暴出现。穿过沙漠继续北行，研学小组发现地势变得低平，河流蜿蜒，河岸两侧遍布绿油油的农田。龙头拐水文站工作人员介绍，每逢汛期，这里会泛滥成灾，</a:t>
            </a:r>
            <a:r>
              <a:rPr lang="zh-CN" altLang="en-US" sz="16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入黄口</a:t>
            </a:r>
            <a:r>
              <a:rPr lang="zh-CN" altLang="en-US" sz="1600" b="1" dirty="0">
                <a:solidFill>
                  <a:schemeClr val="tx2"/>
                </a:solidFill>
                <a:latin typeface="楷体" panose="02010609060101010101" pitchFamily="49" charset="-122"/>
                <a:ea typeface="楷体" panose="02010609060101010101" pitchFamily="49" charset="-122"/>
                <a:cs typeface="Times New Roman" panose="02020603050405020304" pitchFamily="18" charset="0"/>
              </a:rPr>
              <a:t>处常形成沙坝，造成黄河干流严重淤堵。</a:t>
            </a:r>
            <a:endParaRPr lang="zh-CN" altLang="en-US" sz="1600" b="1" dirty="0">
              <a:solidFill>
                <a:schemeClr val="tx2"/>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101" name="文本框 100"/>
          <p:cNvSpPr txBox="1"/>
          <p:nvPr/>
        </p:nvSpPr>
        <p:spPr>
          <a:xfrm>
            <a:off x="1638935" y="3954145"/>
            <a:ext cx="6997065" cy="414020"/>
          </a:xfrm>
          <a:prstGeom prst="rect">
            <a:avLst/>
          </a:prstGeom>
          <a:noFill/>
          <a:ln w="9525">
            <a:noFill/>
          </a:ln>
        </p:spPr>
        <p:txBody>
          <a:bodyPr wrap="square">
            <a:spAutoFit/>
          </a:bodyPr>
          <a:p>
            <a:pPr indent="0" algn="ctr"/>
            <a:r>
              <a:rPr lang="en-US" sz="1050" b="0">
                <a:latin typeface="宋体" panose="02010600030101010101" pitchFamily="2" charset="-122"/>
              </a:rPr>
              <a:t>   </a:t>
            </a:r>
            <a:endParaRPr lang="zh-CN" altLang="en-US"/>
          </a:p>
        </p:txBody>
      </p:sp>
      <p:sp>
        <p:nvSpPr>
          <p:cNvPr id="102" name="文本框 101"/>
          <p:cNvSpPr txBox="1"/>
          <p:nvPr/>
        </p:nvSpPr>
        <p:spPr>
          <a:xfrm>
            <a:off x="812165" y="2743835"/>
            <a:ext cx="6997065" cy="2630170"/>
          </a:xfrm>
          <a:prstGeom prst="rect">
            <a:avLst/>
          </a:prstGeom>
          <a:noFill/>
          <a:ln w="9525">
            <a:noFill/>
          </a:ln>
        </p:spPr>
        <p:txBody>
          <a:bodyPr wrap="square">
            <a:spAutoFit/>
          </a:bodyPr>
          <a:p>
            <a:pPr indent="0"/>
            <a:endParaRPr lang="zh-CN" sz="1050" b="0">
              <a:ea typeface="宋体" panose="02010600030101010101" pitchFamily="2" charset="-122"/>
            </a:endParaRPr>
          </a:p>
          <a:p>
            <a:pPr indent="0"/>
            <a:r>
              <a:rPr lang="en-US" sz="1050" b="0">
                <a:latin typeface="宋体" panose="02010600030101010101" pitchFamily="2" charset="-122"/>
              </a:rPr>
              <a:t>                                    </a:t>
            </a:r>
            <a:endParaRPr lang="zh-CN" sz="1050" b="0">
              <a:ea typeface="宋体" panose="02010600030101010101" pitchFamily="2" charset="-122"/>
            </a:endParaRPr>
          </a:p>
          <a:p>
            <a:pPr indent="0"/>
            <a:r>
              <a:rPr lang="zh-CN" altLang="en-US" sz="1600" b="1" dirty="0">
                <a:solidFill>
                  <a:schemeClr val="tx2"/>
                </a:solidFill>
                <a:latin typeface="楷体" panose="02010609060101010101" pitchFamily="49" charset="-122"/>
                <a:ea typeface="楷体" panose="02010609060101010101" pitchFamily="49" charset="-122"/>
                <a:cs typeface="Times New Roman" panose="02020603050405020304" pitchFamily="18" charset="0"/>
              </a:rPr>
              <a:t>    （1）研学小组依据水文站提供的资料绘制了西柳沟多年平均月输沙率和月流量变化图（图13），发现西柳沟汛期易形成峰高量大、陡涨陡落的高含沙量洪水。从外力作用的角度分析西柳沟高含沙水流的形成原因。（6分）   （2）研学小组从所绘图中进一步发现，西柳沟3月的流量与7月、9月的相近，但3月的输沙率却小得多。分析形成该现象的原因。（4分）   （3）通过本次研学活动，研学小组对西柳沟流域的自然地理概况、水土流失状况等有了深入了解，对西柳沟流域治理有了一定认识。为减少西柳沟入黄泥沙，从黄土丘陵沟壑区、风沙区和冲积平原区中，任选一区提出针对性的治理措施。（4分）</a:t>
            </a:r>
            <a:endParaRPr lang="zh-CN" altLang="en-US" sz="1600" b="1" dirty="0">
              <a:solidFill>
                <a:schemeClr val="tx2"/>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2" name="图片 1"/>
          <p:cNvPicPr>
            <a:picLocks noChangeAspect="1"/>
          </p:cNvPicPr>
          <p:nvPr/>
        </p:nvPicPr>
        <p:blipFill>
          <a:blip r:embed="rId1">
            <a:lum bright="-29999" contrast="11999"/>
          </a:blip>
          <a:srcRect b="13892"/>
          <a:stretch>
            <a:fillRect/>
          </a:stretch>
        </p:blipFill>
        <p:spPr>
          <a:xfrm>
            <a:off x="8315960" y="2149793"/>
            <a:ext cx="2622550" cy="2558415"/>
          </a:xfrm>
          <a:prstGeom prst="rect">
            <a:avLst/>
          </a:prstGeom>
          <a:noFill/>
          <a:ln w="9525">
            <a:noFill/>
          </a:ln>
        </p:spPr>
      </p:pic>
      <p:pic>
        <p:nvPicPr>
          <p:cNvPr id="3" name="图片 -2147482583"/>
          <p:cNvPicPr>
            <a:picLocks noChangeAspect="1"/>
          </p:cNvPicPr>
          <p:nvPr/>
        </p:nvPicPr>
        <p:blipFill>
          <a:blip r:embed="rId2"/>
          <a:stretch>
            <a:fillRect/>
          </a:stretch>
        </p:blipFill>
        <p:spPr>
          <a:xfrm>
            <a:off x="8315960" y="4856480"/>
            <a:ext cx="2574290" cy="1469390"/>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t="16467" b="30029"/>
          <a:stretch>
            <a:fillRect/>
          </a:stretch>
        </p:blipFill>
        <p:spPr>
          <a:xfrm>
            <a:off x="384810" y="499745"/>
            <a:ext cx="3436620" cy="4841875"/>
          </a:xfrm>
          <a:prstGeom prst="rect">
            <a:avLst/>
          </a:prstGeom>
        </p:spPr>
      </p:pic>
      <p:pic>
        <p:nvPicPr>
          <p:cNvPr id="3" name="图片 2"/>
          <p:cNvPicPr>
            <a:picLocks noChangeAspect="1"/>
          </p:cNvPicPr>
          <p:nvPr/>
        </p:nvPicPr>
        <p:blipFill>
          <a:blip r:embed="rId2"/>
          <a:srcRect t="18814" b="13756"/>
          <a:stretch>
            <a:fillRect/>
          </a:stretch>
        </p:blipFill>
        <p:spPr>
          <a:xfrm>
            <a:off x="4389120" y="499745"/>
            <a:ext cx="3479800" cy="4841875"/>
          </a:xfrm>
          <a:prstGeom prst="rect">
            <a:avLst/>
          </a:prstGeom>
        </p:spPr>
      </p:pic>
      <p:pic>
        <p:nvPicPr>
          <p:cNvPr id="4" name="图片 3"/>
          <p:cNvPicPr>
            <a:picLocks noChangeAspect="1"/>
          </p:cNvPicPr>
          <p:nvPr/>
        </p:nvPicPr>
        <p:blipFill>
          <a:blip r:embed="rId3"/>
          <a:srcRect t="7275" b="12529"/>
          <a:stretch>
            <a:fillRect/>
          </a:stretch>
        </p:blipFill>
        <p:spPr>
          <a:xfrm>
            <a:off x="8338185" y="499745"/>
            <a:ext cx="3207385" cy="49320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t="3358" b="17919"/>
          <a:stretch>
            <a:fillRect/>
          </a:stretch>
        </p:blipFill>
        <p:spPr>
          <a:xfrm>
            <a:off x="659765" y="340360"/>
            <a:ext cx="3128645" cy="5338445"/>
          </a:xfrm>
          <a:prstGeom prst="rect">
            <a:avLst/>
          </a:prstGeom>
        </p:spPr>
      </p:pic>
      <p:pic>
        <p:nvPicPr>
          <p:cNvPr id="6" name="图片 5"/>
          <p:cNvPicPr>
            <a:picLocks noChangeAspect="1"/>
          </p:cNvPicPr>
          <p:nvPr/>
        </p:nvPicPr>
        <p:blipFill>
          <a:blip r:embed="rId2"/>
          <a:srcRect l="6779" t="15832" r="6079" b="30318"/>
          <a:stretch>
            <a:fillRect/>
          </a:stretch>
        </p:blipFill>
        <p:spPr>
          <a:xfrm>
            <a:off x="4069715" y="376555"/>
            <a:ext cx="3613150" cy="5266055"/>
          </a:xfrm>
          <a:prstGeom prst="rect">
            <a:avLst/>
          </a:prstGeom>
        </p:spPr>
      </p:pic>
      <p:pic>
        <p:nvPicPr>
          <p:cNvPr id="7" name="图片 6"/>
          <p:cNvPicPr>
            <a:picLocks noChangeAspect="1"/>
          </p:cNvPicPr>
          <p:nvPr/>
        </p:nvPicPr>
        <p:blipFill>
          <a:blip r:embed="rId3"/>
          <a:srcRect t="13436" b="14623"/>
          <a:stretch>
            <a:fillRect/>
          </a:stretch>
        </p:blipFill>
        <p:spPr>
          <a:xfrm>
            <a:off x="8068945" y="376555"/>
            <a:ext cx="3490595" cy="526542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130935" y="711835"/>
            <a:ext cx="10497820" cy="3815080"/>
          </a:xfrm>
          <a:prstGeom prst="rect">
            <a:avLst/>
          </a:prstGeom>
          <a:noFill/>
          <a:ln w="9525">
            <a:noFill/>
          </a:ln>
        </p:spPr>
        <p:txBody>
          <a:bodyPr wrap="square">
            <a:spAutoFit/>
          </a:bodyPr>
          <a:p>
            <a:pPr indent="267970"/>
            <a:r>
              <a:rPr lang="zh-CN" sz="2800" b="1">
                <a:latin typeface="Calibri" panose="020F0502020204030204" charset="0"/>
                <a:ea typeface="宋体" panose="02010600030101010101" pitchFamily="2" charset="-122"/>
              </a:rPr>
              <a:t>基本理念</a:t>
            </a:r>
            <a:endParaRPr lang="zh-CN" sz="2800" b="1">
              <a:latin typeface="Calibri" panose="020F0502020204030204" charset="0"/>
              <a:ea typeface="宋体" panose="02010600030101010101" pitchFamily="2" charset="-122"/>
            </a:endParaRPr>
          </a:p>
          <a:p>
            <a:pPr indent="267970"/>
            <a:endParaRPr lang="zh-CN" altLang="en-US"/>
          </a:p>
          <a:p>
            <a:pPr indent="267970"/>
            <a:r>
              <a:rPr lang="en-US" altLang="zh-CN" sz="2800"/>
              <a:t>1.</a:t>
            </a:r>
            <a:r>
              <a:rPr lang="zh-CN" altLang="en-US" sz="2800"/>
              <a:t>以全面落实立德树人根本任务为宗旨。</a:t>
            </a:r>
            <a:endParaRPr lang="zh-CN" altLang="en-US" sz="2800"/>
          </a:p>
          <a:p>
            <a:pPr indent="267970"/>
            <a:endParaRPr lang="zh-CN" altLang="en-US" sz="2800"/>
          </a:p>
          <a:p>
            <a:pPr indent="267970"/>
            <a:r>
              <a:rPr lang="en-US" altLang="zh-CN" sz="2800"/>
              <a:t>2.</a:t>
            </a:r>
            <a:r>
              <a:rPr lang="zh-CN" altLang="en-US" sz="2800"/>
              <a:t>以真实问题情境为学生素养培育的课程内容。</a:t>
            </a:r>
            <a:endParaRPr lang="zh-CN" altLang="en-US" sz="2800"/>
          </a:p>
          <a:p>
            <a:pPr indent="267970"/>
            <a:endParaRPr lang="zh-CN" altLang="en-US" sz="2800"/>
          </a:p>
          <a:p>
            <a:pPr indent="267970"/>
            <a:r>
              <a:rPr lang="en-US" altLang="zh-CN" sz="2800"/>
              <a:t>3.</a:t>
            </a:r>
            <a:r>
              <a:rPr lang="zh-CN" altLang="en-US" sz="2800"/>
              <a:t>以引导探究和合作学习为课程教学方式。</a:t>
            </a:r>
            <a:endParaRPr lang="zh-CN" altLang="en-US" sz="2800"/>
          </a:p>
          <a:p>
            <a:pPr indent="267970"/>
            <a:endParaRPr lang="zh-CN" altLang="en-US" sz="2800"/>
          </a:p>
          <a:p>
            <a:pPr indent="267970"/>
            <a:r>
              <a:rPr lang="en-US" altLang="zh-CN" sz="2800"/>
              <a:t>4.</a:t>
            </a:r>
            <a:r>
              <a:rPr lang="zh-CN" altLang="en-US" sz="2800"/>
              <a:t>以思维品质的培养作为重要的课程目标。</a:t>
            </a:r>
            <a:endParaRPr lang="zh-CN" altLang="en-US" sz="2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2577745" y="1498563"/>
            <a:ext cx="4660490" cy="3769360"/>
          </a:xfrm>
          <a:prstGeom prst="rect">
            <a:avLst/>
          </a:prstGeom>
          <a:noFill/>
        </p:spPr>
        <p:txBody>
          <a:bodyPr wrap="square" rtlCol="0">
            <a:spAutoFit/>
          </a:bodyPr>
          <a:lstStyle/>
          <a:p>
            <a:r>
              <a:rPr lang="en-US" altLang="zh-CN" sz="23900" dirty="0">
                <a:solidFill>
                  <a:schemeClr val="tx1">
                    <a:alpha val="3000"/>
                  </a:schemeClr>
                </a:solidFill>
                <a:latin typeface="Arial Black" panose="020B0A04020102020204" pitchFamily="34" charset="0"/>
              </a:rPr>
              <a:t>02</a:t>
            </a:r>
            <a:endParaRPr lang="zh-CN" altLang="en-US" sz="23900" dirty="0">
              <a:solidFill>
                <a:schemeClr val="tx1">
                  <a:alpha val="3000"/>
                </a:schemeClr>
              </a:solidFill>
              <a:latin typeface="Arial Black" panose="020B0A04020102020204" pitchFamily="34" charset="0"/>
            </a:endParaRPr>
          </a:p>
        </p:txBody>
      </p:sp>
      <p:sp>
        <p:nvSpPr>
          <p:cNvPr id="29" name="任意多边形 28"/>
          <p:cNvSpPr/>
          <p:nvPr/>
        </p:nvSpPr>
        <p:spPr>
          <a:xfrm rot="16200000" flipV="1">
            <a:off x="-2489564" y="2408598"/>
            <a:ext cx="6260239" cy="1443042"/>
          </a:xfrm>
          <a:custGeom>
            <a:avLst/>
            <a:gdLst>
              <a:gd name="connsiteX0" fmla="*/ 6260239 w 6260239"/>
              <a:gd name="connsiteY0" fmla="*/ 1443042 h 1443042"/>
              <a:gd name="connsiteX1" fmla="*/ 6260239 w 6260239"/>
              <a:gd name="connsiteY1" fmla="*/ 1370077 h 1443042"/>
              <a:gd name="connsiteX2" fmla="*/ 3239468 w 6260239"/>
              <a:gd name="connsiteY2" fmla="*/ 0 h 1443042"/>
              <a:gd name="connsiteX3" fmla="*/ 0 w 6260239"/>
              <a:gd name="connsiteY3" fmla="*/ 1443042 h 1443042"/>
            </a:gdLst>
            <a:ahLst/>
            <a:cxnLst>
              <a:cxn ang="0">
                <a:pos x="connsiteX0" y="connsiteY0"/>
              </a:cxn>
              <a:cxn ang="0">
                <a:pos x="connsiteX1" y="connsiteY1"/>
              </a:cxn>
              <a:cxn ang="0">
                <a:pos x="connsiteX2" y="connsiteY2"/>
              </a:cxn>
              <a:cxn ang="0">
                <a:pos x="connsiteX3" y="connsiteY3"/>
              </a:cxn>
            </a:cxnLst>
            <a:rect l="l" t="t" r="r" b="b"/>
            <a:pathLst>
              <a:path w="6260239" h="1443042">
                <a:moveTo>
                  <a:pt x="6260239" y="1443042"/>
                </a:moveTo>
                <a:lnTo>
                  <a:pt x="6260239" y="1370077"/>
                </a:lnTo>
                <a:lnTo>
                  <a:pt x="3239468" y="0"/>
                </a:lnTo>
                <a:lnTo>
                  <a:pt x="0" y="1443042"/>
                </a:lnTo>
                <a:close/>
              </a:path>
            </a:pathLst>
          </a:cu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rot="16200000" flipV="1">
            <a:off x="-2557704" y="2938221"/>
            <a:ext cx="6396518" cy="1443041"/>
          </a:xfrm>
          <a:custGeom>
            <a:avLst/>
            <a:gdLst>
              <a:gd name="connsiteX0" fmla="*/ 6396518 w 6396518"/>
              <a:gd name="connsiteY0" fmla="*/ 1443041 h 1443041"/>
              <a:gd name="connsiteX1" fmla="*/ 3214875 w 6396518"/>
              <a:gd name="connsiteY1" fmla="*/ 0 h 1443041"/>
              <a:gd name="connsiteX2" fmla="*/ 0 w 6396518"/>
              <a:gd name="connsiteY2" fmla="*/ 1432086 h 1443041"/>
              <a:gd name="connsiteX3" fmla="*/ 0 w 6396518"/>
              <a:gd name="connsiteY3" fmla="*/ 1443041 h 1443041"/>
            </a:gdLst>
            <a:ahLst/>
            <a:cxnLst>
              <a:cxn ang="0">
                <a:pos x="connsiteX0" y="connsiteY0"/>
              </a:cxn>
              <a:cxn ang="0">
                <a:pos x="connsiteX1" y="connsiteY1"/>
              </a:cxn>
              <a:cxn ang="0">
                <a:pos x="connsiteX2" y="connsiteY2"/>
              </a:cxn>
              <a:cxn ang="0">
                <a:pos x="connsiteX3" y="connsiteY3"/>
              </a:cxn>
            </a:cxnLst>
            <a:rect l="l" t="t" r="r" b="b"/>
            <a:pathLst>
              <a:path w="6396518" h="1443041">
                <a:moveTo>
                  <a:pt x="6396518" y="1443041"/>
                </a:moveTo>
                <a:lnTo>
                  <a:pt x="3214875" y="0"/>
                </a:lnTo>
                <a:lnTo>
                  <a:pt x="0" y="1432086"/>
                </a:lnTo>
                <a:lnTo>
                  <a:pt x="0" y="1443041"/>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rot="16200000" flipV="1">
            <a:off x="-529500" y="638885"/>
            <a:ext cx="2419074" cy="1103204"/>
          </a:xfrm>
          <a:prstGeom prst="line">
            <a:avLst/>
          </a:prstGeom>
          <a:ln>
            <a:solidFill>
              <a:srgbClr val="3A3A3A"/>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3216856" y="2921584"/>
            <a:ext cx="944880" cy="1014730"/>
          </a:xfrm>
          <a:prstGeom prst="rect">
            <a:avLst/>
          </a:prstGeom>
          <a:noFill/>
        </p:spPr>
        <p:txBody>
          <a:bodyPr wrap="none" rtlCol="0">
            <a:spAutoFit/>
          </a:bodyPr>
          <a:lstStyle/>
          <a:p>
            <a:r>
              <a:rPr lang="en-US" altLang="zh-CN" sz="6000" dirty="0">
                <a:solidFill>
                  <a:schemeClr val="tx1">
                    <a:lumMod val="65000"/>
                    <a:lumOff val="35000"/>
                  </a:schemeClr>
                </a:solidFill>
                <a:latin typeface="Yu Gothic UI Light" panose="020B0300000000000000" pitchFamily="34" charset="-128"/>
                <a:ea typeface="Yu Gothic UI Light" panose="020B0300000000000000" pitchFamily="34" charset="-128"/>
              </a:rPr>
              <a:t>02</a:t>
            </a:r>
            <a:endParaRPr lang="zh-CN" altLang="en-US" sz="6000" dirty="0">
              <a:solidFill>
                <a:schemeClr val="tx1">
                  <a:lumMod val="65000"/>
                  <a:lumOff val="35000"/>
                </a:schemeClr>
              </a:solidFill>
              <a:latin typeface="Yu Gothic UI Light" panose="020B0300000000000000" pitchFamily="34" charset="-128"/>
              <a:ea typeface="Yu Gothic UI Light" panose="020B0300000000000000" pitchFamily="34" charset="-128"/>
            </a:endParaRPr>
          </a:p>
        </p:txBody>
      </p:sp>
      <p:sp>
        <p:nvSpPr>
          <p:cNvPr id="13" name="矩形 12"/>
          <p:cNvSpPr/>
          <p:nvPr/>
        </p:nvSpPr>
        <p:spPr>
          <a:xfrm>
            <a:off x="4648289" y="3030406"/>
            <a:ext cx="6278880" cy="706755"/>
          </a:xfrm>
          <a:prstGeom prst="rect">
            <a:avLst/>
          </a:prstGeom>
        </p:spPr>
        <p:txBody>
          <a:bodyPr wrap="none">
            <a:spAutoFit/>
          </a:bodyPr>
          <a:lstStyle/>
          <a:p>
            <a:pPr lvl="0" algn="ctr"/>
            <a:r>
              <a:rPr lang="zh-CN" altLang="en-US" sz="40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研学课程开发的方法、路径</a:t>
            </a:r>
            <a:endParaRPr lang="zh-CN" altLang="en-US" sz="4000" b="1" dirty="0">
              <a:solidFill>
                <a:srgbClr val="FF0000"/>
              </a:solidFill>
              <a:latin typeface="Calibri Light" panose="020F0302020204030204" pitchFamily="34" charset="0"/>
            </a:endParaRPr>
          </a:p>
        </p:txBody>
      </p:sp>
      <p:cxnSp>
        <p:nvCxnSpPr>
          <p:cNvPr id="16" name="直接连接符 15"/>
          <p:cNvCxnSpPr/>
          <p:nvPr/>
        </p:nvCxnSpPr>
        <p:spPr>
          <a:xfrm>
            <a:off x="4237947" y="2716152"/>
            <a:ext cx="0" cy="1425775"/>
          </a:xfrm>
          <a:prstGeom prst="line">
            <a:avLst/>
          </a:prstGeom>
          <a:ln>
            <a:solidFill>
              <a:srgbClr val="3A3A3A"/>
            </a:solidFill>
          </a:ln>
        </p:spPr>
        <p:style>
          <a:lnRef idx="1">
            <a:schemeClr val="accent1"/>
          </a:lnRef>
          <a:fillRef idx="0">
            <a:schemeClr val="accent1"/>
          </a:fillRef>
          <a:effectRef idx="0">
            <a:schemeClr val="accent1"/>
          </a:effectRef>
          <a:fontRef idx="minor">
            <a:schemeClr val="tx1"/>
          </a:fontRef>
        </p:style>
      </p:cxnSp>
      <p:sp>
        <p:nvSpPr>
          <p:cNvPr id="33" name="任意多边形 32"/>
          <p:cNvSpPr/>
          <p:nvPr/>
        </p:nvSpPr>
        <p:spPr>
          <a:xfrm rot="2700000">
            <a:off x="11716683" y="3016282"/>
            <a:ext cx="950633" cy="950633"/>
          </a:xfrm>
          <a:custGeom>
            <a:avLst/>
            <a:gdLst>
              <a:gd name="connsiteX0" fmla="*/ 0 w 950633"/>
              <a:gd name="connsiteY0" fmla="*/ 0 h 950633"/>
              <a:gd name="connsiteX1" fmla="*/ 950633 w 950633"/>
              <a:gd name="connsiteY1" fmla="*/ 950633 h 950633"/>
              <a:gd name="connsiteX2" fmla="*/ 0 w 950633"/>
              <a:gd name="connsiteY2" fmla="*/ 950633 h 950633"/>
            </a:gdLst>
            <a:ahLst/>
            <a:cxnLst>
              <a:cxn ang="0">
                <a:pos x="connsiteX0" y="connsiteY0"/>
              </a:cxn>
              <a:cxn ang="0">
                <a:pos x="connsiteX1" y="connsiteY1"/>
              </a:cxn>
              <a:cxn ang="0">
                <a:pos x="connsiteX2" y="connsiteY2"/>
              </a:cxn>
            </a:cxnLst>
            <a:rect l="l" t="t" r="r" b="b"/>
            <a:pathLst>
              <a:path w="950633" h="950633">
                <a:moveTo>
                  <a:pt x="0" y="0"/>
                </a:moveTo>
                <a:lnTo>
                  <a:pt x="950633" y="950633"/>
                </a:lnTo>
                <a:lnTo>
                  <a:pt x="0" y="950633"/>
                </a:lnTo>
                <a:close/>
              </a:path>
            </a:pathLst>
          </a:cu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42315" y="1878965"/>
            <a:ext cx="11438255" cy="3969385"/>
          </a:xfrm>
          <a:prstGeom prst="rect">
            <a:avLst/>
          </a:prstGeom>
          <a:noFill/>
          <a:ln w="9525">
            <a:noFill/>
          </a:ln>
        </p:spPr>
        <p:txBody>
          <a:bodyPr wrap="square">
            <a:spAutoFit/>
          </a:bodyPr>
          <a:p>
            <a:pPr indent="0"/>
            <a:r>
              <a:rPr lang="zh-CN" sz="2800" b="1">
                <a:latin typeface="Calibri" panose="020F0502020204030204" charset="0"/>
                <a:ea typeface="宋体" panose="02010600030101010101" pitchFamily="2" charset="-122"/>
                <a:cs typeface="Times New Roman" panose="02020603050405020304" pitchFamily="18" charset="0"/>
              </a:rPr>
              <a:t>原则：“一二三四”</a:t>
            </a:r>
            <a:r>
              <a:rPr lang="zh-CN" sz="2800" b="1">
                <a:latin typeface="Calibri" panose="020F0502020204030204" charset="0"/>
                <a:ea typeface="宋体" panose="02010600030101010101" pitchFamily="2" charset="-122"/>
              </a:rPr>
              <a:t>一：一个主题二：两个群体（教师、学生）、两个单位（</a:t>
            </a:r>
            <a:r>
              <a:rPr lang="zh-CN" sz="2800" b="1">
                <a:latin typeface="Calibri" panose="020F0502020204030204" charset="0"/>
                <a:ea typeface="宋体" panose="02010600030101010101" pitchFamily="2" charset="-122"/>
                <a:sym typeface="+mn-ea"/>
              </a:rPr>
              <a:t>学校、</a:t>
            </a:r>
            <a:r>
              <a:rPr lang="zh-CN" sz="2800" b="1">
                <a:latin typeface="Calibri" panose="020F0502020204030204" charset="0"/>
                <a:ea typeface="宋体" panose="02010600030101010101" pitchFamily="2" charset="-122"/>
              </a:rPr>
              <a:t>研学资源单位）研发三：三个阶段（行前、行中、行后）四：四个环节（研学目标、研学设计（准备）、研学过程（任务）、</a:t>
            </a:r>
            <a:endParaRPr lang="zh-CN" sz="2800" b="1">
              <a:latin typeface="Calibri" panose="020F0502020204030204" charset="0"/>
              <a:ea typeface="宋体" panose="02010600030101010101" pitchFamily="2" charset="-122"/>
            </a:endParaRPr>
          </a:p>
          <a:p>
            <a:pPr indent="0"/>
            <a:r>
              <a:rPr lang="zh-CN" sz="2800" b="1">
                <a:latin typeface="Calibri" panose="020F0502020204030204" charset="0"/>
                <a:ea typeface="宋体" panose="02010600030101010101" pitchFamily="2" charset="-122"/>
              </a:rPr>
              <a:t>         研学评价）</a:t>
            </a:r>
            <a:endParaRPr lang="zh-CN" sz="2800" b="1">
              <a:latin typeface="Calibri" panose="020F0502020204030204" charset="0"/>
              <a:ea typeface="宋体" panose="02010600030101010101" pitchFamily="2" charset="-122"/>
            </a:endParaRPr>
          </a:p>
          <a:p>
            <a:pPr indent="0"/>
            <a:r>
              <a:rPr lang="en-US" sz="2800" b="1">
                <a:latin typeface="Calibri" panose="020F0502020204030204" charset="0"/>
                <a:ea typeface="宋体" panose="02010600030101010101" pitchFamily="2" charset="-122"/>
                <a:cs typeface="Times New Roman" panose="02020603050405020304" pitchFamily="18" charset="0"/>
              </a:rPr>
              <a:t> </a:t>
            </a:r>
            <a:endParaRPr lang="zh-CN" altLang="en-US" sz="2800"/>
          </a:p>
        </p:txBody>
      </p:sp>
      <p:sp>
        <p:nvSpPr>
          <p:cNvPr id="2" name="文本框 1"/>
          <p:cNvSpPr txBox="1"/>
          <p:nvPr/>
        </p:nvSpPr>
        <p:spPr>
          <a:xfrm>
            <a:off x="883920" y="937260"/>
            <a:ext cx="4008755" cy="521970"/>
          </a:xfrm>
          <a:prstGeom prst="rect">
            <a:avLst/>
          </a:prstGeom>
          <a:noFill/>
        </p:spPr>
        <p:txBody>
          <a:bodyPr wrap="square" rtlCol="0" anchor="t">
            <a:spAutoFit/>
          </a:bodyPr>
          <a:p>
            <a:r>
              <a:rPr lang="zh-CN" altLang="en-US" sz="28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如何开发研学课程开发</a:t>
            </a:r>
            <a:endParaRPr lang="zh-CN" altLang="en-US" sz="2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19455" y="482600"/>
            <a:ext cx="1612900" cy="521970"/>
          </a:xfrm>
          <a:prstGeom prst="rect">
            <a:avLst/>
          </a:prstGeom>
          <a:noFill/>
        </p:spPr>
        <p:txBody>
          <a:bodyPr wrap="none" rtlCol="0" anchor="t">
            <a:spAutoFit/>
          </a:bodyPr>
          <a:p>
            <a:r>
              <a:rPr lang="zh-CN" sz="2800" b="1">
                <a:solidFill>
                  <a:srgbClr val="400ADA"/>
                </a:solidFill>
                <a:latin typeface="Calibri" panose="020F0502020204030204" charset="0"/>
                <a:ea typeface="宋体" panose="02010600030101010101" pitchFamily="2" charset="-122"/>
                <a:sym typeface="+mn-ea"/>
              </a:rPr>
              <a:t>一个主题</a:t>
            </a:r>
            <a:endParaRPr lang="zh-CN" altLang="en-US" sz="2800" b="1">
              <a:solidFill>
                <a:srgbClr val="400ADA"/>
              </a:solidFill>
              <a:latin typeface="Calibri" panose="020F0502020204030204" charset="0"/>
              <a:ea typeface="宋体" panose="02010600030101010101" pitchFamily="2" charset="-122"/>
              <a:sym typeface="+mn-ea"/>
            </a:endParaRPr>
          </a:p>
        </p:txBody>
      </p:sp>
      <p:sp>
        <p:nvSpPr>
          <p:cNvPr id="100" name="文本框 99"/>
          <p:cNvSpPr txBox="1"/>
          <p:nvPr/>
        </p:nvSpPr>
        <p:spPr>
          <a:xfrm>
            <a:off x="201930" y="1410970"/>
            <a:ext cx="4241800" cy="2676525"/>
          </a:xfrm>
          <a:prstGeom prst="rect">
            <a:avLst/>
          </a:prstGeom>
          <a:noFill/>
          <a:ln w="9525">
            <a:noFill/>
          </a:ln>
        </p:spPr>
        <p:txBody>
          <a:bodyPr wrap="square">
            <a:spAutoFit/>
          </a:bodyPr>
          <a:p>
            <a:pPr indent="0"/>
            <a:r>
              <a:rPr lang="en-US" sz="2800" b="1">
                <a:latin typeface="宋体" panose="02010600030101010101" pitchFamily="2" charset="-122"/>
                <a:ea typeface="宋体" panose="02010600030101010101" pitchFamily="2" charset="-122"/>
              </a:rPr>
              <a:t>◎</a:t>
            </a:r>
            <a:r>
              <a:rPr lang="zh-CN" altLang="en-US" sz="2800" b="1">
                <a:latin typeface="宋体" panose="02010600030101010101" pitchFamily="2" charset="-122"/>
                <a:ea typeface="宋体" panose="02010600030101010101" pitchFamily="2" charset="-122"/>
              </a:rPr>
              <a:t>如何</a:t>
            </a:r>
            <a:r>
              <a:rPr lang="zh-CN" sz="2800" b="1">
                <a:latin typeface="Calibri" panose="020F0502020204030204" charset="0"/>
                <a:ea typeface="宋体" panose="02010600030101010101" pitchFamily="2" charset="-122"/>
              </a:rPr>
              <a:t>选好主题</a:t>
            </a:r>
            <a:endParaRPr lang="zh-CN" sz="2800" b="1">
              <a:latin typeface="Calibri" panose="020F0502020204030204" charset="0"/>
              <a:ea typeface="宋体" panose="02010600030101010101" pitchFamily="2" charset="-122"/>
            </a:endParaRPr>
          </a:p>
          <a:p>
            <a:pPr indent="0"/>
            <a:endParaRPr lang="zh-CN" altLang="en-US" sz="2800"/>
          </a:p>
          <a:p>
            <a:pPr indent="0"/>
            <a:r>
              <a:rPr lang="zh-CN" altLang="en-US" sz="2800"/>
              <a:t>案例：山东省</a:t>
            </a:r>
            <a:endParaRPr lang="zh-CN" altLang="en-US" sz="2800"/>
          </a:p>
          <a:p>
            <a:pPr indent="0"/>
            <a:r>
              <a:rPr lang="zh-CN" altLang="en-US" sz="2800"/>
              <a:t>  蓝色：半岛临海</a:t>
            </a:r>
            <a:endParaRPr lang="zh-CN" altLang="en-US" sz="2800"/>
          </a:p>
          <a:p>
            <a:pPr indent="0"/>
            <a:r>
              <a:rPr lang="zh-CN" altLang="en-US" sz="2800"/>
              <a:t>  黄色：黄河口</a:t>
            </a:r>
            <a:endParaRPr lang="zh-CN" altLang="en-US" sz="2800"/>
          </a:p>
          <a:p>
            <a:pPr indent="0"/>
            <a:r>
              <a:rPr lang="zh-CN" altLang="en-US" sz="2800"/>
              <a:t>  红色：枣庄、临沂等地</a:t>
            </a:r>
            <a:endParaRPr lang="zh-CN" altLang="en-US" sz="2800"/>
          </a:p>
        </p:txBody>
      </p:sp>
      <p:pic>
        <p:nvPicPr>
          <p:cNvPr id="3" name="图片 2" descr="src=http_%2F%2Fwww.xytours.com%2Fweb%2Fsd%2Fimages%2Fsd.gif&amp;refer=http_%2F%2Fwww.xytours"/>
          <p:cNvPicPr>
            <a:picLocks noChangeAspect="1"/>
          </p:cNvPicPr>
          <p:nvPr/>
        </p:nvPicPr>
        <p:blipFill>
          <a:blip r:embed="rId1"/>
          <a:stretch>
            <a:fillRect/>
          </a:stretch>
        </p:blipFill>
        <p:spPr>
          <a:xfrm>
            <a:off x="4443730" y="1004570"/>
            <a:ext cx="7446010" cy="5086350"/>
          </a:xfrm>
          <a:prstGeom prst="rect">
            <a:avLst/>
          </a:prstGeom>
        </p:spPr>
      </p:pic>
      <p:sp>
        <p:nvSpPr>
          <p:cNvPr id="4" name="文本框 3"/>
          <p:cNvSpPr txBox="1"/>
          <p:nvPr/>
        </p:nvSpPr>
        <p:spPr>
          <a:xfrm>
            <a:off x="596265" y="4782820"/>
            <a:ext cx="3401060" cy="368300"/>
          </a:xfrm>
          <a:prstGeom prst="rect">
            <a:avLst/>
          </a:prstGeom>
          <a:noFill/>
        </p:spPr>
        <p:txBody>
          <a:bodyPr wrap="none" rtlCol="0">
            <a:spAutoFit/>
          </a:bodyPr>
          <a:p>
            <a:r>
              <a:rPr lang="zh-CN" altLang="en-US" b="1"/>
              <a:t>人无我有、人有我优、人优我特</a:t>
            </a:r>
            <a:endParaRPr lang="zh-CN" altLang="en-US"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75715" y="671195"/>
            <a:ext cx="897890" cy="521970"/>
          </a:xfrm>
          <a:prstGeom prst="rect">
            <a:avLst/>
          </a:prstGeom>
          <a:noFill/>
        </p:spPr>
        <p:txBody>
          <a:bodyPr wrap="none" rtlCol="0" anchor="t">
            <a:spAutoFit/>
          </a:bodyPr>
          <a:p>
            <a:r>
              <a:rPr lang="zh-CN" altLang="en-US" sz="2800" b="1">
                <a:solidFill>
                  <a:srgbClr val="FF0000"/>
                </a:solidFill>
                <a:sym typeface="+mn-ea"/>
              </a:rPr>
              <a:t>案例</a:t>
            </a:r>
            <a:endParaRPr lang="zh-CN" altLang="en-US" sz="2800" b="1">
              <a:solidFill>
                <a:srgbClr val="FF0000"/>
              </a:solidFill>
              <a:sym typeface="+mn-ea"/>
            </a:endParaRPr>
          </a:p>
        </p:txBody>
      </p:sp>
      <p:sp>
        <p:nvSpPr>
          <p:cNvPr id="2" name="文本框 1"/>
          <p:cNvSpPr txBox="1"/>
          <p:nvPr/>
        </p:nvSpPr>
        <p:spPr>
          <a:xfrm>
            <a:off x="1399540" y="1840230"/>
            <a:ext cx="8819515" cy="2676525"/>
          </a:xfrm>
          <a:prstGeom prst="rect">
            <a:avLst/>
          </a:prstGeom>
          <a:noFill/>
          <a:ln w="9525">
            <a:noFill/>
          </a:ln>
        </p:spPr>
        <p:txBody>
          <a:bodyPr wrap="square">
            <a:spAutoFit/>
          </a:bodyPr>
          <a:p>
            <a:pPr indent="0"/>
            <a:r>
              <a:rPr lang="en-US" altLang="zh-CN" sz="2800" b="0">
                <a:cs typeface="仿宋_GB2312" panose="02010609030101010101" charset="-122"/>
              </a:rPr>
              <a:t>   </a:t>
            </a:r>
            <a:r>
              <a:rPr lang="zh-CN" sz="2800" b="0">
                <a:cs typeface="仿宋_GB2312" panose="02010609030101010101" charset="-122"/>
              </a:rPr>
              <a:t>《威海蓝色海洋》研学课程开发，以“天、地、人”和谐为主体。“天”指蓝色天空（如威海的晴好天气、空气质量优良）；“地”指蓝色海洋（千里海岸线，海洋空间资源潜力较大）；“人”指蓝色经济的发展（山东半岛蓝色经济区的建设；山东新旧动能转换中的经略海洋）。</a:t>
            </a:r>
            <a:endParaRPr lang="zh-CN" altLang="en-US" sz="2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922655" y="205740"/>
            <a:ext cx="6154420" cy="6206490"/>
          </a:xfrm>
          <a:prstGeom prst="rect">
            <a:avLst/>
          </a:prstGeom>
        </p:spPr>
      </p:pic>
      <p:pic>
        <p:nvPicPr>
          <p:cNvPr id="3" name="图片 2"/>
          <p:cNvPicPr>
            <a:picLocks noChangeAspect="1"/>
          </p:cNvPicPr>
          <p:nvPr/>
        </p:nvPicPr>
        <p:blipFill>
          <a:blip r:embed="rId2"/>
          <a:stretch>
            <a:fillRect/>
          </a:stretch>
        </p:blipFill>
        <p:spPr>
          <a:xfrm>
            <a:off x="6987540" y="528320"/>
            <a:ext cx="4493260" cy="3182620"/>
          </a:xfrm>
          <a:prstGeom prst="rect">
            <a:avLst/>
          </a:prstGeom>
        </p:spPr>
      </p:pic>
      <p:sp>
        <p:nvSpPr>
          <p:cNvPr id="4" name="文本框 3"/>
          <p:cNvSpPr txBox="1"/>
          <p:nvPr/>
        </p:nvSpPr>
        <p:spPr>
          <a:xfrm>
            <a:off x="1176655" y="205740"/>
            <a:ext cx="897890" cy="521970"/>
          </a:xfrm>
          <a:prstGeom prst="rect">
            <a:avLst/>
          </a:prstGeom>
          <a:noFill/>
        </p:spPr>
        <p:txBody>
          <a:bodyPr wrap="none" rtlCol="0" anchor="t">
            <a:spAutoFit/>
          </a:bodyPr>
          <a:p>
            <a:r>
              <a:rPr lang="zh-CN" altLang="en-US" sz="2800" b="1">
                <a:solidFill>
                  <a:srgbClr val="FF0000"/>
                </a:solidFill>
                <a:sym typeface="+mn-ea"/>
              </a:rPr>
              <a:t>案例</a:t>
            </a:r>
            <a:endParaRPr lang="zh-CN" altLang="en-US" sz="2800" b="1">
              <a:solidFill>
                <a:srgbClr val="FF0000"/>
              </a:solidFill>
              <a:sym typeface="+mn-ea"/>
            </a:endParaRPr>
          </a:p>
        </p:txBody>
      </p:sp>
      <p:sp>
        <p:nvSpPr>
          <p:cNvPr id="5" name="文本框 4"/>
          <p:cNvSpPr txBox="1"/>
          <p:nvPr/>
        </p:nvSpPr>
        <p:spPr>
          <a:xfrm>
            <a:off x="3333115" y="3710940"/>
            <a:ext cx="6440170" cy="521970"/>
          </a:xfrm>
          <a:prstGeom prst="rect">
            <a:avLst/>
          </a:prstGeom>
          <a:noFill/>
        </p:spPr>
        <p:txBody>
          <a:bodyPr wrap="none" rtlCol="0">
            <a:spAutoFit/>
          </a:bodyPr>
          <a:p>
            <a:r>
              <a:rPr lang="zh-CN" altLang="en-US" sz="2800" b="1">
                <a:solidFill>
                  <a:srgbClr val="400ADA"/>
                </a:solidFill>
              </a:rPr>
              <a:t>主题</a:t>
            </a:r>
            <a:r>
              <a:rPr lang="en-US" altLang="zh-CN" sz="2800" b="1">
                <a:solidFill>
                  <a:srgbClr val="400ADA"/>
                </a:solidFill>
              </a:rPr>
              <a:t>+</a:t>
            </a:r>
            <a:r>
              <a:rPr lang="zh-CN" altLang="en-US" sz="2800" b="1">
                <a:solidFill>
                  <a:srgbClr val="400ADA"/>
                </a:solidFill>
              </a:rPr>
              <a:t>主线：基于大主题下，设计小主题</a:t>
            </a:r>
            <a:endParaRPr lang="zh-CN" altLang="en-US" sz="2800" b="1">
              <a:solidFill>
                <a:srgbClr val="400ADA"/>
              </a:solidFill>
            </a:endParaRPr>
          </a:p>
        </p:txBody>
      </p:sp>
      <p:sp>
        <p:nvSpPr>
          <p:cNvPr id="6" name="文本框 5"/>
          <p:cNvSpPr txBox="1"/>
          <p:nvPr/>
        </p:nvSpPr>
        <p:spPr>
          <a:xfrm>
            <a:off x="6078220" y="4712335"/>
            <a:ext cx="1791970" cy="368300"/>
          </a:xfrm>
          <a:prstGeom prst="rect">
            <a:avLst/>
          </a:prstGeom>
          <a:noFill/>
        </p:spPr>
        <p:txBody>
          <a:bodyPr wrap="none" rtlCol="0">
            <a:spAutoFit/>
          </a:bodyPr>
          <a:p>
            <a:r>
              <a:rPr lang="en-US" altLang="zh-CN" b="1">
                <a:solidFill>
                  <a:srgbClr val="FF0000"/>
                </a:solidFill>
              </a:rPr>
              <a:t>——</a:t>
            </a:r>
            <a:r>
              <a:rPr lang="zh-CN" altLang="en-US" b="1">
                <a:solidFill>
                  <a:srgbClr val="FF0000"/>
                </a:solidFill>
              </a:rPr>
              <a:t>海洋科技类</a:t>
            </a:r>
            <a:endParaRPr lang="zh-CN" altLang="en-US" b="1">
              <a:solidFill>
                <a:srgbClr val="FF0000"/>
              </a:solidFill>
            </a:endParaRPr>
          </a:p>
        </p:txBody>
      </p:sp>
      <p:sp>
        <p:nvSpPr>
          <p:cNvPr id="7" name="文本框 6"/>
          <p:cNvSpPr txBox="1"/>
          <p:nvPr/>
        </p:nvSpPr>
        <p:spPr>
          <a:xfrm>
            <a:off x="6078220" y="5080635"/>
            <a:ext cx="2761615" cy="368300"/>
          </a:xfrm>
          <a:prstGeom prst="rect">
            <a:avLst/>
          </a:prstGeom>
          <a:noFill/>
        </p:spPr>
        <p:txBody>
          <a:bodyPr wrap="square" rtlCol="0">
            <a:spAutoFit/>
          </a:bodyPr>
          <a:p>
            <a:r>
              <a:rPr lang="en-US" altLang="zh-CN" b="1">
                <a:solidFill>
                  <a:srgbClr val="FF0000"/>
                </a:solidFill>
              </a:rPr>
              <a:t>——</a:t>
            </a:r>
            <a:r>
              <a:rPr lang="zh-CN" altLang="en-US" b="1">
                <a:solidFill>
                  <a:srgbClr val="FF0000"/>
                </a:solidFill>
              </a:rPr>
              <a:t>海洋权益等人文类</a:t>
            </a:r>
            <a:endParaRPr lang="zh-CN" altLang="en-US" b="1">
              <a:solidFill>
                <a:srgbClr val="FF0000"/>
              </a:solidFill>
            </a:endParaRPr>
          </a:p>
        </p:txBody>
      </p:sp>
      <p:sp>
        <p:nvSpPr>
          <p:cNvPr id="8" name="文本框 7"/>
          <p:cNvSpPr txBox="1"/>
          <p:nvPr/>
        </p:nvSpPr>
        <p:spPr>
          <a:xfrm>
            <a:off x="6078220" y="5588635"/>
            <a:ext cx="5102860" cy="368300"/>
          </a:xfrm>
          <a:prstGeom prst="rect">
            <a:avLst/>
          </a:prstGeom>
          <a:noFill/>
        </p:spPr>
        <p:txBody>
          <a:bodyPr wrap="square" rtlCol="0">
            <a:spAutoFit/>
          </a:bodyPr>
          <a:p>
            <a:r>
              <a:rPr lang="en-US" altLang="zh-CN" b="1">
                <a:solidFill>
                  <a:srgbClr val="FF0000"/>
                </a:solidFill>
              </a:rPr>
              <a:t>——</a:t>
            </a:r>
            <a:r>
              <a:rPr lang="zh-CN" altLang="en-US" b="1">
                <a:solidFill>
                  <a:srgbClr val="FF0000"/>
                </a:solidFill>
              </a:rPr>
              <a:t>海岸地貌、海洋生物、海洋气象等自然类</a:t>
            </a:r>
            <a:endParaRPr lang="zh-CN" altLang="en-US" b="1">
              <a:solidFill>
                <a:srgbClr val="FF0000"/>
              </a:solidFill>
            </a:endParaRPr>
          </a:p>
        </p:txBody>
      </p:sp>
      <p:sp>
        <p:nvSpPr>
          <p:cNvPr id="9" name="文本框 8"/>
          <p:cNvSpPr txBox="1"/>
          <p:nvPr/>
        </p:nvSpPr>
        <p:spPr>
          <a:xfrm>
            <a:off x="6078220" y="5956935"/>
            <a:ext cx="4567555" cy="368300"/>
          </a:xfrm>
          <a:prstGeom prst="rect">
            <a:avLst/>
          </a:prstGeom>
          <a:noFill/>
        </p:spPr>
        <p:txBody>
          <a:bodyPr wrap="square" rtlCol="0">
            <a:spAutoFit/>
          </a:bodyPr>
          <a:p>
            <a:r>
              <a:rPr lang="en-US" altLang="zh-CN" b="1">
                <a:solidFill>
                  <a:srgbClr val="FF0000"/>
                </a:solidFill>
              </a:rPr>
              <a:t>——</a:t>
            </a:r>
            <a:r>
              <a:rPr lang="zh-CN" altLang="en-US" b="1">
                <a:solidFill>
                  <a:srgbClr val="FF0000"/>
                </a:solidFill>
              </a:rPr>
              <a:t>海洋经济等人文类</a:t>
            </a:r>
            <a:endParaRPr lang="zh-CN" altLang="en-US" b="1">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722120" y="118745"/>
            <a:ext cx="7379970" cy="6739255"/>
          </a:xfrm>
          <a:prstGeom prst="rect">
            <a:avLst/>
          </a:prstGeom>
          <a:noFill/>
          <a:ln w="9525">
            <a:noFill/>
          </a:ln>
        </p:spPr>
        <p:txBody>
          <a:bodyPr wrap="square">
            <a:spAutoFit/>
          </a:bodyPr>
          <a:p>
            <a:pPr indent="0" algn="ctr"/>
            <a:r>
              <a:rPr lang="zh-CN" b="1">
                <a:ea typeface="宋体" panose="02010600030101010101" pitchFamily="2" charset="-122"/>
              </a:rPr>
              <a:t>修改建议及任务分工</a:t>
            </a:r>
            <a:r>
              <a:rPr lang="en-US" b="0">
                <a:solidFill>
                  <a:srgbClr val="0070C0"/>
                </a:solidFill>
                <a:highlight>
                  <a:srgbClr val="FFFF00"/>
                </a:highlight>
                <a:latin typeface="Calibri" panose="020F0502020204030204" charset="0"/>
                <a:ea typeface="宋体" panose="02010600030101010101" pitchFamily="2" charset="-122"/>
                <a:cs typeface="Times New Roman" panose="02020603050405020304" pitchFamily="18" charset="0"/>
              </a:rPr>
              <a:t>1.</a:t>
            </a:r>
            <a:r>
              <a:rPr lang="zh-CN" b="0">
                <a:solidFill>
                  <a:srgbClr val="0070C0"/>
                </a:solidFill>
                <a:highlight>
                  <a:srgbClr val="FFFF00"/>
                </a:highlight>
                <a:latin typeface="Calibri" panose="020F0502020204030204" charset="0"/>
                <a:ea typeface="宋体" panose="02010600030101010101" pitchFamily="2" charset="-122"/>
              </a:rPr>
              <a:t>章节目点</a:t>
            </a:r>
            <a:r>
              <a:rPr lang="zh-CN" b="1">
                <a:solidFill>
                  <a:srgbClr val="000000"/>
                </a:solidFill>
                <a:latin typeface="Calibri" panose="020F0502020204030204" charset="0"/>
                <a:ea typeface="宋体" panose="02010600030101010101" pitchFamily="2" charset="-122"/>
              </a:rPr>
              <a:t>开篇语</a:t>
            </a:r>
            <a:r>
              <a:rPr lang="en-US" b="1">
                <a:solidFill>
                  <a:srgbClr val="000000"/>
                </a:solidFill>
                <a:latin typeface="Calibri" panose="020F0502020204030204" charset="0"/>
                <a:ea typeface="宋体" panose="02010600030101010101" pitchFamily="2" charset="-122"/>
                <a:cs typeface="Times New Roman" panose="02020603050405020304" pitchFamily="18" charset="0"/>
              </a:rPr>
              <a:t>  </a:t>
            </a:r>
            <a:r>
              <a:rPr lang="zh-CN" b="1">
                <a:solidFill>
                  <a:srgbClr val="000000"/>
                </a:solidFill>
                <a:latin typeface="Calibri" panose="020F0502020204030204" charset="0"/>
                <a:ea typeface="宋体" panose="02010600030101010101" pitchFamily="2" charset="-122"/>
              </a:rPr>
              <a:t>印象威海第一编</a:t>
            </a:r>
            <a:r>
              <a:rPr lang="en-US" b="1">
                <a:solidFill>
                  <a:srgbClr val="000000"/>
                </a:solidFill>
                <a:latin typeface="Calibri" panose="020F0502020204030204" charset="0"/>
                <a:ea typeface="宋体" panose="02010600030101010101" pitchFamily="2" charset="-122"/>
                <a:cs typeface="Times New Roman" panose="02020603050405020304" pitchFamily="18" charset="0"/>
              </a:rPr>
              <a:t>  </a:t>
            </a:r>
            <a:r>
              <a:rPr lang="zh-CN" b="1">
                <a:solidFill>
                  <a:srgbClr val="000000"/>
                </a:solidFill>
                <a:latin typeface="Calibri" panose="020F0502020204030204" charset="0"/>
                <a:ea typeface="宋体" panose="02010600030101010101" pitchFamily="2" charset="-122"/>
              </a:rPr>
              <a:t>研学设计</a:t>
            </a:r>
            <a:r>
              <a:rPr lang="zh-CN" b="0">
                <a:solidFill>
                  <a:srgbClr val="000000"/>
                </a:solidFill>
                <a:latin typeface="Calibri" panose="020F0502020204030204" charset="0"/>
                <a:ea typeface="宋体" panose="02010600030101010101" pitchFamily="2" charset="-122"/>
              </a:rPr>
              <a:t>一、研学对象二、研学目标三、研学内容                              四、研学日程（曲老师负责）第二编</a:t>
            </a:r>
            <a:r>
              <a:rPr lang="en-US" b="1">
                <a:solidFill>
                  <a:srgbClr val="000000"/>
                </a:solidFill>
                <a:latin typeface="Calibri" panose="020F0502020204030204" charset="0"/>
                <a:ea typeface="宋体" panose="02010600030101010101" pitchFamily="2" charset="-122"/>
                <a:cs typeface="Times New Roman" panose="02020603050405020304" pitchFamily="18" charset="0"/>
              </a:rPr>
              <a:t>  </a:t>
            </a:r>
            <a:r>
              <a:rPr lang="zh-CN" b="1">
                <a:solidFill>
                  <a:srgbClr val="000000"/>
                </a:solidFill>
                <a:latin typeface="Calibri" panose="020F0502020204030204" charset="0"/>
                <a:ea typeface="宋体" panose="02010600030101010101" pitchFamily="2" charset="-122"/>
              </a:rPr>
              <a:t>行走课堂</a:t>
            </a:r>
            <a:r>
              <a:rPr lang="zh-CN" b="0">
                <a:solidFill>
                  <a:srgbClr val="FF0000"/>
                </a:solidFill>
                <a:latin typeface="Calibri" panose="020F0502020204030204" charset="0"/>
                <a:ea typeface="宋体" panose="02010600030101010101" pitchFamily="2" charset="-122"/>
              </a:rPr>
              <a:t>一、敬畏海洋</a:t>
            </a:r>
            <a:r>
              <a:rPr lang="en-US" b="0">
                <a:solidFill>
                  <a:srgbClr val="FF0000"/>
                </a:solidFill>
                <a:latin typeface="Calibri" panose="020F0502020204030204" charset="0"/>
                <a:ea typeface="宋体" panose="02010600030101010101" pitchFamily="2" charset="-122"/>
                <a:cs typeface="Times New Roman" panose="02020603050405020304" pitchFamily="18" charset="0"/>
              </a:rPr>
              <a:t> </a:t>
            </a:r>
            <a:r>
              <a:rPr lang="zh-CN" b="0">
                <a:solidFill>
                  <a:srgbClr val="FF0000"/>
                </a:solidFill>
                <a:latin typeface="Calibri" panose="020F0502020204030204" charset="0"/>
                <a:ea typeface="宋体" panose="02010600030101010101" pitchFamily="2" charset="-122"/>
              </a:rPr>
              <a:t>开启蓝色文明之旅（王老师负责）</a:t>
            </a:r>
            <a:r>
              <a:rPr lang="en-US" b="0">
                <a:solidFill>
                  <a:srgbClr val="FF0000"/>
                </a:solidFill>
                <a:latin typeface="Calibri" panose="020F0502020204030204" charset="0"/>
                <a:ea typeface="宋体" panose="02010600030101010101" pitchFamily="2" charset="-122"/>
                <a:cs typeface="Times New Roman" panose="02020603050405020304" pitchFamily="18" charset="0"/>
              </a:rPr>
              <a:t> </a:t>
            </a:r>
            <a:r>
              <a:rPr lang="zh-CN" b="0">
                <a:solidFill>
                  <a:srgbClr val="FF0000"/>
                </a:solidFill>
                <a:latin typeface="Calibri" panose="020F0502020204030204" charset="0"/>
                <a:ea typeface="宋体" panose="02010600030101010101" pitchFamily="2" charset="-122"/>
              </a:rPr>
              <a:t>韩教授：这一部分再完善，感觉放在这里不合适</a:t>
            </a:r>
            <a:r>
              <a:rPr lang="zh-CN" b="0">
                <a:solidFill>
                  <a:srgbClr val="000000"/>
                </a:solidFill>
                <a:latin typeface="Calibri" panose="020F0502020204030204" charset="0"/>
                <a:ea typeface="宋体" panose="02010600030101010101" pitchFamily="2" charset="-122"/>
              </a:rPr>
              <a:t>二、走进刘公岛</a:t>
            </a:r>
            <a:r>
              <a:rPr lang="en-US" b="0">
                <a:solidFill>
                  <a:srgbClr val="000000"/>
                </a:solidFill>
                <a:latin typeface="Calibri" panose="020F0502020204030204" charset="0"/>
                <a:ea typeface="宋体" panose="02010600030101010101" pitchFamily="2" charset="-122"/>
                <a:cs typeface="Times New Roman" panose="02020603050405020304" pitchFamily="18" charset="0"/>
              </a:rPr>
              <a:t> </a:t>
            </a:r>
            <a:r>
              <a:rPr lang="zh-CN" b="0">
                <a:solidFill>
                  <a:srgbClr val="000000"/>
                </a:solidFill>
                <a:latin typeface="Calibri" panose="020F0502020204030204" charset="0"/>
                <a:ea typeface="宋体" panose="02010600030101010101" pitchFamily="2" charset="-122"/>
              </a:rPr>
              <a:t>铭记历史，勿忘国耻</a:t>
            </a:r>
            <a:r>
              <a:rPr lang="zh-CN" b="0">
                <a:solidFill>
                  <a:srgbClr val="FF0000"/>
                </a:solidFill>
                <a:latin typeface="Calibri" panose="020F0502020204030204" charset="0"/>
                <a:ea typeface="宋体" panose="02010600030101010101" pitchFamily="2" charset="-122"/>
              </a:rPr>
              <a:t>（王老师负责）</a:t>
            </a:r>
            <a:r>
              <a:rPr lang="zh-CN" b="1">
                <a:ea typeface="宋体" panose="02010600030101010101" pitchFamily="2" charset="-122"/>
              </a:rPr>
              <a:t>研学主题一</a:t>
            </a:r>
            <a:r>
              <a:rPr lang="en-US" b="1">
                <a:latin typeface="宋体" panose="02010600030101010101" pitchFamily="2" charset="-122"/>
                <a:ea typeface="宋体" panose="02010600030101010101" pitchFamily="2" charset="-122"/>
              </a:rPr>
              <a:t>  </a:t>
            </a:r>
            <a:r>
              <a:rPr lang="zh-CN" b="1">
                <a:ea typeface="宋体" panose="02010600030101010101" pitchFamily="2" charset="-122"/>
              </a:rPr>
              <a:t>认识刘公岛战略位置研学主题二</a:t>
            </a:r>
            <a:r>
              <a:rPr lang="en-US" b="1">
                <a:latin typeface="宋体" panose="02010600030101010101" pitchFamily="2" charset="-122"/>
                <a:ea typeface="宋体" panose="02010600030101010101" pitchFamily="2" charset="-122"/>
              </a:rPr>
              <a:t>   </a:t>
            </a:r>
            <a:r>
              <a:rPr lang="zh-CN" b="1">
                <a:solidFill>
                  <a:srgbClr val="FF0000"/>
                </a:solidFill>
                <a:ea typeface="宋体" panose="02010600030101010101" pitchFamily="2" charset="-122"/>
              </a:rPr>
              <a:t>探究甲午之殇原因</a:t>
            </a:r>
            <a:r>
              <a:rPr lang="zh-CN" b="1">
                <a:ea typeface="宋体" panose="02010600030101010101" pitchFamily="2" charset="-122"/>
              </a:rPr>
              <a:t>研学主题三</a:t>
            </a:r>
            <a:r>
              <a:rPr lang="en-US" b="1">
                <a:latin typeface="宋体" panose="02010600030101010101" pitchFamily="2" charset="-122"/>
                <a:ea typeface="宋体" panose="02010600030101010101" pitchFamily="2" charset="-122"/>
              </a:rPr>
              <a:t>  </a:t>
            </a:r>
            <a:r>
              <a:rPr lang="zh-CN" b="1">
                <a:ea typeface="宋体" panose="02010600030101010101" pitchFamily="2" charset="-122"/>
              </a:rPr>
              <a:t>感受甲午海战国耻研学主题四</a:t>
            </a:r>
            <a:r>
              <a:rPr lang="en-US" b="1">
                <a:latin typeface="宋体" panose="02010600030101010101" pitchFamily="2" charset="-122"/>
                <a:ea typeface="宋体" panose="02010600030101010101" pitchFamily="2" charset="-122"/>
              </a:rPr>
              <a:t>  </a:t>
            </a:r>
            <a:r>
              <a:rPr lang="zh-CN" b="1">
                <a:ea typeface="宋体" panose="02010600030101010101" pitchFamily="2" charset="-122"/>
              </a:rPr>
              <a:t>励志海军强国梦</a:t>
            </a:r>
            <a:endParaRPr lang="zh-CN" b="0">
              <a:solidFill>
                <a:srgbClr val="FF0000"/>
              </a:solidFill>
              <a:latin typeface="Calibri" panose="020F0502020204030204" charset="0"/>
              <a:ea typeface="宋体" panose="02010600030101010101" pitchFamily="2" charset="-122"/>
            </a:endParaRPr>
          </a:p>
          <a:p>
            <a:pPr indent="0" algn="ctr"/>
            <a:r>
              <a:rPr lang="zh-CN" b="1">
                <a:solidFill>
                  <a:srgbClr val="FF0000"/>
                </a:solidFill>
                <a:latin typeface="Calibri" panose="020F0502020204030204" charset="0"/>
                <a:ea typeface="宋体" panose="02010600030101010101" pitchFamily="2" charset="-122"/>
              </a:rPr>
              <a:t>三、置身华夏城</a:t>
            </a:r>
            <a:r>
              <a:rPr lang="en-US" b="1">
                <a:solidFill>
                  <a:srgbClr val="FF0000"/>
                </a:solidFill>
                <a:latin typeface="Calibri" panose="020F0502020204030204" charset="0"/>
                <a:ea typeface="宋体" panose="02010600030101010101" pitchFamily="2" charset="-122"/>
                <a:cs typeface="Times New Roman" panose="02020603050405020304" pitchFamily="18" charset="0"/>
              </a:rPr>
              <a:t> </a:t>
            </a:r>
            <a:r>
              <a:rPr lang="zh-CN" b="1">
                <a:solidFill>
                  <a:srgbClr val="FF0000"/>
                </a:solidFill>
                <a:latin typeface="Calibri" panose="020F0502020204030204" charset="0"/>
                <a:ea typeface="宋体" panose="02010600030101010101" pitchFamily="2" charset="-122"/>
              </a:rPr>
              <a:t>体验生态修复（王老师负责）？</a:t>
            </a:r>
            <a:r>
              <a:rPr lang="zh-CN" b="1">
                <a:ea typeface="宋体" panose="02010600030101010101" pitchFamily="2" charset="-122"/>
              </a:rPr>
              <a:t>研学主题一</a:t>
            </a:r>
            <a:r>
              <a:rPr lang="en-US" b="1">
                <a:latin typeface="宋体" panose="02010600030101010101" pitchFamily="2" charset="-122"/>
                <a:ea typeface="宋体" panose="02010600030101010101" pitchFamily="2" charset="-122"/>
              </a:rPr>
              <a:t>  </a:t>
            </a:r>
            <a:r>
              <a:rPr lang="zh-CN" b="1">
                <a:ea typeface="宋体" panose="02010600030101010101" pitchFamily="2" charset="-122"/>
              </a:rPr>
              <a:t>生态修复研学主题二</a:t>
            </a:r>
            <a:r>
              <a:rPr lang="en-US" b="1">
                <a:latin typeface="宋体" panose="02010600030101010101" pitchFamily="2" charset="-122"/>
                <a:ea typeface="宋体" panose="02010600030101010101" pitchFamily="2" charset="-122"/>
              </a:rPr>
              <a:t>  </a:t>
            </a:r>
            <a:r>
              <a:rPr lang="zh-CN" b="1">
                <a:ea typeface="宋体" panose="02010600030101010101" pitchFamily="2" charset="-122"/>
              </a:rPr>
              <a:t>防灾自救研学主题三</a:t>
            </a:r>
            <a:r>
              <a:rPr lang="en-US" b="1">
                <a:latin typeface="宋体" panose="02010600030101010101" pitchFamily="2" charset="-122"/>
                <a:ea typeface="宋体" panose="02010600030101010101" pitchFamily="2" charset="-122"/>
              </a:rPr>
              <a:t>  </a:t>
            </a:r>
            <a:r>
              <a:rPr lang="zh-CN" b="1">
                <a:ea typeface="宋体" panose="02010600030101010101" pitchFamily="2" charset="-122"/>
              </a:rPr>
              <a:t>产业转型</a:t>
            </a:r>
            <a:r>
              <a:rPr lang="zh-CN" b="0">
                <a:solidFill>
                  <a:srgbClr val="FF0000"/>
                </a:solidFill>
                <a:latin typeface="Calibri" panose="020F0502020204030204" charset="0"/>
                <a:ea typeface="宋体" panose="02010600030101010101" pitchFamily="2" charset="-122"/>
              </a:rPr>
              <a:t>去掉</a:t>
            </a:r>
            <a:r>
              <a:rPr lang="en-US" b="0">
                <a:solidFill>
                  <a:srgbClr val="FF0000"/>
                </a:solidFill>
                <a:latin typeface="Calibri" panose="020F0502020204030204" charset="0"/>
                <a:ea typeface="宋体" panose="02010600030101010101" pitchFamily="2" charset="-122"/>
                <a:cs typeface="Times New Roman" panose="02020603050405020304" pitchFamily="18" charset="0"/>
              </a:rPr>
              <a:t>“</a:t>
            </a:r>
            <a:r>
              <a:rPr lang="zh-CN" b="0">
                <a:solidFill>
                  <a:srgbClr val="FF0000"/>
                </a:solidFill>
                <a:latin typeface="Calibri" panose="020F0502020204030204" charset="0"/>
                <a:ea typeface="宋体" panose="02010600030101010101" pitchFamily="2" charset="-122"/>
              </a:rPr>
              <a:t>研学主题二</a:t>
            </a:r>
            <a:r>
              <a:rPr lang="en-US" b="0">
                <a:solidFill>
                  <a:srgbClr val="FF0000"/>
                </a:solidFill>
                <a:latin typeface="Calibri" panose="020F0502020204030204" charset="0"/>
                <a:ea typeface="宋体" panose="02010600030101010101" pitchFamily="2" charset="-122"/>
                <a:cs typeface="Times New Roman" panose="02020603050405020304" pitchFamily="18" charset="0"/>
              </a:rPr>
              <a:t>  </a:t>
            </a:r>
            <a:r>
              <a:rPr lang="zh-CN" b="0">
                <a:solidFill>
                  <a:srgbClr val="FF0000"/>
                </a:solidFill>
                <a:latin typeface="Calibri" panose="020F0502020204030204" charset="0"/>
                <a:ea typeface="宋体" panose="02010600030101010101" pitchFamily="2" charset="-122"/>
              </a:rPr>
              <a:t>关爱海洋</a:t>
            </a:r>
            <a:r>
              <a:rPr lang="zh-CN" b="0">
                <a:solidFill>
                  <a:srgbClr val="FF0000"/>
                </a:solidFill>
                <a:latin typeface="Calibri" panose="020F0502020204030204" charset="0"/>
                <a:ea typeface="宋体" panose="02010600030101010101" pitchFamily="2" charset="-122"/>
                <a:cs typeface="Times New Roman" panose="02020603050405020304" pitchFamily="18" charset="0"/>
              </a:rPr>
              <a:t>”；</a:t>
            </a:r>
            <a:r>
              <a:rPr lang="zh-CN" b="0">
                <a:solidFill>
                  <a:srgbClr val="FF0000"/>
                </a:solidFill>
                <a:latin typeface="Calibri" panose="020F0502020204030204" charset="0"/>
                <a:ea typeface="宋体" panose="02010600030101010101" pitchFamily="2" charset="-122"/>
              </a:rPr>
              <a:t>这部分</a:t>
            </a:r>
            <a:r>
              <a:rPr lang="zh-CN" b="1">
                <a:solidFill>
                  <a:srgbClr val="FF0000"/>
                </a:solidFill>
                <a:latin typeface="Calibri" panose="020F0502020204030204" charset="0"/>
                <a:ea typeface="宋体" panose="02010600030101010101" pitchFamily="2" charset="-122"/>
              </a:rPr>
              <a:t>内容淡化</a:t>
            </a:r>
            <a:r>
              <a:rPr lang="zh-CN" b="0">
                <a:solidFill>
                  <a:srgbClr val="FF0000"/>
                </a:solidFill>
                <a:latin typeface="Calibri" panose="020F0502020204030204" charset="0"/>
                <a:ea typeface="宋体" panose="02010600030101010101" pitchFamily="2" charset="-122"/>
              </a:rPr>
              <a:t>，理由：因为与大主题</a:t>
            </a:r>
            <a:r>
              <a:rPr lang="zh-CN" b="0">
                <a:solidFill>
                  <a:srgbClr val="FF0000"/>
                </a:solidFill>
                <a:latin typeface="Calibri" panose="020F0502020204030204" charset="0"/>
                <a:ea typeface="宋体" panose="02010600030101010101" pitchFamily="2" charset="-122"/>
                <a:cs typeface="Times New Roman" panose="02020603050405020304" pitchFamily="18" charset="0"/>
              </a:rPr>
              <a:t>“”蓝色海洋”不是十分吻合，但是习书记曾经视察，是生态文明的典范，所以还是保留下来。  </a:t>
            </a:r>
            <a:endParaRPr lang="zh-CN" b="0">
              <a:solidFill>
                <a:srgbClr val="000000"/>
              </a:solidFill>
              <a:latin typeface="Calibri" panose="020F0502020204030204" charset="0"/>
              <a:ea typeface="宋体" panose="02010600030101010101" pitchFamily="2" charset="-122"/>
            </a:endParaRPr>
          </a:p>
          <a:p>
            <a:endParaRPr lang="zh-CN" altLang="en-US"/>
          </a:p>
        </p:txBody>
      </p:sp>
      <p:sp>
        <p:nvSpPr>
          <p:cNvPr id="3" name="文本框 2"/>
          <p:cNvSpPr txBox="1"/>
          <p:nvPr/>
        </p:nvSpPr>
        <p:spPr>
          <a:xfrm>
            <a:off x="9102090" y="2243455"/>
            <a:ext cx="2212340" cy="1383665"/>
          </a:xfrm>
          <a:prstGeom prst="rect">
            <a:avLst/>
          </a:prstGeom>
          <a:noFill/>
        </p:spPr>
        <p:txBody>
          <a:bodyPr wrap="square" rtlCol="0">
            <a:spAutoFit/>
          </a:bodyPr>
          <a:p>
            <a:r>
              <a:rPr lang="zh-CN" altLang="en-US" sz="2800" b="1">
                <a:solidFill>
                  <a:srgbClr val="400ADA"/>
                </a:solidFill>
              </a:rPr>
              <a:t>存在问题：主题不突出，拼凑感</a:t>
            </a:r>
            <a:endParaRPr lang="zh-CN" altLang="en-US" sz="2800" b="1">
              <a:solidFill>
                <a:srgbClr val="400ADA"/>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1114955" y="2649220"/>
            <a:ext cx="1188720" cy="1188720"/>
          </a:xfrm>
          <a:prstGeom prst="ellipse">
            <a:avLst/>
          </a:pr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303780" y="2782550"/>
            <a:ext cx="1554480" cy="922020"/>
          </a:xfrm>
          <a:prstGeom prst="rect">
            <a:avLst/>
          </a:prstGeom>
          <a:noFill/>
        </p:spPr>
        <p:txBody>
          <a:bodyPr wrap="none" rtlCol="0">
            <a:spAutoFit/>
          </a:bodyPr>
          <a:lstStyle/>
          <a:p>
            <a:pPr algn="l"/>
            <a:r>
              <a:rPr lang="zh-CN" altLang="en-US" sz="5400" b="1" dirty="0">
                <a:solidFill>
                  <a:srgbClr val="FF0000"/>
                </a:solidFill>
                <a:latin typeface="微软雅黑" panose="020B0503020204020204" pitchFamily="34" charset="-122"/>
                <a:ea typeface="微软雅黑" panose="020B0503020204020204" pitchFamily="34" charset="-122"/>
                <a:sym typeface="+mn-ea"/>
              </a:rPr>
              <a:t>目录</a:t>
            </a:r>
            <a:endParaRPr lang="zh-CN" altLang="en-US" sz="5400" b="1" dirty="0">
              <a:solidFill>
                <a:srgbClr val="FF0000"/>
              </a:solidFill>
              <a:latin typeface="微软雅黑" panose="020B0503020204020204" pitchFamily="34" charset="-122"/>
              <a:ea typeface="微软雅黑" panose="020B0503020204020204" pitchFamily="34" charset="-122"/>
              <a:sym typeface="+mn-ea"/>
            </a:endParaRPr>
          </a:p>
        </p:txBody>
      </p:sp>
      <p:grpSp>
        <p:nvGrpSpPr>
          <p:cNvPr id="9" name="组合 8"/>
          <p:cNvGrpSpPr/>
          <p:nvPr/>
        </p:nvGrpSpPr>
        <p:grpSpPr>
          <a:xfrm>
            <a:off x="4161155" y="972185"/>
            <a:ext cx="7324724" cy="1076325"/>
            <a:chOff x="1597500" y="962658"/>
            <a:chExt cx="4151168" cy="1076325"/>
          </a:xfrm>
        </p:grpSpPr>
        <p:sp>
          <p:nvSpPr>
            <p:cNvPr id="12" name="文本框 11"/>
            <p:cNvSpPr txBox="1"/>
            <p:nvPr/>
          </p:nvSpPr>
          <p:spPr>
            <a:xfrm>
              <a:off x="1597500" y="962658"/>
              <a:ext cx="693132" cy="829945"/>
            </a:xfrm>
            <a:prstGeom prst="rect">
              <a:avLst/>
            </a:prstGeom>
            <a:noFill/>
          </p:spPr>
          <p:txBody>
            <a:bodyPr wrap="square" rtlCol="0">
              <a:spAutoFit/>
            </a:bodyPr>
            <a:p>
              <a:r>
                <a:rPr lang="en-US" altLang="zh-CN" sz="4800" dirty="0">
                  <a:latin typeface="Yu Gothic UI Light" panose="020B0300000000000000" pitchFamily="34" charset="-128"/>
                  <a:ea typeface="Yu Gothic UI Light" panose="020B0300000000000000" pitchFamily="34" charset="-128"/>
                </a:rPr>
                <a:t>01</a:t>
              </a:r>
              <a:endParaRPr lang="zh-CN" altLang="en-US" sz="4800" dirty="0">
                <a:latin typeface="Yu Gothic UI Light" panose="020B0300000000000000" pitchFamily="34" charset="-128"/>
                <a:ea typeface="Yu Gothic UI Light" panose="020B0300000000000000" pitchFamily="34" charset="-128"/>
              </a:endParaRPr>
            </a:p>
          </p:txBody>
        </p:sp>
        <p:sp>
          <p:nvSpPr>
            <p:cNvPr id="16" name="矩形 15"/>
            <p:cNvSpPr/>
            <p:nvPr/>
          </p:nvSpPr>
          <p:spPr>
            <a:xfrm>
              <a:off x="2031150" y="962658"/>
              <a:ext cx="3717518" cy="1076325"/>
            </a:xfrm>
            <a:prstGeom prst="rect">
              <a:avLst/>
            </a:prstGeom>
          </p:spPr>
          <p:txBody>
            <a:bodyPr wrap="square">
              <a:spAutoFit/>
            </a:bodyPr>
            <a:p>
              <a:pPr lvl="0" algn="ctr"/>
              <a:r>
                <a:rPr lang="zh-CN" altLang="en-US" sz="3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研学课程的性质、</a:t>
              </a:r>
              <a:endParaRPr lang="zh-CN" altLang="en-US" sz="3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endParaRPr>
            </a:p>
            <a:p>
              <a:pPr lvl="0" algn="ctr"/>
              <a:r>
                <a:rPr lang="zh-CN" altLang="en-US" sz="3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定位、基本理念</a:t>
              </a:r>
              <a:endParaRPr lang="zh-CN" altLang="en-US" sz="3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endParaRPr>
            </a:p>
          </p:txBody>
        </p:sp>
        <p:cxnSp>
          <p:nvCxnSpPr>
            <p:cNvPr id="17" name="直接连接符 16"/>
            <p:cNvCxnSpPr/>
            <p:nvPr/>
          </p:nvCxnSpPr>
          <p:spPr>
            <a:xfrm>
              <a:off x="2118770" y="962917"/>
              <a:ext cx="0" cy="646331"/>
            </a:xfrm>
            <a:prstGeom prst="line">
              <a:avLst/>
            </a:prstGeom>
            <a:ln>
              <a:solidFill>
                <a:srgbClr val="3A3A3A"/>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4161155" y="3837940"/>
            <a:ext cx="6199504" cy="829945"/>
            <a:chOff x="1425839" y="838833"/>
            <a:chExt cx="4220326" cy="829945"/>
          </a:xfrm>
        </p:grpSpPr>
        <p:sp>
          <p:nvSpPr>
            <p:cNvPr id="20" name="文本框 19"/>
            <p:cNvSpPr txBox="1"/>
            <p:nvPr/>
          </p:nvSpPr>
          <p:spPr>
            <a:xfrm>
              <a:off x="1425839" y="838833"/>
              <a:ext cx="693132" cy="829945"/>
            </a:xfrm>
            <a:prstGeom prst="rect">
              <a:avLst/>
            </a:prstGeom>
            <a:noFill/>
          </p:spPr>
          <p:txBody>
            <a:bodyPr wrap="square" rtlCol="0">
              <a:spAutoFit/>
            </a:bodyPr>
            <a:p>
              <a:r>
                <a:rPr lang="en-US" altLang="zh-CN" sz="4800" dirty="0">
                  <a:latin typeface="Yu Gothic UI Light" panose="020B0300000000000000" pitchFamily="34" charset="-128"/>
                  <a:ea typeface="Yu Gothic UI Light" panose="020B0300000000000000" pitchFamily="34" charset="-128"/>
                </a:rPr>
                <a:t>03</a:t>
              </a:r>
              <a:endParaRPr lang="zh-CN" altLang="en-US" sz="4800" dirty="0">
                <a:latin typeface="Yu Gothic UI Light" panose="020B0300000000000000" pitchFamily="34" charset="-128"/>
                <a:ea typeface="Yu Gothic UI Light" panose="020B0300000000000000" pitchFamily="34" charset="-128"/>
              </a:endParaRPr>
            </a:p>
          </p:txBody>
        </p:sp>
        <p:sp>
          <p:nvSpPr>
            <p:cNvPr id="21" name="矩形 20"/>
            <p:cNvSpPr/>
            <p:nvPr/>
          </p:nvSpPr>
          <p:spPr>
            <a:xfrm>
              <a:off x="2256244" y="962658"/>
              <a:ext cx="3389921" cy="583565"/>
            </a:xfrm>
            <a:prstGeom prst="rect">
              <a:avLst/>
            </a:prstGeom>
          </p:spPr>
          <p:txBody>
            <a:bodyPr wrap="square">
              <a:spAutoFit/>
            </a:bodyPr>
            <a:p>
              <a:pPr lvl="0" algn="ctr"/>
              <a:r>
                <a:rPr lang="zh-CN" altLang="en-US" sz="3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研学课程实施的策略</a:t>
              </a:r>
              <a:endParaRPr lang="zh-CN" altLang="en-US" sz="3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endParaRPr>
            </a:p>
          </p:txBody>
        </p:sp>
        <p:cxnSp>
          <p:nvCxnSpPr>
            <p:cNvPr id="22" name="直接连接符 21"/>
            <p:cNvCxnSpPr/>
            <p:nvPr/>
          </p:nvCxnSpPr>
          <p:spPr>
            <a:xfrm>
              <a:off x="2118770" y="962917"/>
              <a:ext cx="0" cy="646331"/>
            </a:xfrm>
            <a:prstGeom prst="line">
              <a:avLst/>
            </a:prstGeom>
            <a:ln>
              <a:solidFill>
                <a:srgbClr val="3A3A3A"/>
              </a:soli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a:off x="4126230" y="2504440"/>
            <a:ext cx="6805930" cy="1200150"/>
            <a:chOff x="1425839" y="838833"/>
            <a:chExt cx="5291300" cy="1200150"/>
          </a:xfrm>
        </p:grpSpPr>
        <p:sp>
          <p:nvSpPr>
            <p:cNvPr id="25" name="文本框 24"/>
            <p:cNvSpPr txBox="1"/>
            <p:nvPr/>
          </p:nvSpPr>
          <p:spPr>
            <a:xfrm>
              <a:off x="1425839" y="838833"/>
              <a:ext cx="693132" cy="829945"/>
            </a:xfrm>
            <a:prstGeom prst="rect">
              <a:avLst/>
            </a:prstGeom>
            <a:noFill/>
          </p:spPr>
          <p:txBody>
            <a:bodyPr wrap="square" rtlCol="0">
              <a:spAutoFit/>
            </a:bodyPr>
            <a:p>
              <a:r>
                <a:rPr lang="en-US" altLang="zh-CN" sz="4800" dirty="0">
                  <a:latin typeface="Yu Gothic UI Light" panose="020B0300000000000000" pitchFamily="34" charset="-128"/>
                  <a:ea typeface="Yu Gothic UI Light" panose="020B0300000000000000" pitchFamily="34" charset="-128"/>
                </a:rPr>
                <a:t>02</a:t>
              </a:r>
              <a:endParaRPr lang="zh-CN" altLang="en-US" sz="4800" dirty="0">
                <a:latin typeface="Yu Gothic UI Light" panose="020B0300000000000000" pitchFamily="34" charset="-128"/>
                <a:ea typeface="Yu Gothic UI Light" panose="020B0300000000000000" pitchFamily="34" charset="-128"/>
              </a:endParaRPr>
            </a:p>
          </p:txBody>
        </p:sp>
        <p:sp>
          <p:nvSpPr>
            <p:cNvPr id="26" name="矩形 25"/>
            <p:cNvSpPr/>
            <p:nvPr/>
          </p:nvSpPr>
          <p:spPr>
            <a:xfrm>
              <a:off x="2256215" y="962658"/>
              <a:ext cx="4460924" cy="1076325"/>
            </a:xfrm>
            <a:prstGeom prst="rect">
              <a:avLst/>
            </a:prstGeom>
          </p:spPr>
          <p:txBody>
            <a:bodyPr wrap="square">
              <a:spAutoFit/>
            </a:bodyPr>
            <a:p>
              <a:pPr lvl="0" algn="ctr"/>
              <a:r>
                <a:rPr lang="en-US" altLang="zh-CN" sz="3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   </a:t>
              </a:r>
              <a:r>
                <a:rPr lang="zh-CN" altLang="en-US" sz="3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研学课程开发的方法、路径</a:t>
              </a:r>
              <a:endParaRPr lang="zh-CN" altLang="en-US" sz="3200" b="1" noProof="0" dirty="0">
                <a:ln>
                  <a:noFill/>
                </a:ln>
                <a:solidFill>
                  <a:srgbClr val="FF0000"/>
                </a:solidFill>
                <a:effectLst/>
                <a:uLnTx/>
                <a:uFillTx/>
                <a:latin typeface="微软雅黑" panose="020B0503020204020204" pitchFamily="34" charset="-122"/>
                <a:ea typeface="微软雅黑" panose="020B0503020204020204" pitchFamily="34" charset="-122"/>
              </a:endParaRPr>
            </a:p>
            <a:p>
              <a:pPr lvl="0" algn="ctr"/>
              <a:endParaRPr lang="zh-CN" altLang="en-US" sz="3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endParaRPr>
            </a:p>
          </p:txBody>
        </p:sp>
        <p:cxnSp>
          <p:nvCxnSpPr>
            <p:cNvPr id="27" name="直接连接符 26"/>
            <p:cNvCxnSpPr/>
            <p:nvPr/>
          </p:nvCxnSpPr>
          <p:spPr>
            <a:xfrm>
              <a:off x="2118770" y="962917"/>
              <a:ext cx="0" cy="646331"/>
            </a:xfrm>
            <a:prstGeom prst="line">
              <a:avLst/>
            </a:prstGeom>
            <a:ln>
              <a:solidFill>
                <a:srgbClr val="3A3A3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7840" y="325755"/>
            <a:ext cx="10380345" cy="6462395"/>
          </a:xfrm>
          <a:prstGeom prst="rect">
            <a:avLst/>
          </a:prstGeom>
          <a:noFill/>
        </p:spPr>
        <p:txBody>
          <a:bodyPr wrap="square" rtlCol="0" anchor="t">
            <a:spAutoFit/>
          </a:bodyPr>
          <a:p>
            <a:pPr indent="0" algn="ctr"/>
            <a:r>
              <a:rPr lang="zh-CN">
                <a:solidFill>
                  <a:srgbClr val="000000"/>
                </a:solidFill>
                <a:latin typeface="Calibri" panose="020F0502020204030204" charset="0"/>
                <a:ea typeface="宋体" panose="02010600030101010101" pitchFamily="2" charset="-122"/>
                <a:sym typeface="+mn-ea"/>
              </a:rPr>
              <a:t>四、走进成山头</a:t>
            </a:r>
            <a:r>
              <a:rPr lang="en-US">
                <a:solidFill>
                  <a:srgbClr val="000000"/>
                </a:solidFill>
                <a:latin typeface="Calibri" panose="020F0502020204030204" charset="0"/>
                <a:ea typeface="宋体" panose="02010600030101010101" pitchFamily="2" charset="-122"/>
                <a:cs typeface="Times New Roman" panose="02020603050405020304" pitchFamily="18" charset="0"/>
                <a:sym typeface="+mn-ea"/>
              </a:rPr>
              <a:t> </a:t>
            </a:r>
            <a:r>
              <a:rPr lang="zh-CN">
                <a:solidFill>
                  <a:srgbClr val="000000"/>
                </a:solidFill>
                <a:latin typeface="Calibri" panose="020F0502020204030204" charset="0"/>
                <a:ea typeface="宋体" panose="02010600030101010101" pitchFamily="2" charset="-122"/>
                <a:sym typeface="+mn-ea"/>
              </a:rPr>
              <a:t>感悟最美海岸</a:t>
            </a:r>
            <a:r>
              <a:rPr lang="zh-CN">
                <a:solidFill>
                  <a:srgbClr val="FF0000"/>
                </a:solidFill>
                <a:latin typeface="Calibri" panose="020F0502020204030204" charset="0"/>
                <a:ea typeface="宋体" panose="02010600030101010101" pitchFamily="2" charset="-122"/>
                <a:sym typeface="+mn-ea"/>
              </a:rPr>
              <a:t>（李老师总负责）</a:t>
            </a:r>
            <a:r>
              <a:rPr lang="en-US">
                <a:solidFill>
                  <a:srgbClr val="000000"/>
                </a:solidFill>
                <a:latin typeface="Calibri" panose="020F0502020204030204" charset="0"/>
                <a:ea typeface="宋体" panose="02010600030101010101" pitchFamily="2" charset="-122"/>
                <a:cs typeface="Times New Roman" panose="02020603050405020304" pitchFamily="18" charset="0"/>
                <a:sym typeface="+mn-ea"/>
              </a:rPr>
              <a:t>      </a:t>
            </a:r>
            <a:r>
              <a:rPr lang="zh-CN" b="1">
                <a:solidFill>
                  <a:srgbClr val="000000"/>
                </a:solidFill>
                <a:ea typeface="宋体" panose="02010600030101010101" pitchFamily="2" charset="-122"/>
                <a:sym typeface="+mn-ea"/>
              </a:rPr>
              <a:t>研学主题一</a:t>
            </a:r>
            <a:r>
              <a:rPr lang="en-US" b="1">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 </a:t>
            </a:r>
            <a:r>
              <a:rPr lang="zh-CN" b="1">
                <a:solidFill>
                  <a:srgbClr val="000000"/>
                </a:solidFill>
                <a:ea typeface="宋体" panose="02010600030101010101" pitchFamily="2" charset="-122"/>
                <a:sym typeface="+mn-ea"/>
              </a:rPr>
              <a:t>领略</a:t>
            </a:r>
            <a:r>
              <a:rPr lang="zh-CN" b="1">
                <a:ea typeface="宋体" panose="02010600030101010101" pitchFamily="2" charset="-122"/>
                <a:sym typeface="+mn-ea"/>
              </a:rPr>
              <a:t>海上日出</a:t>
            </a:r>
            <a:r>
              <a:rPr lang="zh-CN" b="1">
                <a:solidFill>
                  <a:srgbClr val="000000"/>
                </a:solidFill>
                <a:ea typeface="宋体" panose="02010600030101010101" pitchFamily="2" charset="-122"/>
                <a:sym typeface="+mn-ea"/>
              </a:rPr>
              <a:t>之美    研学主题二</a:t>
            </a:r>
            <a:r>
              <a:rPr lang="en-US" b="1">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  </a:t>
            </a:r>
            <a:r>
              <a:rPr lang="zh-CN" b="1">
                <a:solidFill>
                  <a:srgbClr val="000000"/>
                </a:solidFill>
                <a:ea typeface="宋体" panose="02010600030101010101" pitchFamily="2" charset="-122"/>
                <a:sym typeface="+mn-ea"/>
              </a:rPr>
              <a:t>研学海岸地貌之秘      研学主题三</a:t>
            </a:r>
            <a:r>
              <a:rPr lang="en-US" b="1">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  </a:t>
            </a:r>
            <a:r>
              <a:rPr lang="zh-CN" b="1">
                <a:solidFill>
                  <a:srgbClr val="000000"/>
                </a:solidFill>
                <a:ea typeface="宋体" panose="02010600030101010101" pitchFamily="2" charset="-122"/>
                <a:sym typeface="+mn-ea"/>
              </a:rPr>
              <a:t>了解特殊的海洋气候       研学主题四</a:t>
            </a:r>
            <a:r>
              <a:rPr lang="en-US" b="1">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  </a:t>
            </a:r>
            <a:r>
              <a:rPr lang="zh-CN" b="1">
                <a:solidFill>
                  <a:srgbClr val="000000"/>
                </a:solidFill>
                <a:ea typeface="宋体" panose="02010600030101010101" pitchFamily="2" charset="-122"/>
                <a:sym typeface="+mn-ea"/>
              </a:rPr>
              <a:t>探求海洋历史文化之远</a:t>
            </a:r>
            <a:r>
              <a:rPr lang="zh-CN" b="1">
                <a:solidFill>
                  <a:srgbClr val="FF0000"/>
                </a:solidFill>
                <a:ea typeface="宋体" panose="02010600030101010101" pitchFamily="2" charset="-122"/>
                <a:sym typeface="+mn-ea"/>
              </a:rPr>
              <a:t>   研学主题五</a:t>
            </a:r>
            <a:r>
              <a:rPr lang="en-US" b="1">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  </a:t>
            </a:r>
            <a:r>
              <a:rPr lang="zh-CN" b="1">
                <a:solidFill>
                  <a:srgbClr val="FF0000"/>
                </a:solidFill>
                <a:ea typeface="宋体" panose="02010600030101010101" pitchFamily="2" charset="-122"/>
                <a:sym typeface="+mn-ea"/>
              </a:rPr>
              <a:t>感受海洋生态文明</a:t>
            </a:r>
            <a:r>
              <a:rPr lang="en-US">
                <a:solidFill>
                  <a:srgbClr val="FF0000"/>
                </a:solidFill>
                <a:latin typeface="Calibri" panose="020F0502020204030204" charset="0"/>
                <a:ea typeface="宋体" panose="02010600030101010101" pitchFamily="2" charset="-122"/>
                <a:cs typeface="Times New Roman" panose="02020603050405020304" pitchFamily="18" charset="0"/>
                <a:sym typeface="+mn-ea"/>
              </a:rPr>
              <a:t> </a:t>
            </a:r>
            <a:r>
              <a:rPr lang="zh-CN">
                <a:solidFill>
                  <a:srgbClr val="FF0000"/>
                </a:solidFill>
                <a:latin typeface="Calibri" panose="020F0502020204030204" charset="0"/>
                <a:ea typeface="宋体" panose="02010600030101010101" pitchFamily="2" charset="-122"/>
                <a:sym typeface="+mn-ea"/>
              </a:rPr>
              <a:t>增加：（</a:t>
            </a:r>
            <a:r>
              <a:rPr lang="en-US">
                <a:solidFill>
                  <a:srgbClr val="FF0000"/>
                </a:solidFill>
                <a:latin typeface="Calibri" panose="020F0502020204030204" charset="0"/>
                <a:ea typeface="宋体" panose="02010600030101010101" pitchFamily="2" charset="-122"/>
                <a:cs typeface="Times New Roman" panose="02020603050405020304" pitchFamily="18" charset="0"/>
                <a:sym typeface="+mn-ea"/>
              </a:rPr>
              <a:t>1</a:t>
            </a:r>
            <a:r>
              <a:rPr lang="zh-CN">
                <a:solidFill>
                  <a:srgbClr val="FF0000"/>
                </a:solidFill>
                <a:latin typeface="Calibri" panose="020F0502020204030204" charset="0"/>
                <a:ea typeface="宋体" panose="02010600030101010101" pitchFamily="2" charset="-122"/>
                <a:sym typeface="+mn-ea"/>
              </a:rPr>
              <a:t>）天鹅湖：海洋生态系统、海洋环境（韩教授负责）；（</a:t>
            </a:r>
            <a:r>
              <a:rPr lang="en-US">
                <a:solidFill>
                  <a:srgbClr val="FF0000"/>
                </a:solidFill>
                <a:latin typeface="Calibri" panose="020F0502020204030204" charset="0"/>
                <a:ea typeface="宋体" panose="02010600030101010101" pitchFamily="2" charset="-122"/>
                <a:cs typeface="Times New Roman" panose="02020603050405020304" pitchFamily="18" charset="0"/>
                <a:sym typeface="+mn-ea"/>
              </a:rPr>
              <a:t>2</a:t>
            </a:r>
            <a:r>
              <a:rPr lang="zh-CN">
                <a:solidFill>
                  <a:srgbClr val="FF0000"/>
                </a:solidFill>
                <a:latin typeface="Calibri" panose="020F0502020204030204" charset="0"/>
                <a:ea typeface="宋体" panose="02010600030101010101" pitchFamily="2" charset="-122"/>
                <a:sym typeface="+mn-ea"/>
              </a:rPr>
              <a:t>）海草房：生态民居（李老师、曲老师负责）个人建议：这部分</a:t>
            </a:r>
            <a:r>
              <a:rPr lang="en-US">
                <a:solidFill>
                  <a:srgbClr val="FF0000"/>
                </a:solidFill>
                <a:latin typeface="Calibri" panose="020F0502020204030204" charset="0"/>
                <a:ea typeface="宋体" panose="02010600030101010101" pitchFamily="2" charset="-122"/>
                <a:cs typeface="Times New Roman" panose="02020603050405020304" pitchFamily="18" charset="0"/>
                <a:sym typeface="+mn-ea"/>
              </a:rPr>
              <a:t>5</a:t>
            </a:r>
            <a:r>
              <a:rPr lang="zh-CN">
                <a:solidFill>
                  <a:srgbClr val="FF0000"/>
                </a:solidFill>
                <a:latin typeface="Calibri" panose="020F0502020204030204" charset="0"/>
                <a:ea typeface="宋体" panose="02010600030101010101" pitchFamily="2" charset="-122"/>
                <a:sym typeface="+mn-ea"/>
              </a:rPr>
              <a:t>个主题，是否有点多？五、研学爱伦湾</a:t>
            </a:r>
            <a:r>
              <a:rPr lang="en-US">
                <a:solidFill>
                  <a:srgbClr val="FF0000"/>
                </a:solidFill>
                <a:latin typeface="Calibri" panose="020F0502020204030204" charset="0"/>
                <a:ea typeface="宋体" panose="02010600030101010101" pitchFamily="2" charset="-122"/>
                <a:cs typeface="Times New Roman" panose="02020603050405020304" pitchFamily="18" charset="0"/>
                <a:sym typeface="+mn-ea"/>
              </a:rPr>
              <a:t> </a:t>
            </a:r>
            <a:r>
              <a:rPr lang="zh-CN">
                <a:solidFill>
                  <a:srgbClr val="FF0000"/>
                </a:solidFill>
                <a:latin typeface="Calibri" panose="020F0502020204030204" charset="0"/>
                <a:ea typeface="宋体" panose="02010600030101010101" pitchFamily="2" charset="-122"/>
                <a:sym typeface="+mn-ea"/>
              </a:rPr>
              <a:t>探秘蓝色经济密码（李老师、韩教授总负责）</a:t>
            </a:r>
            <a:r>
              <a:rPr lang="zh-CN" b="1">
                <a:solidFill>
                  <a:srgbClr val="FF0000"/>
                </a:solidFill>
                <a:ea typeface="宋体" panose="02010600030101010101" pitchFamily="2" charset="-122"/>
                <a:sym typeface="+mn-ea"/>
              </a:rPr>
              <a:t>研学主题一</a:t>
            </a:r>
            <a:r>
              <a:rPr lang="en-US" b="1">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 </a:t>
            </a:r>
            <a:r>
              <a:rPr lang="zh-CN" b="1">
                <a:solidFill>
                  <a:srgbClr val="FF0000"/>
                </a:solidFill>
                <a:ea typeface="宋体" panose="02010600030101010101" pitchFamily="2" charset="-122"/>
                <a:sym typeface="+mn-ea"/>
              </a:rPr>
              <a:t>关爱海洋</a:t>
            </a:r>
            <a:r>
              <a:rPr lang="zh-CN">
                <a:solidFill>
                  <a:srgbClr val="FF0000"/>
                </a:solidFill>
                <a:latin typeface="Calibri" panose="020F0502020204030204" charset="0"/>
                <a:ea typeface="宋体" panose="02010600030101010101" pitchFamily="2" charset="-122"/>
                <a:sym typeface="+mn-ea"/>
              </a:rPr>
              <a:t>（李宏青、曲老师总负责）</a:t>
            </a:r>
            <a:r>
              <a:rPr lang="zh-CN">
                <a:solidFill>
                  <a:srgbClr val="FF0000"/>
                </a:solidFill>
                <a:ea typeface="宋体" panose="02010600030101010101" pitchFamily="2" charset="-122"/>
                <a:sym typeface="+mn-ea"/>
              </a:rPr>
              <a:t>海洋科普馆：增加识别常见的潮间带物种，如藻类、贝类、鱼类等海洋生物（加图片），了解生存习性，树立保护海洋环境的意识</a:t>
            </a:r>
            <a:r>
              <a:rPr lang="en-US">
                <a:solidFill>
                  <a:srgbClr val="FF0000"/>
                </a:solidFill>
                <a:latin typeface="Calibri" panose="020F0502020204030204" charset="0"/>
                <a:ea typeface="宋体" panose="02010600030101010101" pitchFamily="2" charset="-122"/>
                <a:cs typeface="Times New Roman" panose="02020603050405020304" pitchFamily="18" charset="0"/>
                <a:sym typeface="+mn-ea"/>
              </a:rPr>
              <a:t>                 </a:t>
            </a:r>
            <a:r>
              <a:rPr lang="zh-CN" b="1">
                <a:solidFill>
                  <a:srgbClr val="FF0000"/>
                </a:solidFill>
                <a:ea typeface="宋体" panose="02010600030101010101" pitchFamily="2" charset="-122"/>
                <a:sym typeface="+mn-ea"/>
              </a:rPr>
              <a:t>研学主题二</a:t>
            </a:r>
            <a:r>
              <a:rPr lang="en-US" b="1">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 </a:t>
            </a:r>
            <a:r>
              <a:rPr lang="en-US">
                <a:solidFill>
                  <a:srgbClr val="FF0000"/>
                </a:solidFill>
                <a:latin typeface="Calibri" panose="020F0502020204030204" charset="0"/>
                <a:ea typeface="宋体" panose="02010600030101010101" pitchFamily="2" charset="-122"/>
                <a:cs typeface="Times New Roman" panose="02020603050405020304" pitchFamily="18" charset="0"/>
                <a:sym typeface="+mn-ea"/>
              </a:rPr>
              <a:t> </a:t>
            </a:r>
            <a:r>
              <a:rPr lang="en-US" b="1">
                <a:solidFill>
                  <a:srgbClr val="FF0000"/>
                </a:solidFill>
                <a:latin typeface="宋体" panose="02010600030101010101" pitchFamily="2" charset="-122"/>
                <a:ea typeface="宋体" panose="02010600030101010101" pitchFamily="2" charset="-122"/>
                <a:sym typeface="+mn-ea"/>
              </a:rPr>
              <a:t> </a:t>
            </a:r>
            <a:r>
              <a:rPr lang="zh-CN" b="1">
                <a:solidFill>
                  <a:srgbClr val="FF0000"/>
                </a:solidFill>
                <a:ea typeface="宋体" panose="02010600030101010101" pitchFamily="2" charset="-122"/>
                <a:sym typeface="+mn-ea"/>
              </a:rPr>
              <a:t>参观海洋牧场，感知蓝色硅谷</a:t>
            </a:r>
            <a:r>
              <a:rPr lang="zh-CN">
                <a:solidFill>
                  <a:srgbClr val="FF0000"/>
                </a:solidFill>
                <a:latin typeface="Calibri" panose="020F0502020204030204" charset="0"/>
                <a:ea typeface="宋体" panose="02010600030101010101" pitchFamily="2" charset="-122"/>
                <a:sym typeface="+mn-ea"/>
              </a:rPr>
              <a:t>（韩教授负责）</a:t>
            </a:r>
            <a:r>
              <a:rPr lang="zh-CN">
                <a:solidFill>
                  <a:srgbClr val="FF0000"/>
                </a:solidFill>
                <a:ea typeface="宋体" panose="02010600030101010101" pitchFamily="2" charset="-122"/>
                <a:sym typeface="+mn-ea"/>
              </a:rPr>
              <a:t>海洋牧场的生产原理、过程介绍；小资料：碳汇渔业技术</a:t>
            </a:r>
            <a:r>
              <a:rPr lang="zh-CN">
                <a:solidFill>
                  <a:srgbClr val="FF0000"/>
                </a:solidFill>
                <a:latin typeface="Calibri" panose="020F0502020204030204" charset="0"/>
                <a:ea typeface="宋体" panose="02010600030101010101" pitchFamily="2" charset="-122"/>
                <a:sym typeface="+mn-ea"/>
              </a:rPr>
              <a:t>突出海洋科技、海洋经济，习主席视察青岛提出山东经略海洋战略</a:t>
            </a:r>
            <a:endParaRPr lang="zh-CN">
              <a:solidFill>
                <a:srgbClr val="FF0000"/>
              </a:solidFill>
              <a:latin typeface="Calibri" panose="020F0502020204030204" charset="0"/>
              <a:ea typeface="宋体" panose="02010600030101010101" pitchFamily="2" charset="-122"/>
              <a:sym typeface="+mn-ea"/>
            </a:endParaRPr>
          </a:p>
          <a:p>
            <a:pPr indent="0" algn="ctr"/>
            <a:r>
              <a:rPr lang="zh-CN" b="1">
                <a:solidFill>
                  <a:srgbClr val="FF0000"/>
                </a:solidFill>
                <a:ea typeface="宋体" panose="02010600030101010101" pitchFamily="2" charset="-122"/>
                <a:sym typeface="+mn-ea"/>
              </a:rPr>
              <a:t>研学主题三</a:t>
            </a:r>
            <a:r>
              <a:rPr lang="en-US" b="1">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  </a:t>
            </a:r>
            <a:r>
              <a:rPr lang="zh-CN" b="1">
                <a:solidFill>
                  <a:srgbClr val="FF0000"/>
                </a:solidFill>
                <a:ea typeface="宋体" panose="02010600030101010101" pitchFamily="2" charset="-122"/>
                <a:sym typeface="+mn-ea"/>
              </a:rPr>
              <a:t>探秘海珍品养殖</a:t>
            </a:r>
            <a:r>
              <a:rPr lang="zh-CN">
                <a:solidFill>
                  <a:srgbClr val="FF0000"/>
                </a:solidFill>
                <a:latin typeface="Calibri" panose="020F0502020204030204" charset="0"/>
                <a:ea typeface="宋体" panose="02010600030101010101" pitchFamily="2" charset="-122"/>
                <a:sym typeface="+mn-ea"/>
              </a:rPr>
              <a:t>（韩教授负责）</a:t>
            </a:r>
            <a:r>
              <a:rPr lang="en-US" b="1">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   </a:t>
            </a:r>
            <a:r>
              <a:rPr lang="zh-CN">
                <a:solidFill>
                  <a:srgbClr val="FF0000"/>
                </a:solidFill>
                <a:ea typeface="宋体" panose="02010600030101010101" pitchFamily="2" charset="-122"/>
                <a:sym typeface="+mn-ea"/>
              </a:rPr>
              <a:t>产学研结合</a:t>
            </a:r>
            <a:r>
              <a:rPr lang="zh-CN" b="1">
                <a:latin typeface="Calibri" panose="020F0502020204030204" charset="0"/>
                <a:ea typeface="宋体" panose="02010600030101010101" pitchFamily="2" charset="-122"/>
                <a:sym typeface="+mn-ea"/>
              </a:rPr>
              <a:t>第三编</a:t>
            </a:r>
            <a:r>
              <a:rPr lang="en-US" b="1">
                <a:latin typeface="Calibri" panose="020F0502020204030204" charset="0"/>
                <a:ea typeface="宋体" panose="02010600030101010101" pitchFamily="2" charset="-122"/>
                <a:cs typeface="Times New Roman" panose="02020603050405020304" pitchFamily="18" charset="0"/>
                <a:sym typeface="+mn-ea"/>
              </a:rPr>
              <a:t>  </a:t>
            </a:r>
            <a:r>
              <a:rPr lang="zh-CN" b="1">
                <a:latin typeface="Calibri" panose="020F0502020204030204" charset="0"/>
                <a:ea typeface="宋体" panose="02010600030101010101" pitchFamily="2" charset="-122"/>
                <a:sym typeface="+mn-ea"/>
              </a:rPr>
              <a:t>行后成果（反思）</a:t>
            </a:r>
            <a:r>
              <a:rPr lang="zh-CN">
                <a:latin typeface="Calibri" panose="020F0502020204030204" charset="0"/>
                <a:ea typeface="宋体" panose="02010600030101010101" pitchFamily="2" charset="-122"/>
                <a:sym typeface="+mn-ea"/>
              </a:rPr>
              <a:t>一、榜上有</a:t>
            </a:r>
            <a:r>
              <a:rPr lang="zh-CN">
                <a:latin typeface="Calibri" panose="020F0502020204030204" charset="0"/>
                <a:ea typeface="宋体" panose="02010600030101010101" pitchFamily="2" charset="-122"/>
                <a:cs typeface="Times New Roman" panose="02020603050405020304" pitchFamily="18" charset="0"/>
                <a:sym typeface="+mn-ea"/>
              </a:rPr>
              <a:t>“名”</a:t>
            </a:r>
            <a:r>
              <a:rPr lang="zh-CN">
                <a:solidFill>
                  <a:srgbClr val="000000"/>
                </a:solidFill>
                <a:latin typeface="Calibri" panose="020F0502020204030204" charset="0"/>
                <a:ea typeface="宋体" panose="02010600030101010101" pitchFamily="2" charset="-122"/>
                <a:sym typeface="+mn-ea"/>
              </a:rPr>
              <a:t>二、评价有方三、研学反思</a:t>
            </a:r>
            <a:r>
              <a:rPr lang="zh-CN" b="1">
                <a:solidFill>
                  <a:srgbClr val="000000"/>
                </a:solidFill>
                <a:latin typeface="Calibri" panose="020F0502020204030204" charset="0"/>
                <a:ea typeface="宋体" panose="02010600030101010101" pitchFamily="2" charset="-122"/>
                <a:sym typeface="+mn-ea"/>
              </a:rPr>
              <a:t> 附录  </a:t>
            </a:r>
            <a:r>
              <a:rPr lang="zh-CN">
                <a:solidFill>
                  <a:srgbClr val="000000"/>
                </a:solidFill>
                <a:latin typeface="Calibri" panose="020F0502020204030204" charset="0"/>
                <a:ea typeface="宋体" panose="02010600030101010101" pitchFamily="2" charset="-122"/>
                <a:sym typeface="+mn-ea"/>
              </a:rPr>
              <a:t>一、物品准备  二、知识储备</a:t>
            </a: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35685" y="0"/>
            <a:ext cx="897890" cy="521970"/>
          </a:xfrm>
          <a:prstGeom prst="rect">
            <a:avLst/>
          </a:prstGeom>
          <a:noFill/>
        </p:spPr>
        <p:txBody>
          <a:bodyPr wrap="none" rtlCol="0" anchor="t">
            <a:spAutoFit/>
          </a:bodyPr>
          <a:p>
            <a:r>
              <a:rPr lang="zh-CN" altLang="en-US" sz="2800" b="1">
                <a:solidFill>
                  <a:srgbClr val="FF0000"/>
                </a:solidFill>
                <a:sym typeface="+mn-ea"/>
              </a:rPr>
              <a:t>案例</a:t>
            </a:r>
            <a:endParaRPr lang="zh-CN" altLang="en-US" sz="2800" b="1">
              <a:solidFill>
                <a:srgbClr val="FF0000"/>
              </a:solidFill>
              <a:sym typeface="+mn-ea"/>
            </a:endParaRPr>
          </a:p>
        </p:txBody>
      </p:sp>
      <p:sp>
        <p:nvSpPr>
          <p:cNvPr id="5" name="文本框 4"/>
          <p:cNvSpPr txBox="1"/>
          <p:nvPr/>
        </p:nvSpPr>
        <p:spPr>
          <a:xfrm>
            <a:off x="3143885" y="0"/>
            <a:ext cx="7870190" cy="521970"/>
          </a:xfrm>
          <a:prstGeom prst="rect">
            <a:avLst/>
          </a:prstGeom>
          <a:noFill/>
        </p:spPr>
        <p:txBody>
          <a:bodyPr wrap="none" rtlCol="0">
            <a:spAutoFit/>
          </a:bodyPr>
          <a:p>
            <a:r>
              <a:rPr lang="zh-CN" altLang="en-US" sz="2800" b="1">
                <a:solidFill>
                  <a:srgbClr val="400ADA"/>
                </a:solidFill>
              </a:rPr>
              <a:t>主题</a:t>
            </a:r>
            <a:r>
              <a:rPr lang="en-US" altLang="zh-CN" sz="2800" b="1">
                <a:solidFill>
                  <a:srgbClr val="400ADA"/>
                </a:solidFill>
              </a:rPr>
              <a:t>+</a:t>
            </a:r>
            <a:r>
              <a:rPr lang="zh-CN" altLang="en-US" sz="2800" b="1">
                <a:solidFill>
                  <a:srgbClr val="400ADA"/>
                </a:solidFill>
              </a:rPr>
              <a:t>主线：基于大主题下，设计小主题、微主题</a:t>
            </a:r>
            <a:endParaRPr lang="zh-CN" altLang="en-US" sz="2800" b="1">
              <a:solidFill>
                <a:srgbClr val="400ADA"/>
              </a:solidFill>
            </a:endParaRPr>
          </a:p>
        </p:txBody>
      </p:sp>
      <p:sp>
        <p:nvSpPr>
          <p:cNvPr id="100" name="文本框 99"/>
          <p:cNvSpPr txBox="1"/>
          <p:nvPr/>
        </p:nvSpPr>
        <p:spPr>
          <a:xfrm>
            <a:off x="310515" y="694690"/>
            <a:ext cx="6433185" cy="6000750"/>
          </a:xfrm>
          <a:prstGeom prst="rect">
            <a:avLst/>
          </a:prstGeom>
          <a:noFill/>
          <a:ln w="9525">
            <a:noFill/>
          </a:ln>
        </p:spPr>
        <p:txBody>
          <a:bodyPr wrap="square">
            <a:spAutoFit/>
          </a:bodyPr>
          <a:p>
            <a:pPr indent="0"/>
            <a:r>
              <a:rPr lang="zh-CN" sz="2400" b="1">
                <a:ea typeface="黑体" panose="02010609060101010101" charset="-122"/>
              </a:rPr>
              <a:t>第二编</a:t>
            </a:r>
            <a:r>
              <a:rPr lang="en-US" sz="2400" b="1">
                <a:latin typeface="Calibri" panose="020F0502020204030204" charset="0"/>
                <a:ea typeface="黑体" panose="02010609060101010101" charset="-122"/>
              </a:rPr>
              <a:t> </a:t>
            </a:r>
            <a:r>
              <a:rPr lang="en-US" sz="2400" b="1">
                <a:latin typeface="宋体" panose="02010600030101010101" pitchFamily="2" charset="-122"/>
              </a:rPr>
              <a:t> </a:t>
            </a:r>
            <a:r>
              <a:rPr lang="zh-CN" sz="2400" b="1">
                <a:ea typeface="黑体" panose="02010609060101010101" charset="-122"/>
              </a:rPr>
              <a:t>行走课堂</a:t>
            </a:r>
            <a:endParaRPr lang="zh-CN" sz="2400" b="0">
              <a:ea typeface="楷体" panose="02010609060101010101" pitchFamily="49" charset="-122"/>
            </a:endParaRPr>
          </a:p>
          <a:p>
            <a:pPr indent="0"/>
            <a:r>
              <a:rPr lang="zh-CN" sz="2400" b="1">
                <a:ea typeface="楷体" panose="02010609060101010101" pitchFamily="49" charset="-122"/>
              </a:rPr>
              <a:t>一、敬畏海洋</a:t>
            </a:r>
            <a:r>
              <a:rPr lang="en-US" sz="2400" b="1">
                <a:latin typeface="楷体" panose="02010609060101010101" pitchFamily="49" charset="-122"/>
              </a:rPr>
              <a:t> </a:t>
            </a:r>
            <a:r>
              <a:rPr lang="zh-CN" sz="2400" b="1">
                <a:ea typeface="楷体" panose="02010609060101010101" pitchFamily="49" charset="-122"/>
              </a:rPr>
              <a:t>开启蓝色文明之旅</a:t>
            </a:r>
            <a:r>
              <a:rPr lang="en-US" sz="2400" b="0">
                <a:latin typeface="楷体" panose="02010609060101010101" pitchFamily="49" charset="-122"/>
              </a:rPr>
              <a:t> </a:t>
            </a:r>
            <a:endParaRPr lang="en-US" sz="2400" b="0">
              <a:latin typeface="楷体" panose="02010609060101010101" pitchFamily="49" charset="-122"/>
            </a:endParaRPr>
          </a:p>
          <a:p>
            <a:pPr indent="0"/>
            <a:r>
              <a:rPr lang="en-US" sz="2400" b="0">
                <a:latin typeface="楷体" panose="02010609060101010101" pitchFamily="49" charset="-122"/>
                <a:ea typeface="楷体" panose="02010609060101010101" pitchFamily="49" charset="-122"/>
              </a:rPr>
              <a:t>1.敬畏海洋</a:t>
            </a:r>
            <a:endParaRPr lang="en-US" sz="2400" b="0">
              <a:latin typeface="楷体" panose="02010609060101010101" pitchFamily="49" charset="-122"/>
              <a:ea typeface="楷体" panose="02010609060101010101" pitchFamily="49" charset="-122"/>
            </a:endParaRPr>
          </a:p>
          <a:p>
            <a:pPr indent="0"/>
            <a:r>
              <a:rPr lang="en-US" sz="2400" b="0">
                <a:latin typeface="楷体" panose="02010609060101010101" pitchFamily="49" charset="-122"/>
                <a:ea typeface="楷体" panose="02010609060101010101" pitchFamily="49" charset="-122"/>
              </a:rPr>
              <a:t>2.开启蓝色文明之旅 </a:t>
            </a:r>
            <a:endParaRPr lang="en-US" sz="2400" b="0">
              <a:latin typeface="楷体" panose="02010609060101010101" pitchFamily="49" charset="-122"/>
              <a:ea typeface="楷体" panose="02010609060101010101" pitchFamily="49" charset="-122"/>
            </a:endParaRPr>
          </a:p>
          <a:p>
            <a:pPr indent="0"/>
            <a:endParaRPr lang="zh-CN" sz="2400" b="0">
              <a:ea typeface="楷体" panose="02010609060101010101" pitchFamily="49" charset="-122"/>
            </a:endParaRPr>
          </a:p>
          <a:p>
            <a:pPr indent="0"/>
            <a:r>
              <a:rPr lang="zh-CN" sz="2400" b="1">
                <a:solidFill>
                  <a:srgbClr val="7030A0"/>
                </a:solidFill>
                <a:ea typeface="楷体" panose="02010609060101010101" pitchFamily="49" charset="-122"/>
              </a:rPr>
              <a:t>二、走进山大海洋学院</a:t>
            </a:r>
            <a:r>
              <a:rPr lang="en-US" sz="2400" b="1">
                <a:solidFill>
                  <a:srgbClr val="7030A0"/>
                </a:solidFill>
                <a:latin typeface="楷体" panose="02010609060101010101" pitchFamily="49" charset="-122"/>
              </a:rPr>
              <a:t>  </a:t>
            </a:r>
            <a:r>
              <a:rPr lang="zh-CN" sz="2400" b="1">
                <a:solidFill>
                  <a:srgbClr val="7030A0"/>
                </a:solidFill>
                <a:ea typeface="楷体" panose="02010609060101010101" pitchFamily="49" charset="-122"/>
              </a:rPr>
              <a:t>感受科技的力量</a:t>
            </a:r>
            <a:endParaRPr lang="zh-CN" sz="2400" b="0">
              <a:ea typeface="楷体" panose="02010609060101010101" pitchFamily="49" charset="-122"/>
            </a:endParaRPr>
          </a:p>
          <a:p>
            <a:pPr indent="0"/>
            <a:r>
              <a:rPr lang="zh-CN" sz="2400" b="0">
                <a:ea typeface="楷体" panose="02010609060101010101" pitchFamily="49" charset="-122"/>
              </a:rPr>
              <a:t>  </a:t>
            </a:r>
            <a:r>
              <a:rPr lang="zh-CN" sz="2400" b="0">
                <a:solidFill>
                  <a:srgbClr val="7030A0"/>
                </a:solidFill>
                <a:ea typeface="楷体" panose="02010609060101010101" pitchFamily="49" charset="-122"/>
              </a:rPr>
              <a:t>研学主题一   参观实验室，探秘海洋科技</a:t>
            </a:r>
            <a:endParaRPr lang="zh-CN" sz="2400" b="0">
              <a:solidFill>
                <a:srgbClr val="7030A0"/>
              </a:solidFill>
              <a:ea typeface="楷体" panose="02010609060101010101" pitchFamily="49" charset="-122"/>
            </a:endParaRPr>
          </a:p>
          <a:p>
            <a:pPr indent="0"/>
            <a:r>
              <a:rPr lang="zh-CN" sz="2400" b="0">
                <a:solidFill>
                  <a:srgbClr val="7030A0"/>
                </a:solidFill>
                <a:ea typeface="楷体" panose="02010609060101010101" pitchFamily="49" charset="-122"/>
              </a:rPr>
              <a:t>  研学主题二   与大师和学长对话，启迪心灵</a:t>
            </a:r>
            <a:endParaRPr lang="zh-CN" sz="2400" b="0">
              <a:solidFill>
                <a:srgbClr val="7030A0"/>
              </a:solidFill>
              <a:ea typeface="楷体" panose="02010609060101010101" pitchFamily="49" charset="-122"/>
            </a:endParaRPr>
          </a:p>
          <a:p>
            <a:pPr indent="0"/>
            <a:r>
              <a:rPr lang="zh-CN" sz="2400" b="0">
                <a:solidFill>
                  <a:srgbClr val="7030A0"/>
                </a:solidFill>
                <a:ea typeface="楷体" panose="02010609060101010101" pitchFamily="49" charset="-122"/>
              </a:rPr>
              <a:t>  研学主题三   畅想未来，学职结合</a:t>
            </a:r>
            <a:endParaRPr lang="zh-CN" sz="2400" b="0">
              <a:solidFill>
                <a:srgbClr val="7030A0"/>
              </a:solidFill>
              <a:ea typeface="楷体" panose="02010609060101010101" pitchFamily="49" charset="-122"/>
            </a:endParaRPr>
          </a:p>
          <a:p>
            <a:pPr indent="0"/>
            <a:endParaRPr lang="zh-CN" sz="2400" b="0">
              <a:ea typeface="楷体" panose="02010609060101010101" pitchFamily="49" charset="-122"/>
            </a:endParaRPr>
          </a:p>
          <a:p>
            <a:pPr indent="0"/>
            <a:r>
              <a:rPr lang="zh-CN" sz="2400" b="1">
                <a:ea typeface="楷体" panose="02010609060101010101" pitchFamily="49" charset="-122"/>
              </a:rPr>
              <a:t>三、研学刘公岛</a:t>
            </a:r>
            <a:r>
              <a:rPr lang="en-US" sz="2400" b="1">
                <a:latin typeface="楷体" panose="02010609060101010101" pitchFamily="49" charset="-122"/>
              </a:rPr>
              <a:t> </a:t>
            </a:r>
            <a:r>
              <a:rPr lang="zh-CN" sz="2400" b="1">
                <a:ea typeface="楷体" panose="02010609060101010101" pitchFamily="49" charset="-122"/>
              </a:rPr>
              <a:t>铭记历史，勿忘国耻</a:t>
            </a:r>
            <a:endParaRPr lang="zh-CN" sz="2400" b="0">
              <a:ea typeface="楷体" panose="02010609060101010101" pitchFamily="49" charset="-122"/>
            </a:endParaRPr>
          </a:p>
          <a:p>
            <a:pPr indent="0"/>
            <a:r>
              <a:rPr lang="zh-CN" sz="2400" b="0">
                <a:ea typeface="楷体" panose="02010609060101010101" pitchFamily="49" charset="-122"/>
              </a:rPr>
              <a:t>  研学主题一  认识刘公岛战略位置</a:t>
            </a:r>
            <a:endParaRPr lang="zh-CN" sz="2400" b="0">
              <a:ea typeface="楷体" panose="02010609060101010101" pitchFamily="49" charset="-122"/>
            </a:endParaRPr>
          </a:p>
          <a:p>
            <a:pPr indent="0"/>
            <a:r>
              <a:rPr lang="zh-CN" sz="2400" b="0">
                <a:ea typeface="楷体" panose="02010609060101010101" pitchFamily="49" charset="-122"/>
              </a:rPr>
              <a:t>  研学主题二   探究甲午国殇原因</a:t>
            </a:r>
            <a:endParaRPr lang="zh-CN" sz="2400" b="0">
              <a:ea typeface="楷体" panose="02010609060101010101" pitchFamily="49" charset="-122"/>
            </a:endParaRPr>
          </a:p>
          <a:p>
            <a:pPr indent="0"/>
            <a:r>
              <a:rPr lang="zh-CN" sz="2400" b="0">
                <a:ea typeface="楷体" panose="02010609060101010101" pitchFamily="49" charset="-122"/>
              </a:rPr>
              <a:t>  研学主题三  感受甲午海战国耻</a:t>
            </a:r>
            <a:endParaRPr lang="zh-CN" sz="2400" b="0">
              <a:ea typeface="楷体" panose="02010609060101010101" pitchFamily="49" charset="-122"/>
            </a:endParaRPr>
          </a:p>
          <a:p>
            <a:pPr indent="0"/>
            <a:r>
              <a:rPr lang="zh-CN" sz="2400" b="0">
                <a:ea typeface="楷体" panose="02010609060101010101" pitchFamily="49" charset="-122"/>
              </a:rPr>
              <a:t>  研学主题四  励志海军强国梦</a:t>
            </a:r>
            <a:endParaRPr lang="zh-CN" sz="2400" b="0">
              <a:ea typeface="楷体" panose="02010609060101010101" pitchFamily="49" charset="-122"/>
            </a:endParaRPr>
          </a:p>
          <a:p>
            <a:endParaRPr lang="zh-CN" altLang="en-US" sz="2400"/>
          </a:p>
        </p:txBody>
      </p:sp>
      <p:sp>
        <p:nvSpPr>
          <p:cNvPr id="13" name="文本框 12"/>
          <p:cNvSpPr txBox="1"/>
          <p:nvPr/>
        </p:nvSpPr>
        <p:spPr>
          <a:xfrm>
            <a:off x="6915150" y="840740"/>
            <a:ext cx="5276850" cy="3507740"/>
          </a:xfrm>
          <a:prstGeom prst="rect">
            <a:avLst/>
          </a:prstGeom>
          <a:noFill/>
        </p:spPr>
        <p:txBody>
          <a:bodyPr wrap="square" rtlCol="0" anchor="t">
            <a:spAutoFit/>
          </a:bodyPr>
          <a:p>
            <a:pPr indent="0"/>
            <a:r>
              <a:rPr lang="zh-CN" sz="2400" b="1">
                <a:ea typeface="楷体" panose="02010609060101010101" pitchFamily="49" charset="-122"/>
                <a:sym typeface="+mn-ea"/>
              </a:rPr>
              <a:t>四、走进成山头</a:t>
            </a:r>
            <a:r>
              <a:rPr lang="en-US" sz="2400" b="1">
                <a:latin typeface="楷体" panose="02010609060101010101" pitchFamily="49" charset="-122"/>
                <a:sym typeface="+mn-ea"/>
              </a:rPr>
              <a:t> </a:t>
            </a:r>
            <a:r>
              <a:rPr lang="zh-CN" sz="2400" b="1">
                <a:ea typeface="楷体" panose="02010609060101010101" pitchFamily="49" charset="-122"/>
                <a:sym typeface="+mn-ea"/>
              </a:rPr>
              <a:t>感悟最美海岸</a:t>
            </a:r>
            <a:endParaRPr lang="zh-CN" sz="2400" b="1">
              <a:ea typeface="楷体" panose="02010609060101010101" pitchFamily="49" charset="-122"/>
            </a:endParaRPr>
          </a:p>
          <a:p>
            <a:pPr indent="0"/>
            <a:r>
              <a:rPr lang="zh-CN" sz="2400">
                <a:ea typeface="楷体" panose="02010609060101010101" pitchFamily="49" charset="-122"/>
                <a:sym typeface="+mn-ea"/>
              </a:rPr>
              <a:t>  研学主题一 领略海上日出之美</a:t>
            </a:r>
            <a:endParaRPr lang="zh-CN" sz="2400" b="0">
              <a:ea typeface="楷体" panose="02010609060101010101" pitchFamily="49" charset="-122"/>
            </a:endParaRPr>
          </a:p>
          <a:p>
            <a:pPr indent="0"/>
            <a:r>
              <a:rPr lang="zh-CN" sz="2400">
                <a:ea typeface="楷体" panose="02010609060101010101" pitchFamily="49" charset="-122"/>
                <a:sym typeface="+mn-ea"/>
              </a:rPr>
              <a:t>  研学主题二  研学海岸地貌之秘</a:t>
            </a:r>
            <a:endParaRPr lang="zh-CN" sz="2400" b="0">
              <a:ea typeface="楷体" panose="02010609060101010101" pitchFamily="49" charset="-122"/>
            </a:endParaRPr>
          </a:p>
          <a:p>
            <a:pPr indent="0"/>
            <a:r>
              <a:rPr lang="zh-CN" sz="2400">
                <a:ea typeface="楷体" panose="02010609060101010101" pitchFamily="49" charset="-122"/>
                <a:sym typeface="+mn-ea"/>
              </a:rPr>
              <a:t>  研学主题三  了解特殊的海洋气候</a:t>
            </a:r>
            <a:endParaRPr lang="zh-CN" sz="2400" b="0">
              <a:ea typeface="楷体" panose="02010609060101010101" pitchFamily="49" charset="-122"/>
            </a:endParaRPr>
          </a:p>
          <a:p>
            <a:pPr indent="0"/>
            <a:r>
              <a:rPr lang="zh-CN" sz="2400">
                <a:ea typeface="楷体" panose="02010609060101010101" pitchFamily="49" charset="-122"/>
                <a:sym typeface="+mn-ea"/>
              </a:rPr>
              <a:t>  研学主题四 探求海洋历史文化之远</a:t>
            </a:r>
            <a:endParaRPr lang="zh-CN" sz="2400">
              <a:ea typeface="楷体" panose="02010609060101010101" pitchFamily="49" charset="-122"/>
              <a:sym typeface="+mn-ea"/>
            </a:endParaRPr>
          </a:p>
          <a:p>
            <a:pPr indent="0"/>
            <a:endParaRPr lang="zh-CN" sz="2400">
              <a:ea typeface="楷体" panose="02010609060101010101" pitchFamily="49" charset="-122"/>
              <a:sym typeface="+mn-ea"/>
            </a:endParaRPr>
          </a:p>
          <a:p>
            <a:pPr indent="0"/>
            <a:r>
              <a:rPr lang="zh-CN" sz="2400" b="1">
                <a:ea typeface="楷体" panose="02010609060101010101" pitchFamily="49" charset="-122"/>
                <a:sym typeface="+mn-ea"/>
              </a:rPr>
              <a:t>五、研学爱伦湾</a:t>
            </a:r>
            <a:r>
              <a:rPr lang="en-US" sz="2400" b="1">
                <a:latin typeface="楷体" panose="02010609060101010101" pitchFamily="49" charset="-122"/>
                <a:sym typeface="+mn-ea"/>
              </a:rPr>
              <a:t> </a:t>
            </a:r>
            <a:r>
              <a:rPr lang="zh-CN" sz="2400" b="1">
                <a:ea typeface="楷体" panose="02010609060101010101" pitchFamily="49" charset="-122"/>
                <a:sym typeface="+mn-ea"/>
              </a:rPr>
              <a:t>探秘蓝色经济密码</a:t>
            </a:r>
            <a:endParaRPr lang="zh-CN" sz="2400" b="1">
              <a:ea typeface="楷体" panose="02010609060101010101" pitchFamily="49" charset="-122"/>
              <a:sym typeface="+mn-ea"/>
            </a:endParaRPr>
          </a:p>
          <a:p>
            <a:pPr indent="0"/>
            <a:endParaRPr lang="zh-CN" altLang="en-US"/>
          </a:p>
          <a:p>
            <a:pPr indent="0"/>
            <a:endParaRPr lang="zh-CN" altLang="en-US"/>
          </a:p>
          <a:p>
            <a:pPr indent="0"/>
            <a:endParaRPr lang="zh-CN" altLang="en-US"/>
          </a:p>
        </p:txBody>
      </p:sp>
      <p:sp>
        <p:nvSpPr>
          <p:cNvPr id="14" name="文本框 13"/>
          <p:cNvSpPr txBox="1"/>
          <p:nvPr/>
        </p:nvSpPr>
        <p:spPr>
          <a:xfrm>
            <a:off x="6374765" y="3495040"/>
            <a:ext cx="5615305" cy="2306955"/>
          </a:xfrm>
          <a:prstGeom prst="rect">
            <a:avLst/>
          </a:prstGeom>
          <a:noFill/>
          <a:ln w="9525">
            <a:noFill/>
          </a:ln>
        </p:spPr>
        <p:txBody>
          <a:bodyPr wrap="square">
            <a:spAutoFit/>
          </a:bodyPr>
          <a:p>
            <a:pPr indent="815975"/>
            <a:r>
              <a:rPr lang="zh-CN" sz="2400">
                <a:solidFill>
                  <a:srgbClr val="7030A0"/>
                </a:solidFill>
                <a:ea typeface="楷体" panose="02010609060101010101" pitchFamily="49" charset="-122"/>
                <a:sym typeface="+mn-ea"/>
              </a:rPr>
              <a:t>研学主题一</a:t>
            </a:r>
            <a:r>
              <a:rPr lang="en-US" sz="2400">
                <a:solidFill>
                  <a:srgbClr val="7030A0"/>
                </a:solidFill>
                <a:latin typeface="楷体" panose="02010609060101010101" pitchFamily="49" charset="-122"/>
                <a:cs typeface="宋体" panose="02010600030101010101" pitchFamily="2" charset="-122"/>
                <a:sym typeface="+mn-ea"/>
              </a:rPr>
              <a:t> </a:t>
            </a:r>
            <a:r>
              <a:rPr lang="zh-CN" sz="2400">
                <a:solidFill>
                  <a:srgbClr val="7030A0"/>
                </a:solidFill>
                <a:ea typeface="楷体" panose="02010609060101010101" pitchFamily="49" charset="-122"/>
                <a:sym typeface="+mn-ea"/>
              </a:rPr>
              <a:t>关爱蓝色海洋，</a:t>
            </a:r>
            <a:endParaRPr lang="zh-CN" sz="2400">
              <a:solidFill>
                <a:srgbClr val="7030A0"/>
              </a:solidFill>
              <a:ea typeface="楷体" panose="02010609060101010101" pitchFamily="49" charset="-122"/>
              <a:sym typeface="+mn-ea"/>
            </a:endParaRPr>
          </a:p>
          <a:p>
            <a:pPr indent="815975"/>
            <a:r>
              <a:rPr lang="zh-CN" sz="2400">
                <a:solidFill>
                  <a:srgbClr val="7030A0"/>
                </a:solidFill>
                <a:ea typeface="楷体" panose="02010609060101010101" pitchFamily="49" charset="-122"/>
                <a:sym typeface="+mn-ea"/>
              </a:rPr>
              <a:t>           感受渔村变迁</a:t>
            </a:r>
            <a:endParaRPr lang="zh-CN" sz="2400">
              <a:ea typeface="楷体" panose="02010609060101010101" pitchFamily="49" charset="-122"/>
            </a:endParaRPr>
          </a:p>
          <a:p>
            <a:pPr indent="815975"/>
            <a:r>
              <a:rPr lang="zh-CN" sz="2400">
                <a:ea typeface="楷体" panose="02010609060101010101" pitchFamily="49" charset="-122"/>
                <a:sym typeface="+mn-ea"/>
              </a:rPr>
              <a:t>研学主题二</a:t>
            </a:r>
            <a:r>
              <a:rPr lang="en-US" sz="2400">
                <a:latin typeface="楷体" panose="02010609060101010101" pitchFamily="49" charset="-122"/>
                <a:cs typeface="宋体" panose="02010600030101010101" pitchFamily="2" charset="-122"/>
                <a:sym typeface="+mn-ea"/>
              </a:rPr>
              <a:t> </a:t>
            </a:r>
            <a:r>
              <a:rPr lang="zh-CN" sz="2400">
                <a:ea typeface="楷体" panose="02010609060101010101" pitchFamily="49" charset="-122"/>
                <a:sym typeface="+mn-ea"/>
              </a:rPr>
              <a:t>参观海洋牧场，</a:t>
            </a:r>
            <a:endParaRPr lang="zh-CN" sz="2400">
              <a:ea typeface="楷体" panose="02010609060101010101" pitchFamily="49" charset="-122"/>
              <a:sym typeface="+mn-ea"/>
            </a:endParaRPr>
          </a:p>
          <a:p>
            <a:pPr indent="815975"/>
            <a:r>
              <a:rPr lang="zh-CN" sz="2400">
                <a:ea typeface="楷体" panose="02010609060101010101" pitchFamily="49" charset="-122"/>
                <a:sym typeface="+mn-ea"/>
              </a:rPr>
              <a:t>           感知蓝色硅谷</a:t>
            </a:r>
            <a:endParaRPr lang="zh-CN" sz="2400">
              <a:ea typeface="楷体" panose="02010609060101010101" pitchFamily="49" charset="-122"/>
            </a:endParaRPr>
          </a:p>
          <a:p>
            <a:pPr indent="815975"/>
            <a:r>
              <a:rPr lang="zh-CN" sz="2400">
                <a:solidFill>
                  <a:srgbClr val="7030A0"/>
                </a:solidFill>
                <a:ea typeface="楷体" panose="02010609060101010101" pitchFamily="49" charset="-122"/>
              </a:rPr>
              <a:t>研学主题三</a:t>
            </a:r>
            <a:r>
              <a:rPr lang="en-US" sz="2400">
                <a:solidFill>
                  <a:srgbClr val="7030A0"/>
                </a:solidFill>
                <a:latin typeface="楷体" panose="02010609060101010101" pitchFamily="49" charset="-122"/>
                <a:cs typeface="宋体" panose="02010600030101010101" pitchFamily="2" charset="-122"/>
              </a:rPr>
              <a:t> </a:t>
            </a:r>
            <a:r>
              <a:rPr lang="zh-CN" sz="2400">
                <a:solidFill>
                  <a:srgbClr val="7030A0"/>
                </a:solidFill>
                <a:ea typeface="楷体" panose="02010609060101010101" pitchFamily="49" charset="-122"/>
              </a:rPr>
              <a:t>亲临海上平台，</a:t>
            </a:r>
            <a:endParaRPr lang="zh-CN" sz="2400">
              <a:solidFill>
                <a:srgbClr val="7030A0"/>
              </a:solidFill>
              <a:ea typeface="楷体" panose="02010609060101010101" pitchFamily="49" charset="-122"/>
            </a:endParaRPr>
          </a:p>
          <a:p>
            <a:pPr indent="815975"/>
            <a:r>
              <a:rPr lang="zh-CN" sz="2400">
                <a:solidFill>
                  <a:srgbClr val="7030A0"/>
                </a:solidFill>
                <a:ea typeface="楷体" panose="02010609060101010101" pitchFamily="49" charset="-122"/>
              </a:rPr>
              <a:t>           享受劳动的乐趣</a:t>
            </a:r>
            <a:r>
              <a:rPr lang="en-US" sz="2400">
                <a:latin typeface="楷体" panose="02010609060101010101" pitchFamily="49" charset="-122"/>
                <a:cs typeface="宋体" panose="02010600030101010101" pitchFamily="2" charset="-122"/>
              </a:rPr>
              <a:t>   </a:t>
            </a:r>
            <a:endParaRPr lang="zh-CN" altLang="en-US" sz="2400"/>
          </a:p>
        </p:txBody>
      </p:sp>
      <p:graphicFrame>
        <p:nvGraphicFramePr>
          <p:cNvPr id="15" name="表格 14"/>
          <p:cNvGraphicFramePr/>
          <p:nvPr/>
        </p:nvGraphicFramePr>
        <p:xfrm>
          <a:off x="310515" y="694690"/>
          <a:ext cx="6316345" cy="5550535"/>
        </p:xfrm>
        <a:graphic>
          <a:graphicData uri="http://schemas.openxmlformats.org/drawingml/2006/table">
            <a:tbl>
              <a:tblPr firstRow="1" bandRow="1">
                <a:tableStyleId>{5940675A-B579-460E-94D1-54222C63F5DA}</a:tableStyleId>
              </a:tblPr>
              <a:tblGrid>
                <a:gridCol w="6316345"/>
              </a:tblGrid>
              <a:tr h="5550535">
                <a:tc>
                  <a:txBody>
                    <a:bodyPr/>
                    <a:p>
                      <a:pPr indent="0">
                        <a:buNone/>
                      </a:pPr>
                      <a:endParaRPr lang="en-US" altLang="en-US" sz="1600" b="0">
                        <a:solidFill>
                          <a:srgbClr val="FF0000"/>
                        </a:solidFill>
                        <a:latin typeface="黑体" panose="02010609060101010101" charset="-122"/>
                        <a:ea typeface="黑体" panose="02010609060101010101" charset="-122"/>
                        <a:cs typeface="黑体" panose="02010609060101010101" charset="-122"/>
                      </a:endParaRPr>
                    </a:p>
                  </a:txBody>
                  <a:tcPr marL="68580" marR="68580" marT="0" marB="0" vert="horz" anchor="t">
                    <a:lnL w="19050" cap="flat" cmpd="sng">
                      <a:solidFill>
                        <a:srgbClr val="FF0000"/>
                      </a:solidFill>
                      <a:prstDash val="dash"/>
                      <a:headEnd type="none" w="med" len="med"/>
                      <a:tailEnd type="none" w="med" len="med"/>
                    </a:lnL>
                    <a:lnR w="19050" cap="flat" cmpd="sng">
                      <a:solidFill>
                        <a:srgbClr val="FF0000"/>
                      </a:solidFill>
                      <a:prstDash val="dash"/>
                      <a:headEnd type="none" w="med" len="med"/>
                      <a:tailEnd type="none" w="med" len="med"/>
                    </a:lnR>
                    <a:lnT w="19050" cap="flat" cmpd="sng">
                      <a:solidFill>
                        <a:srgbClr val="FF0000"/>
                      </a:solidFill>
                      <a:prstDash val="dash"/>
                      <a:headEnd type="none" w="med" len="med"/>
                      <a:tailEnd type="none" w="med" len="med"/>
                    </a:lnT>
                    <a:lnB w="19050" cap="flat" cmpd="sng">
                      <a:solidFill>
                        <a:srgbClr val="FF0000"/>
                      </a:solidFill>
                      <a:prstDash val="dash"/>
                      <a:headEnd type="none" w="med" len="med"/>
                      <a:tailEnd type="none" w="med" len="med"/>
                    </a:lnB>
                    <a:lnTlToBr>
                      <a:noFill/>
                    </a:lnTlToBr>
                    <a:lnBlToTr>
                      <a:noFill/>
                    </a:lnBlToTr>
                    <a:noFill/>
                  </a:tcPr>
                </a:tc>
              </a:tr>
            </a:tbl>
          </a:graphicData>
        </a:graphic>
      </p:graphicFrame>
      <p:graphicFrame>
        <p:nvGraphicFramePr>
          <p:cNvPr id="16" name="表格 15"/>
          <p:cNvGraphicFramePr/>
          <p:nvPr/>
        </p:nvGraphicFramePr>
        <p:xfrm>
          <a:off x="6901815" y="735965"/>
          <a:ext cx="5088255" cy="5509260"/>
        </p:xfrm>
        <a:graphic>
          <a:graphicData uri="http://schemas.openxmlformats.org/drawingml/2006/table">
            <a:tbl>
              <a:tblPr firstRow="1" bandRow="1">
                <a:tableStyleId>{5940675A-B579-460E-94D1-54222C63F5DA}</a:tableStyleId>
              </a:tblPr>
              <a:tblGrid>
                <a:gridCol w="5088255"/>
              </a:tblGrid>
              <a:tr h="5509260">
                <a:tc>
                  <a:txBody>
                    <a:bodyPr/>
                    <a:p>
                      <a:pPr indent="0">
                        <a:buNone/>
                      </a:pPr>
                      <a:endParaRPr lang="en-US" altLang="en-US" sz="1600" b="0">
                        <a:solidFill>
                          <a:srgbClr val="FF0000"/>
                        </a:solidFill>
                        <a:latin typeface="黑体" panose="02010609060101010101" charset="-122"/>
                        <a:ea typeface="黑体" panose="02010609060101010101" charset="-122"/>
                        <a:cs typeface="黑体" panose="02010609060101010101" charset="-122"/>
                      </a:endParaRPr>
                    </a:p>
                  </a:txBody>
                  <a:tcPr marL="68580" marR="68580" marT="0" marB="0" vert="horz" anchor="t">
                    <a:lnL w="19050" cap="flat" cmpd="sng">
                      <a:solidFill>
                        <a:srgbClr val="FF0000"/>
                      </a:solidFill>
                      <a:prstDash val="dash"/>
                      <a:headEnd type="none" w="med" len="med"/>
                      <a:tailEnd type="none" w="med" len="med"/>
                    </a:lnL>
                    <a:lnR w="19050" cap="flat" cmpd="sng">
                      <a:solidFill>
                        <a:srgbClr val="FF0000"/>
                      </a:solidFill>
                      <a:prstDash val="dash"/>
                      <a:headEnd type="none" w="med" len="med"/>
                      <a:tailEnd type="none" w="med" len="med"/>
                    </a:lnR>
                    <a:lnT w="19050" cap="flat" cmpd="sng">
                      <a:solidFill>
                        <a:srgbClr val="FF0000"/>
                      </a:solidFill>
                      <a:prstDash val="dash"/>
                      <a:headEnd type="none" w="med" len="med"/>
                      <a:tailEnd type="none" w="med" len="med"/>
                    </a:lnT>
                    <a:lnB w="19050" cap="flat" cmpd="sng">
                      <a:solidFill>
                        <a:srgbClr val="FF0000"/>
                      </a:solidFill>
                      <a:prstDash val="dash"/>
                      <a:headEnd type="none" w="med" len="med"/>
                      <a:tailEnd type="none" w="med" len="med"/>
                    </a:lnB>
                    <a:lnTlToBr>
                      <a:noFill/>
                    </a:lnTlToBr>
                    <a:lnBlToTr>
                      <a:noFill/>
                    </a:lnBlToTr>
                    <a:no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07695" y="252095"/>
            <a:ext cx="11249025" cy="829945"/>
          </a:xfrm>
          <a:prstGeom prst="rect">
            <a:avLst/>
          </a:prstGeom>
          <a:noFill/>
        </p:spPr>
        <p:txBody>
          <a:bodyPr wrap="square" rtlCol="0" anchor="t">
            <a:spAutoFit/>
          </a:bodyPr>
          <a:p>
            <a:r>
              <a:rPr lang="zh-CN" sz="2400" b="1">
                <a:solidFill>
                  <a:srgbClr val="400ADA"/>
                </a:solidFill>
                <a:latin typeface="Calibri" panose="020F0502020204030204" charset="0"/>
                <a:ea typeface="宋体" panose="02010600030101010101" pitchFamily="2" charset="-122"/>
                <a:sym typeface="+mn-ea"/>
              </a:rPr>
              <a:t>两个群体</a:t>
            </a:r>
            <a:r>
              <a:rPr lang="zh-CN" sz="2400" b="1">
                <a:latin typeface="Calibri" panose="020F0502020204030204" charset="0"/>
                <a:ea typeface="宋体" panose="02010600030101010101" pitchFamily="2" charset="-122"/>
                <a:sym typeface="+mn-ea"/>
              </a:rPr>
              <a:t>（教师、学生）、</a:t>
            </a:r>
            <a:r>
              <a:rPr lang="zh-CN" sz="2400" b="1">
                <a:solidFill>
                  <a:srgbClr val="400ADA"/>
                </a:solidFill>
                <a:latin typeface="Calibri" panose="020F0502020204030204" charset="0"/>
                <a:ea typeface="宋体" panose="02010600030101010101" pitchFamily="2" charset="-122"/>
                <a:sym typeface="+mn-ea"/>
              </a:rPr>
              <a:t>两个单位</a:t>
            </a:r>
            <a:r>
              <a:rPr lang="zh-CN" sz="2400" b="1">
                <a:latin typeface="Calibri" panose="020F0502020204030204" charset="0"/>
                <a:ea typeface="宋体" panose="02010600030101010101" pitchFamily="2" charset="-122"/>
                <a:sym typeface="+mn-ea"/>
              </a:rPr>
              <a:t>（</a:t>
            </a:r>
            <a:r>
              <a:rPr lang="zh-CN" sz="2400" b="1">
                <a:latin typeface="Calibri" panose="020F0502020204030204" charset="0"/>
                <a:ea typeface="宋体" panose="02010600030101010101" pitchFamily="2" charset="-122"/>
                <a:sym typeface="+mn-ea"/>
              </a:rPr>
              <a:t>教育教研部门和学校</a:t>
            </a:r>
            <a:r>
              <a:rPr lang="zh-CN" sz="2400" b="1">
                <a:latin typeface="Calibri" panose="020F0502020204030204" charset="0"/>
                <a:ea typeface="宋体" panose="02010600030101010101" pitchFamily="2" charset="-122"/>
                <a:sym typeface="+mn-ea"/>
              </a:rPr>
              <a:t>、</a:t>
            </a:r>
            <a:r>
              <a:rPr lang="zh-CN" sz="2400" b="1">
                <a:latin typeface="Calibri" panose="020F0502020204030204" charset="0"/>
                <a:ea typeface="宋体" panose="02010600030101010101" pitchFamily="2" charset="-122"/>
                <a:sym typeface="+mn-ea"/>
              </a:rPr>
              <a:t>研学资源单位）研发</a:t>
            </a:r>
            <a:endParaRPr lang="zh-CN" sz="2400" b="1">
              <a:latin typeface="Calibri" panose="020F0502020204030204" charset="0"/>
              <a:ea typeface="宋体" panose="02010600030101010101" pitchFamily="2" charset="-122"/>
              <a:sym typeface="+mn-ea"/>
            </a:endParaRPr>
          </a:p>
          <a:p>
            <a:endParaRPr lang="zh-CN" altLang="en-US" sz="2400" b="1">
              <a:solidFill>
                <a:schemeClr val="tx1"/>
              </a:solidFill>
              <a:latin typeface="Calibri" panose="020F0502020204030204" charset="0"/>
              <a:ea typeface="宋体" panose="02010600030101010101" pitchFamily="2" charset="-122"/>
              <a:sym typeface="+mn-ea"/>
            </a:endParaRPr>
          </a:p>
        </p:txBody>
      </p:sp>
      <p:pic>
        <p:nvPicPr>
          <p:cNvPr id="8" name="图片 7" descr="微信图片_20210408171245"/>
          <p:cNvPicPr>
            <a:picLocks noChangeAspect="1"/>
          </p:cNvPicPr>
          <p:nvPr/>
        </p:nvPicPr>
        <p:blipFill>
          <a:blip r:embed="rId1"/>
          <a:srcRect l="-2877" t="-1328" r="2877" b="16809"/>
          <a:stretch>
            <a:fillRect/>
          </a:stretch>
        </p:blipFill>
        <p:spPr>
          <a:xfrm>
            <a:off x="5112385" y="1003300"/>
            <a:ext cx="4629785" cy="5217795"/>
          </a:xfrm>
          <a:prstGeom prst="rect">
            <a:avLst/>
          </a:prstGeom>
        </p:spPr>
      </p:pic>
      <p:sp>
        <p:nvSpPr>
          <p:cNvPr id="2" name="文本框 1"/>
          <p:cNvSpPr txBox="1"/>
          <p:nvPr/>
        </p:nvSpPr>
        <p:spPr>
          <a:xfrm>
            <a:off x="9863455" y="2370455"/>
            <a:ext cx="1993900" cy="3415030"/>
          </a:xfrm>
          <a:prstGeom prst="rect">
            <a:avLst/>
          </a:prstGeom>
          <a:noFill/>
        </p:spPr>
        <p:txBody>
          <a:bodyPr wrap="square" rtlCol="0">
            <a:spAutoFit/>
          </a:bodyPr>
          <a:p>
            <a:r>
              <a:rPr lang="zh-CN" altLang="en-US" sz="2400" b="1">
                <a:solidFill>
                  <a:srgbClr val="7030A0"/>
                </a:solidFill>
              </a:rPr>
              <a:t>建议：资源单位要有足够支撑可开发研学课程的资源，</a:t>
            </a:r>
            <a:r>
              <a:rPr lang="zh-CN" altLang="en-US" sz="2400" b="1">
                <a:solidFill>
                  <a:srgbClr val="7030A0"/>
                </a:solidFill>
                <a:sym typeface="+mn-ea"/>
              </a:rPr>
              <a:t>不要资源太少、空间太小，要提供探究的时空。</a:t>
            </a:r>
            <a:endParaRPr lang="zh-CN" altLang="en-US" sz="2400" b="1">
              <a:solidFill>
                <a:srgbClr val="7030A0"/>
              </a:solidFill>
            </a:endParaRPr>
          </a:p>
        </p:txBody>
      </p:sp>
      <p:pic>
        <p:nvPicPr>
          <p:cNvPr id="4" name="图片 3"/>
          <p:cNvPicPr>
            <a:picLocks noChangeAspect="1"/>
          </p:cNvPicPr>
          <p:nvPr/>
        </p:nvPicPr>
        <p:blipFill>
          <a:blip r:embed="rId2"/>
          <a:stretch>
            <a:fillRect/>
          </a:stretch>
        </p:blipFill>
        <p:spPr>
          <a:xfrm>
            <a:off x="784225" y="1587500"/>
            <a:ext cx="4136390" cy="31026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descr="微信图片_20210409165843"/>
          <p:cNvPicPr>
            <a:picLocks noChangeAspect="1"/>
          </p:cNvPicPr>
          <p:nvPr/>
        </p:nvPicPr>
        <p:blipFill>
          <a:blip r:embed="rId1"/>
          <a:srcRect l="-383" t="7316" r="383" b="27399"/>
          <a:stretch>
            <a:fillRect/>
          </a:stretch>
        </p:blipFill>
        <p:spPr>
          <a:xfrm>
            <a:off x="285750" y="131445"/>
            <a:ext cx="5608955" cy="6595745"/>
          </a:xfrm>
          <a:prstGeom prst="rect">
            <a:avLst/>
          </a:prstGeom>
        </p:spPr>
      </p:pic>
      <p:pic>
        <p:nvPicPr>
          <p:cNvPr id="2" name="图片 1"/>
          <p:cNvPicPr>
            <a:picLocks noChangeAspect="1"/>
          </p:cNvPicPr>
          <p:nvPr/>
        </p:nvPicPr>
        <p:blipFill>
          <a:blip r:embed="rId2"/>
          <a:stretch>
            <a:fillRect/>
          </a:stretch>
        </p:blipFill>
        <p:spPr>
          <a:xfrm>
            <a:off x="6650990" y="239395"/>
            <a:ext cx="5034280" cy="2832100"/>
          </a:xfrm>
          <a:prstGeom prst="rect">
            <a:avLst/>
          </a:prstGeom>
        </p:spPr>
      </p:pic>
      <p:pic>
        <p:nvPicPr>
          <p:cNvPr id="3" name="图片 2"/>
          <p:cNvPicPr>
            <a:picLocks noChangeAspect="1"/>
          </p:cNvPicPr>
          <p:nvPr/>
        </p:nvPicPr>
        <p:blipFill>
          <a:blip r:embed="rId3"/>
          <a:srcRect t="8429" b="9727"/>
          <a:stretch>
            <a:fillRect/>
          </a:stretch>
        </p:blipFill>
        <p:spPr>
          <a:xfrm>
            <a:off x="6804660" y="3294380"/>
            <a:ext cx="4726940" cy="356362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370840" y="236855"/>
            <a:ext cx="6370955" cy="6308725"/>
          </a:xfrm>
          <a:prstGeom prst="rect">
            <a:avLst/>
          </a:prstGeom>
          <a:noFill/>
          <a:ln w="9525">
            <a:noFill/>
          </a:ln>
        </p:spPr>
        <p:txBody>
          <a:bodyPr wrap="square">
            <a:spAutoFit/>
          </a:bodyPr>
          <a:p>
            <a:pPr indent="408305" algn="l"/>
            <a:r>
              <a:rPr lang="en-US" altLang="zh-CN" sz="1600" b="1">
                <a:ea typeface="宋体" panose="02010600030101010101" pitchFamily="2" charset="-122"/>
              </a:rPr>
              <a:t>   </a:t>
            </a:r>
            <a:r>
              <a:rPr lang="zh-CN" sz="2800" b="1">
                <a:solidFill>
                  <a:srgbClr val="7030A0"/>
                </a:solidFill>
                <a:ea typeface="宋体" panose="02010600030101010101" pitchFamily="2" charset="-122"/>
              </a:rPr>
              <a:t>山东大学（威海）海洋学院简介</a:t>
            </a:r>
            <a:endParaRPr lang="zh-CN" sz="2800" b="0">
              <a:solidFill>
                <a:srgbClr val="7030A0"/>
              </a:solidFill>
              <a:ea typeface="宋体" panose="02010600030101010101" pitchFamily="2" charset="-122"/>
            </a:endParaRPr>
          </a:p>
          <a:p>
            <a:pPr indent="408305" algn="l"/>
            <a:r>
              <a:rPr lang="zh-CN" b="0">
                <a:ea typeface="宋体" panose="02010600030101010101" pitchFamily="2" charset="-122"/>
              </a:rPr>
              <a:t>    </a:t>
            </a:r>
            <a:endParaRPr lang="zh-CN" b="0">
              <a:ea typeface="宋体" panose="02010600030101010101" pitchFamily="2" charset="-122"/>
            </a:endParaRPr>
          </a:p>
          <a:p>
            <a:pPr indent="408305" algn="l"/>
            <a:r>
              <a:rPr lang="zh-CN" b="0">
                <a:ea typeface="宋体" panose="02010600030101010101" pitchFamily="2" charset="-122"/>
              </a:rPr>
              <a:t> </a:t>
            </a:r>
            <a:r>
              <a:rPr lang="zh-CN" sz="2000" b="0">
                <a:ea typeface="宋体" panose="02010600030101010101" pitchFamily="2" charset="-122"/>
              </a:rPr>
              <a:t>山东大学（威海）海洋学院始建于1993年，目前下设海洋科学系与海洋工程系和山东省“应用海洋生物学”实验教学示范中心，并设有山东省海洋微生物菌种保藏与应用工程技术研究中心、生态型人工鱼礁实验中心、海洋生物繁育工程技术研究中心等10个科研机构。     学院拥有16000平方米的教科研大楼，设有化学、药学、生化与分子生物学、植物学、动物学、微生物学、细胞生物学、海洋资源与环境、海洋工程技术、水生动物营养与疾病防控、海洋生物制品与安全等11个大型综合实验室，其中实验室120多间。学院建有20多个校外实习基地，良好的实验条件为学院科研水平的提高提供了保证，也为培养学生创新实践能力提供了良好平台。学院积极开展与海洋学科相关的研究与开发工作，先后承担和完成了多项国家重点研发计划项目、国家自然科学基金及国际合作重点项目、国家农转资金项目及大量企业或地方政府委托项目，积极服务以蓝色经济区为核心的区域经济发展。</a:t>
            </a:r>
            <a:endParaRPr lang="en-US" sz="2000" b="0">
              <a:latin typeface="Times New Roman" panose="02020603050405020304" pitchFamily="18" charset="0"/>
              <a:ea typeface="宋体" panose="02010600030101010101" pitchFamily="2" charset="-122"/>
            </a:endParaRPr>
          </a:p>
          <a:p>
            <a:pPr indent="408305" algn="l"/>
            <a:r>
              <a:rPr lang="en-US" b="0">
                <a:latin typeface="Times New Roman" panose="02020603050405020304" pitchFamily="18" charset="0"/>
                <a:ea typeface="宋体" panose="02010600030101010101" pitchFamily="2" charset="-122"/>
              </a:rPr>
              <a:t> </a:t>
            </a:r>
            <a:endParaRPr lang="zh-CN" altLang="en-US"/>
          </a:p>
        </p:txBody>
      </p:sp>
      <p:pic>
        <p:nvPicPr>
          <p:cNvPr id="2" name="图片 1"/>
          <p:cNvPicPr>
            <a:picLocks noChangeAspect="1"/>
          </p:cNvPicPr>
          <p:nvPr/>
        </p:nvPicPr>
        <p:blipFill>
          <a:blip r:embed="rId1"/>
          <a:stretch>
            <a:fillRect/>
          </a:stretch>
        </p:blipFill>
        <p:spPr>
          <a:xfrm>
            <a:off x="6994525" y="3406140"/>
            <a:ext cx="4762500" cy="2390775"/>
          </a:xfrm>
          <a:prstGeom prst="rect">
            <a:avLst/>
          </a:prstGeom>
        </p:spPr>
      </p:pic>
      <p:pic>
        <p:nvPicPr>
          <p:cNvPr id="3" name="图片 2"/>
          <p:cNvPicPr>
            <a:picLocks noChangeAspect="1"/>
          </p:cNvPicPr>
          <p:nvPr/>
        </p:nvPicPr>
        <p:blipFill>
          <a:blip r:embed="rId2"/>
          <a:stretch>
            <a:fillRect/>
          </a:stretch>
        </p:blipFill>
        <p:spPr>
          <a:xfrm>
            <a:off x="6995160" y="582930"/>
            <a:ext cx="4761865" cy="23622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452880" y="678180"/>
            <a:ext cx="9918700" cy="829945"/>
          </a:xfrm>
          <a:prstGeom prst="rect">
            <a:avLst/>
          </a:prstGeom>
          <a:noFill/>
          <a:ln w="9525">
            <a:noFill/>
          </a:ln>
        </p:spPr>
        <p:txBody>
          <a:bodyPr wrap="square">
            <a:spAutoFit/>
          </a:bodyPr>
          <a:p>
            <a:pPr indent="0"/>
            <a:r>
              <a:rPr lang="zh-CN" sz="2400" b="1">
                <a:latin typeface="Calibri" panose="020F0502020204030204" charset="0"/>
                <a:ea typeface="宋体" panose="02010600030101010101" pitchFamily="2" charset="-122"/>
              </a:rPr>
              <a:t>组建研学课程开发团队：</a:t>
            </a:r>
            <a:endParaRPr lang="zh-CN" sz="2400" b="1">
              <a:latin typeface="Calibri" panose="020F0502020204030204" charset="0"/>
              <a:ea typeface="宋体" panose="02010600030101010101" pitchFamily="2" charset="-122"/>
            </a:endParaRPr>
          </a:p>
          <a:p>
            <a:pPr indent="0"/>
            <a:r>
              <a:rPr lang="zh-CN" sz="2400" b="1">
                <a:latin typeface="Calibri" panose="020F0502020204030204" charset="0"/>
                <a:ea typeface="宋体" panose="02010600030101010101" pitchFamily="2" charset="-122"/>
              </a:rPr>
              <a:t>人员构成：教研员、一线教师、大学教师、研学资源单位负责人等</a:t>
            </a:r>
            <a:endParaRPr lang="zh-CN" altLang="en-US" sz="2400"/>
          </a:p>
        </p:txBody>
      </p:sp>
      <p:pic>
        <p:nvPicPr>
          <p:cNvPr id="2" name="图片 1"/>
          <p:cNvPicPr>
            <a:picLocks noChangeAspect="1"/>
          </p:cNvPicPr>
          <p:nvPr/>
        </p:nvPicPr>
        <p:blipFill>
          <a:blip r:embed="rId1"/>
          <a:stretch>
            <a:fillRect/>
          </a:stretch>
        </p:blipFill>
        <p:spPr>
          <a:xfrm>
            <a:off x="608965" y="1860550"/>
            <a:ext cx="5458460" cy="4094480"/>
          </a:xfrm>
          <a:prstGeom prst="rect">
            <a:avLst/>
          </a:prstGeom>
        </p:spPr>
      </p:pic>
      <p:pic>
        <p:nvPicPr>
          <p:cNvPr id="3" name="图片 2"/>
          <p:cNvPicPr>
            <a:picLocks noChangeAspect="1"/>
          </p:cNvPicPr>
          <p:nvPr/>
        </p:nvPicPr>
        <p:blipFill>
          <a:blip r:embed="rId2"/>
          <a:stretch>
            <a:fillRect/>
          </a:stretch>
        </p:blipFill>
        <p:spPr>
          <a:xfrm>
            <a:off x="6411595" y="1905635"/>
            <a:ext cx="5399405" cy="404939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2577745" y="1498563"/>
            <a:ext cx="4660490" cy="3769360"/>
          </a:xfrm>
          <a:prstGeom prst="rect">
            <a:avLst/>
          </a:prstGeom>
          <a:noFill/>
        </p:spPr>
        <p:txBody>
          <a:bodyPr wrap="square" rtlCol="0">
            <a:spAutoFit/>
          </a:bodyPr>
          <a:lstStyle/>
          <a:p>
            <a:r>
              <a:rPr lang="en-US" altLang="zh-CN" sz="23900" dirty="0">
                <a:solidFill>
                  <a:schemeClr val="tx1">
                    <a:alpha val="3000"/>
                  </a:schemeClr>
                </a:solidFill>
                <a:latin typeface="Arial Black" panose="020B0A04020102020204" pitchFamily="34" charset="0"/>
              </a:rPr>
              <a:t>03</a:t>
            </a:r>
            <a:endParaRPr lang="zh-CN" altLang="en-US" sz="23900" dirty="0">
              <a:solidFill>
                <a:schemeClr val="tx1">
                  <a:alpha val="3000"/>
                </a:schemeClr>
              </a:solidFill>
              <a:latin typeface="Arial Black" panose="020B0A04020102020204" pitchFamily="34" charset="0"/>
            </a:endParaRPr>
          </a:p>
        </p:txBody>
      </p:sp>
      <p:sp>
        <p:nvSpPr>
          <p:cNvPr id="29" name="任意多边形 28"/>
          <p:cNvSpPr/>
          <p:nvPr/>
        </p:nvSpPr>
        <p:spPr>
          <a:xfrm rot="16200000" flipV="1">
            <a:off x="-2489564" y="2408598"/>
            <a:ext cx="6260239" cy="1443042"/>
          </a:xfrm>
          <a:custGeom>
            <a:avLst/>
            <a:gdLst>
              <a:gd name="connsiteX0" fmla="*/ 6260239 w 6260239"/>
              <a:gd name="connsiteY0" fmla="*/ 1443042 h 1443042"/>
              <a:gd name="connsiteX1" fmla="*/ 6260239 w 6260239"/>
              <a:gd name="connsiteY1" fmla="*/ 1370077 h 1443042"/>
              <a:gd name="connsiteX2" fmla="*/ 3239468 w 6260239"/>
              <a:gd name="connsiteY2" fmla="*/ 0 h 1443042"/>
              <a:gd name="connsiteX3" fmla="*/ 0 w 6260239"/>
              <a:gd name="connsiteY3" fmla="*/ 1443042 h 1443042"/>
            </a:gdLst>
            <a:ahLst/>
            <a:cxnLst>
              <a:cxn ang="0">
                <a:pos x="connsiteX0" y="connsiteY0"/>
              </a:cxn>
              <a:cxn ang="0">
                <a:pos x="connsiteX1" y="connsiteY1"/>
              </a:cxn>
              <a:cxn ang="0">
                <a:pos x="connsiteX2" y="connsiteY2"/>
              </a:cxn>
              <a:cxn ang="0">
                <a:pos x="connsiteX3" y="connsiteY3"/>
              </a:cxn>
            </a:cxnLst>
            <a:rect l="l" t="t" r="r" b="b"/>
            <a:pathLst>
              <a:path w="6260239" h="1443042">
                <a:moveTo>
                  <a:pt x="6260239" y="1443042"/>
                </a:moveTo>
                <a:lnTo>
                  <a:pt x="6260239" y="1370077"/>
                </a:lnTo>
                <a:lnTo>
                  <a:pt x="3239468" y="0"/>
                </a:lnTo>
                <a:lnTo>
                  <a:pt x="0" y="1443042"/>
                </a:lnTo>
                <a:close/>
              </a:path>
            </a:pathLst>
          </a:cu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rot="16200000" flipV="1">
            <a:off x="-2557704" y="2938221"/>
            <a:ext cx="6396518" cy="1443041"/>
          </a:xfrm>
          <a:custGeom>
            <a:avLst/>
            <a:gdLst>
              <a:gd name="connsiteX0" fmla="*/ 6396518 w 6396518"/>
              <a:gd name="connsiteY0" fmla="*/ 1443041 h 1443041"/>
              <a:gd name="connsiteX1" fmla="*/ 3214875 w 6396518"/>
              <a:gd name="connsiteY1" fmla="*/ 0 h 1443041"/>
              <a:gd name="connsiteX2" fmla="*/ 0 w 6396518"/>
              <a:gd name="connsiteY2" fmla="*/ 1432086 h 1443041"/>
              <a:gd name="connsiteX3" fmla="*/ 0 w 6396518"/>
              <a:gd name="connsiteY3" fmla="*/ 1443041 h 1443041"/>
            </a:gdLst>
            <a:ahLst/>
            <a:cxnLst>
              <a:cxn ang="0">
                <a:pos x="connsiteX0" y="connsiteY0"/>
              </a:cxn>
              <a:cxn ang="0">
                <a:pos x="connsiteX1" y="connsiteY1"/>
              </a:cxn>
              <a:cxn ang="0">
                <a:pos x="connsiteX2" y="connsiteY2"/>
              </a:cxn>
              <a:cxn ang="0">
                <a:pos x="connsiteX3" y="connsiteY3"/>
              </a:cxn>
            </a:cxnLst>
            <a:rect l="l" t="t" r="r" b="b"/>
            <a:pathLst>
              <a:path w="6396518" h="1443041">
                <a:moveTo>
                  <a:pt x="6396518" y="1443041"/>
                </a:moveTo>
                <a:lnTo>
                  <a:pt x="3214875" y="0"/>
                </a:lnTo>
                <a:lnTo>
                  <a:pt x="0" y="1432086"/>
                </a:lnTo>
                <a:lnTo>
                  <a:pt x="0" y="1443041"/>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rot="16200000" flipV="1">
            <a:off x="-529500" y="638885"/>
            <a:ext cx="2419074" cy="1103204"/>
          </a:xfrm>
          <a:prstGeom prst="line">
            <a:avLst/>
          </a:prstGeom>
          <a:ln>
            <a:solidFill>
              <a:srgbClr val="3A3A3A"/>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3216856" y="2921584"/>
            <a:ext cx="944880" cy="1014730"/>
          </a:xfrm>
          <a:prstGeom prst="rect">
            <a:avLst/>
          </a:prstGeom>
          <a:noFill/>
        </p:spPr>
        <p:txBody>
          <a:bodyPr wrap="none" rtlCol="0">
            <a:spAutoFit/>
          </a:bodyPr>
          <a:lstStyle/>
          <a:p>
            <a:r>
              <a:rPr lang="en-US" altLang="zh-CN" sz="6000" dirty="0">
                <a:solidFill>
                  <a:schemeClr val="tx1">
                    <a:lumMod val="65000"/>
                    <a:lumOff val="35000"/>
                  </a:schemeClr>
                </a:solidFill>
                <a:latin typeface="Yu Gothic UI Light" panose="020B0300000000000000" pitchFamily="34" charset="-128"/>
                <a:ea typeface="Yu Gothic UI Light" panose="020B0300000000000000" pitchFamily="34" charset="-128"/>
              </a:rPr>
              <a:t>03</a:t>
            </a:r>
            <a:endParaRPr lang="zh-CN" altLang="en-US" sz="6000" dirty="0">
              <a:solidFill>
                <a:schemeClr val="tx1">
                  <a:lumMod val="65000"/>
                  <a:lumOff val="35000"/>
                </a:schemeClr>
              </a:solidFill>
              <a:latin typeface="Yu Gothic UI Light" panose="020B0300000000000000" pitchFamily="34" charset="-128"/>
              <a:ea typeface="Yu Gothic UI Light" panose="020B0300000000000000" pitchFamily="34" charset="-128"/>
            </a:endParaRPr>
          </a:p>
        </p:txBody>
      </p:sp>
      <p:sp>
        <p:nvSpPr>
          <p:cNvPr id="13" name="矩形 12"/>
          <p:cNvSpPr/>
          <p:nvPr/>
        </p:nvSpPr>
        <p:spPr>
          <a:xfrm>
            <a:off x="5410289" y="3030406"/>
            <a:ext cx="4754880" cy="706755"/>
          </a:xfrm>
          <a:prstGeom prst="rect">
            <a:avLst/>
          </a:prstGeom>
        </p:spPr>
        <p:txBody>
          <a:bodyPr wrap="none">
            <a:spAutoFit/>
          </a:bodyPr>
          <a:lstStyle/>
          <a:p>
            <a:pPr lvl="0" algn="ctr"/>
            <a:r>
              <a:rPr lang="zh-CN" altLang="en-US" sz="40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研学课程实施的策略</a:t>
            </a:r>
            <a:endParaRPr lang="zh-CN" altLang="en-US" sz="4000" b="1" dirty="0">
              <a:solidFill>
                <a:srgbClr val="FF0000"/>
              </a:solidFill>
              <a:latin typeface="Calibri Light" panose="020F0302020204030204" pitchFamily="34" charset="0"/>
            </a:endParaRPr>
          </a:p>
        </p:txBody>
      </p:sp>
      <p:cxnSp>
        <p:nvCxnSpPr>
          <p:cNvPr id="16" name="直接连接符 15"/>
          <p:cNvCxnSpPr/>
          <p:nvPr/>
        </p:nvCxnSpPr>
        <p:spPr>
          <a:xfrm>
            <a:off x="4237947" y="2716152"/>
            <a:ext cx="0" cy="1425775"/>
          </a:xfrm>
          <a:prstGeom prst="line">
            <a:avLst/>
          </a:prstGeom>
          <a:ln>
            <a:solidFill>
              <a:srgbClr val="3A3A3A"/>
            </a:solidFill>
          </a:ln>
        </p:spPr>
        <p:style>
          <a:lnRef idx="1">
            <a:schemeClr val="accent1"/>
          </a:lnRef>
          <a:fillRef idx="0">
            <a:schemeClr val="accent1"/>
          </a:fillRef>
          <a:effectRef idx="0">
            <a:schemeClr val="accent1"/>
          </a:effectRef>
          <a:fontRef idx="minor">
            <a:schemeClr val="tx1"/>
          </a:fontRef>
        </p:style>
      </p:cxnSp>
      <p:sp>
        <p:nvSpPr>
          <p:cNvPr id="33" name="任意多边形 32"/>
          <p:cNvSpPr/>
          <p:nvPr/>
        </p:nvSpPr>
        <p:spPr>
          <a:xfrm rot="2700000">
            <a:off x="11716683" y="3016282"/>
            <a:ext cx="950633" cy="950633"/>
          </a:xfrm>
          <a:custGeom>
            <a:avLst/>
            <a:gdLst>
              <a:gd name="connsiteX0" fmla="*/ 0 w 950633"/>
              <a:gd name="connsiteY0" fmla="*/ 0 h 950633"/>
              <a:gd name="connsiteX1" fmla="*/ 950633 w 950633"/>
              <a:gd name="connsiteY1" fmla="*/ 950633 h 950633"/>
              <a:gd name="connsiteX2" fmla="*/ 0 w 950633"/>
              <a:gd name="connsiteY2" fmla="*/ 950633 h 950633"/>
            </a:gdLst>
            <a:ahLst/>
            <a:cxnLst>
              <a:cxn ang="0">
                <a:pos x="connsiteX0" y="connsiteY0"/>
              </a:cxn>
              <a:cxn ang="0">
                <a:pos x="connsiteX1" y="connsiteY1"/>
              </a:cxn>
              <a:cxn ang="0">
                <a:pos x="connsiteX2" y="connsiteY2"/>
              </a:cxn>
            </a:cxnLst>
            <a:rect l="l" t="t" r="r" b="b"/>
            <a:pathLst>
              <a:path w="950633" h="950633">
                <a:moveTo>
                  <a:pt x="0" y="0"/>
                </a:moveTo>
                <a:lnTo>
                  <a:pt x="950633" y="950633"/>
                </a:lnTo>
                <a:lnTo>
                  <a:pt x="0" y="950633"/>
                </a:lnTo>
                <a:close/>
              </a:path>
            </a:pathLst>
          </a:cu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47370" y="140970"/>
            <a:ext cx="11408410" cy="6554470"/>
          </a:xfrm>
          <a:prstGeom prst="rect">
            <a:avLst/>
          </a:prstGeom>
          <a:noFill/>
          <a:ln w="9525">
            <a:noFill/>
          </a:ln>
        </p:spPr>
        <p:txBody>
          <a:bodyPr wrap="square">
            <a:spAutoFit/>
          </a:bodyPr>
          <a:p>
            <a:pPr indent="0"/>
            <a:r>
              <a:rPr lang="zh-CN" sz="2800" b="1">
                <a:solidFill>
                  <a:srgbClr val="FF0000"/>
                </a:solidFill>
                <a:latin typeface="Calibri" panose="020F0502020204030204" charset="0"/>
                <a:ea typeface="宋体" panose="02010600030101010101" pitchFamily="2" charset="-122"/>
              </a:rPr>
              <a:t>如何实施：</a:t>
            </a:r>
            <a:r>
              <a:rPr lang="zh-CN" sz="2800" b="1">
                <a:solidFill>
                  <a:srgbClr val="400ADA"/>
                </a:solidFill>
                <a:latin typeface="Calibri" panose="020F0502020204030204" charset="0"/>
                <a:ea typeface="宋体" panose="02010600030101010101" pitchFamily="2" charset="-122"/>
              </a:rPr>
              <a:t>三个阶段（行前、行中、行后）</a:t>
            </a:r>
            <a:endParaRPr lang="zh-CN" sz="2800" b="1">
              <a:latin typeface="Calibri" panose="020F0502020204030204" charset="0"/>
              <a:ea typeface="宋体" panose="02010600030101010101" pitchFamily="2" charset="-122"/>
            </a:endParaRPr>
          </a:p>
          <a:p>
            <a:pPr indent="0"/>
            <a:r>
              <a:rPr lang="zh-CN" altLang="en-US" sz="2800"/>
              <a:t>  ●</a:t>
            </a:r>
            <a:r>
              <a:rPr lang="zh-CN" sz="2800" b="1">
                <a:solidFill>
                  <a:srgbClr val="400ADA"/>
                </a:solidFill>
                <a:latin typeface="Calibri" panose="020F0502020204030204" charset="0"/>
                <a:ea typeface="宋体" panose="02010600030101010101" pitchFamily="2" charset="-122"/>
                <a:sym typeface="+mn-ea"/>
              </a:rPr>
              <a:t>行前：</a:t>
            </a:r>
            <a:r>
              <a:rPr lang="zh-CN" altLang="en-US" sz="2800" b="1">
                <a:solidFill>
                  <a:srgbClr val="400ADA"/>
                </a:solidFill>
              </a:rPr>
              <a:t>准备阶段</a:t>
            </a:r>
            <a:r>
              <a:rPr lang="zh-CN" altLang="en-US" sz="2800"/>
              <a:t>。一是</a:t>
            </a:r>
            <a:r>
              <a:rPr lang="zh-CN" altLang="en-US" sz="2800">
                <a:solidFill>
                  <a:srgbClr val="FF0000"/>
                </a:solidFill>
              </a:rPr>
              <a:t>学校层面的准备</a:t>
            </a:r>
            <a:r>
              <a:rPr lang="zh-CN" altLang="en-US" sz="2800"/>
              <a:t>，包括成立领导小组，制定活动方案、安全预案；召开动员大会，进行模拟演练等；二是</a:t>
            </a:r>
            <a:r>
              <a:rPr lang="zh-CN" altLang="en-US" sz="2800">
                <a:solidFill>
                  <a:srgbClr val="FF0000"/>
                </a:solidFill>
              </a:rPr>
              <a:t>师生层面的准备</a:t>
            </a:r>
            <a:r>
              <a:rPr lang="zh-CN" altLang="en-US" sz="2800"/>
              <a:t>，包括查阅资料、研究制定研学旅行活动方案、野外生活准备等。</a:t>
            </a:r>
            <a:endParaRPr lang="zh-CN" altLang="en-US" sz="2800"/>
          </a:p>
          <a:p>
            <a:pPr indent="0"/>
            <a:r>
              <a:rPr lang="zh-CN" altLang="en-US" sz="2800"/>
              <a:t>  ●</a:t>
            </a:r>
            <a:r>
              <a:rPr lang="zh-CN" sz="2800" b="1">
                <a:solidFill>
                  <a:srgbClr val="400ADA"/>
                </a:solidFill>
                <a:latin typeface="Calibri" panose="020F0502020204030204" charset="0"/>
                <a:ea typeface="宋体" panose="02010600030101010101" pitchFamily="2" charset="-122"/>
                <a:sym typeface="+mn-ea"/>
              </a:rPr>
              <a:t>行中：</a:t>
            </a:r>
            <a:r>
              <a:rPr lang="zh-CN" altLang="en-US" sz="2800" b="1">
                <a:solidFill>
                  <a:srgbClr val="400ADA"/>
                </a:solidFill>
              </a:rPr>
              <a:t>实施阶段</a:t>
            </a:r>
            <a:r>
              <a:rPr lang="zh-CN" altLang="en-US" sz="2800"/>
              <a:t>。包括</a:t>
            </a:r>
            <a:r>
              <a:rPr lang="zh-CN" altLang="en-US" sz="2800">
                <a:solidFill>
                  <a:srgbClr val="FF0000"/>
                </a:solidFill>
              </a:rPr>
              <a:t>实地考察与调查、问题发现与研究、实践体验与感悟、实证材料收集与整理、活动过程记录等</a:t>
            </a:r>
            <a:r>
              <a:rPr lang="zh-CN" altLang="en-US" sz="2800"/>
              <a:t>。研学旅行活动实施具有内容开放、主体多元、形式多样等特点，研学旅行绝不是单纯的外出游玩，旅行途中也不仅仅是旅游和自然、地理、历史、人文景观的考察探究，还应包括爱心奉献、职业体验、民俗采风、场馆参观等实践体验等活动。研学旅行的活动预案不是一成不变的，应在实地考察探究与实践体验中根据实际情况不断进行补充、修正。</a:t>
            </a:r>
            <a:endParaRPr lang="zh-CN" altLang="en-US" sz="2800"/>
          </a:p>
          <a:p>
            <a:pPr indent="0"/>
            <a:r>
              <a:rPr lang="zh-CN" altLang="en-US" sz="2800"/>
              <a:t>  ●</a:t>
            </a:r>
            <a:r>
              <a:rPr lang="zh-CN" sz="2800" b="1">
                <a:solidFill>
                  <a:srgbClr val="400ADA"/>
                </a:solidFill>
                <a:latin typeface="Calibri" panose="020F0502020204030204" charset="0"/>
                <a:ea typeface="宋体" panose="02010600030101010101" pitchFamily="2" charset="-122"/>
                <a:sym typeface="+mn-ea"/>
              </a:rPr>
              <a:t>行后：</a:t>
            </a:r>
            <a:r>
              <a:rPr lang="zh-CN" altLang="en-US" sz="2800" b="1">
                <a:solidFill>
                  <a:srgbClr val="400ADA"/>
                </a:solidFill>
              </a:rPr>
              <a:t>成果呈现阶段</a:t>
            </a:r>
            <a:r>
              <a:rPr lang="zh-CN" altLang="en-US" sz="2800"/>
              <a:t>。学生要及时汇总研学旅行资料：一是</a:t>
            </a:r>
            <a:r>
              <a:rPr lang="zh-CN" altLang="en-US" sz="2800">
                <a:solidFill>
                  <a:srgbClr val="FF0000"/>
                </a:solidFill>
              </a:rPr>
              <a:t>行前研学景点材料</a:t>
            </a:r>
            <a:r>
              <a:rPr lang="zh-CN" altLang="en-US" sz="2800"/>
              <a:t>，二是</a:t>
            </a:r>
            <a:r>
              <a:rPr lang="zh-CN" altLang="en-US" sz="2800">
                <a:solidFill>
                  <a:srgbClr val="FF0000"/>
                </a:solidFill>
              </a:rPr>
              <a:t>行中研学过程资料</a:t>
            </a:r>
            <a:r>
              <a:rPr lang="zh-CN" altLang="en-US" sz="2800"/>
              <a:t>，包括实地考察、现场调查与访谈、沿途照片、实证材料等集锦；问题发现、问题研究与问题解决成果集锦；研学日记、感悟与反思等体验性材料集锦。同时撰写</a:t>
            </a:r>
            <a:r>
              <a:rPr lang="zh-CN" altLang="en-US" sz="2800">
                <a:solidFill>
                  <a:srgbClr val="FF0000"/>
                </a:solidFill>
              </a:rPr>
              <a:t>研学旅行报告</a:t>
            </a:r>
            <a:r>
              <a:rPr lang="zh-CN" altLang="en-US" sz="2800"/>
              <a:t>。</a:t>
            </a:r>
            <a:endParaRPr lang="zh-CN" sz="2800" b="1">
              <a:latin typeface="Calibri" panose="020F0502020204030204" charset="0"/>
              <a:ea typeface="宋体" panose="02010600030101010101" pitchFamily="2" charset="-122"/>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283970" y="1044575"/>
            <a:ext cx="9898380" cy="2676525"/>
          </a:xfrm>
          <a:prstGeom prst="rect">
            <a:avLst/>
          </a:prstGeom>
          <a:noFill/>
          <a:ln w="9525">
            <a:noFill/>
          </a:ln>
        </p:spPr>
        <p:txBody>
          <a:bodyPr wrap="square">
            <a:spAutoFit/>
          </a:bodyPr>
          <a:p>
            <a:pPr indent="0"/>
            <a:r>
              <a:rPr lang="zh-CN" sz="2800" b="1">
                <a:latin typeface="Calibri" panose="020F0502020204030204" charset="0"/>
                <a:ea typeface="宋体" panose="02010600030101010101" pitchFamily="2" charset="-122"/>
              </a:rPr>
              <a:t>三个阶段（行前、行中、行后）</a:t>
            </a:r>
            <a:endParaRPr lang="zh-CN" sz="2800" b="1">
              <a:latin typeface="Calibri" panose="020F0502020204030204" charset="0"/>
              <a:ea typeface="宋体" panose="02010600030101010101" pitchFamily="2" charset="-122"/>
            </a:endParaRPr>
          </a:p>
          <a:p>
            <a:pPr indent="0"/>
            <a:endParaRPr lang="zh-CN" altLang="en-US" sz="2800"/>
          </a:p>
          <a:p>
            <a:pPr indent="0"/>
            <a:r>
              <a:rPr lang="zh-CN" sz="2800">
                <a:ea typeface="仿宋_GB2312" panose="02010609030101010101" charset="-122"/>
                <a:sym typeface="+mn-ea"/>
              </a:rPr>
              <a:t>行前准备阶段</a:t>
            </a:r>
            <a:r>
              <a:rPr lang="zh-CN" sz="2800" b="1">
                <a:latin typeface="Calibri" panose="020F0502020204030204" charset="0"/>
                <a:ea typeface="宋体" panose="02010600030101010101" pitchFamily="2" charset="-122"/>
                <a:sym typeface="+mn-ea"/>
              </a:rPr>
              <a:t>：制定研学活动方案，必要的知识储备等</a:t>
            </a:r>
            <a:endParaRPr lang="zh-CN" sz="2800" b="1">
              <a:latin typeface="Calibri" panose="020F0502020204030204" charset="0"/>
              <a:ea typeface="宋体" panose="02010600030101010101" pitchFamily="2" charset="-122"/>
              <a:sym typeface="+mn-ea"/>
            </a:endParaRPr>
          </a:p>
          <a:p>
            <a:pPr indent="0"/>
            <a:r>
              <a:rPr lang="zh-CN" sz="2800">
                <a:ea typeface="仿宋_GB2312" panose="02010609030101010101" charset="-122"/>
                <a:sym typeface="+mn-ea"/>
              </a:rPr>
              <a:t>行中探究阶段</a:t>
            </a:r>
            <a:r>
              <a:rPr lang="en-US" altLang="zh-CN" sz="2800" b="1">
                <a:latin typeface="Calibri" panose="020F0502020204030204" charset="0"/>
                <a:ea typeface="宋体" panose="02010600030101010101" pitchFamily="2" charset="-122"/>
                <a:sym typeface="+mn-ea"/>
              </a:rPr>
              <a:t>:   </a:t>
            </a:r>
            <a:r>
              <a:rPr lang="zh-CN" altLang="zh-CN" sz="2800" b="1">
                <a:latin typeface="Calibri" panose="020F0502020204030204" charset="0"/>
                <a:ea typeface="宋体" panose="02010600030101010101" pitchFamily="2" charset="-122"/>
                <a:sym typeface="+mn-ea"/>
              </a:rPr>
              <a:t>寻找收集证据材料，进行问题研究</a:t>
            </a:r>
            <a:endParaRPr lang="zh-CN" sz="2800" b="1">
              <a:latin typeface="Calibri" panose="020F0502020204030204" charset="0"/>
              <a:ea typeface="宋体" panose="02010600030101010101" pitchFamily="2" charset="-122"/>
              <a:sym typeface="+mn-ea"/>
            </a:endParaRPr>
          </a:p>
          <a:p>
            <a:pPr indent="0"/>
            <a:r>
              <a:rPr lang="zh-CN" sz="2800">
                <a:ea typeface="仿宋_GB2312" panose="02010609030101010101" charset="-122"/>
                <a:sym typeface="+mn-ea"/>
              </a:rPr>
              <a:t>行后反思总结阶段</a:t>
            </a:r>
            <a:r>
              <a:rPr lang="zh-CN" sz="2800" b="1">
                <a:latin typeface="Calibri" panose="020F0502020204030204" charset="0"/>
                <a:ea typeface="宋体" panose="02010600030101010101" pitchFamily="2" charset="-122"/>
                <a:sym typeface="+mn-ea"/>
              </a:rPr>
              <a:t>：研学评价（图画、诗词、手抄报、摄影剪辑、微课动画、研学报告等形式）将研学收获与同学分享</a:t>
            </a:r>
            <a:endParaRPr lang="zh-CN" sz="2800" b="1">
              <a:latin typeface="Calibri" panose="020F0502020204030204" charset="0"/>
              <a:ea typeface="宋体" panose="02010600030101010101" pitchFamily="2" charset="-122"/>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743108" name="图片 1073743107" descr="研学路线图（曲修改）"/>
          <p:cNvPicPr>
            <a:picLocks noChangeAspect="1"/>
          </p:cNvPicPr>
          <p:nvPr/>
        </p:nvPicPr>
        <p:blipFill>
          <a:blip r:embed="rId1"/>
          <a:srcRect r="5791"/>
          <a:stretch>
            <a:fillRect/>
          </a:stretch>
        </p:blipFill>
        <p:spPr>
          <a:xfrm>
            <a:off x="2270760" y="905510"/>
            <a:ext cx="7904480" cy="5213985"/>
          </a:xfrm>
          <a:prstGeom prst="rect">
            <a:avLst/>
          </a:prstGeom>
          <a:noFill/>
          <a:ln w="9525">
            <a:noFill/>
          </a:ln>
        </p:spPr>
      </p:pic>
      <p:sp>
        <p:nvSpPr>
          <p:cNvPr id="2" name="文本框 1"/>
          <p:cNvSpPr txBox="1"/>
          <p:nvPr/>
        </p:nvSpPr>
        <p:spPr>
          <a:xfrm>
            <a:off x="3524250" y="290195"/>
            <a:ext cx="5545455" cy="521970"/>
          </a:xfrm>
          <a:prstGeom prst="rect">
            <a:avLst/>
          </a:prstGeom>
          <a:noFill/>
        </p:spPr>
        <p:txBody>
          <a:bodyPr wrap="none" rtlCol="0" anchor="t">
            <a:spAutoFit/>
          </a:bodyPr>
          <a:p>
            <a:r>
              <a:rPr lang="zh-CN" sz="2800" b="1">
                <a:solidFill>
                  <a:srgbClr val="400ADA"/>
                </a:solidFill>
                <a:ea typeface="仿宋_GB2312" panose="02010609030101010101" charset="-122"/>
                <a:sym typeface="+mn-ea"/>
              </a:rPr>
              <a:t>行前准备阶段</a:t>
            </a:r>
            <a:r>
              <a:rPr lang="zh-CN" sz="2800" b="1">
                <a:solidFill>
                  <a:srgbClr val="400ADA"/>
                </a:solidFill>
                <a:latin typeface="Calibri" panose="020F0502020204030204" charset="0"/>
                <a:ea typeface="宋体" panose="02010600030101010101" pitchFamily="2" charset="-122"/>
                <a:sym typeface="+mn-ea"/>
              </a:rPr>
              <a:t>：</a:t>
            </a:r>
            <a:r>
              <a:rPr lang="zh-CN" sz="2800" b="1">
                <a:latin typeface="Calibri" panose="020F0502020204030204" charset="0"/>
                <a:ea typeface="宋体" panose="02010600030101010101" pitchFamily="2" charset="-122"/>
                <a:sym typeface="+mn-ea"/>
              </a:rPr>
              <a:t>制定研学活动方案</a:t>
            </a:r>
            <a:endParaRPr lang="zh-CN" altLang="en-US" sz="2800" b="1">
              <a:latin typeface="Calibri" panose="020F0502020204030204" charset="0"/>
              <a:ea typeface="宋体" panose="02010600030101010101" pitchFamily="2" charset="-122"/>
              <a:sym typeface="+mn-ea"/>
            </a:endParaRPr>
          </a:p>
        </p:txBody>
      </p:sp>
      <p:sp>
        <p:nvSpPr>
          <p:cNvPr id="4" name="文本框 3"/>
          <p:cNvSpPr txBox="1"/>
          <p:nvPr/>
        </p:nvSpPr>
        <p:spPr>
          <a:xfrm>
            <a:off x="5441950" y="6119495"/>
            <a:ext cx="1562100" cy="368300"/>
          </a:xfrm>
          <a:prstGeom prst="rect">
            <a:avLst/>
          </a:prstGeom>
          <a:noFill/>
        </p:spPr>
        <p:txBody>
          <a:bodyPr wrap="none" rtlCol="0">
            <a:spAutoFit/>
          </a:bodyPr>
          <a:p>
            <a:r>
              <a:rPr lang="zh-CN" altLang="en-US" b="1"/>
              <a:t>研学路线简图</a:t>
            </a:r>
            <a:endParaRPr lang="zh-CN" altLang="en-US"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2577745" y="1498563"/>
            <a:ext cx="4660490" cy="3770263"/>
          </a:xfrm>
          <a:prstGeom prst="rect">
            <a:avLst/>
          </a:prstGeom>
          <a:noFill/>
        </p:spPr>
        <p:txBody>
          <a:bodyPr wrap="square" rtlCol="0">
            <a:spAutoFit/>
          </a:bodyPr>
          <a:lstStyle/>
          <a:p>
            <a:r>
              <a:rPr lang="en-US" altLang="zh-CN" sz="23900" dirty="0">
                <a:solidFill>
                  <a:schemeClr val="tx1">
                    <a:alpha val="3000"/>
                  </a:schemeClr>
                </a:solidFill>
                <a:latin typeface="Arial Black" panose="020B0A04020102020204" pitchFamily="34" charset="0"/>
              </a:rPr>
              <a:t>01</a:t>
            </a:r>
            <a:endParaRPr lang="zh-CN" altLang="en-US" sz="23900" dirty="0">
              <a:solidFill>
                <a:schemeClr val="tx1">
                  <a:alpha val="3000"/>
                </a:schemeClr>
              </a:solidFill>
              <a:latin typeface="Arial Black" panose="020B0A04020102020204" pitchFamily="34" charset="0"/>
            </a:endParaRPr>
          </a:p>
        </p:txBody>
      </p:sp>
      <p:sp>
        <p:nvSpPr>
          <p:cNvPr id="29" name="任意多边形 28"/>
          <p:cNvSpPr/>
          <p:nvPr/>
        </p:nvSpPr>
        <p:spPr>
          <a:xfrm rot="16200000" flipV="1">
            <a:off x="-2489564" y="2408598"/>
            <a:ext cx="6260239" cy="1443042"/>
          </a:xfrm>
          <a:custGeom>
            <a:avLst/>
            <a:gdLst>
              <a:gd name="connsiteX0" fmla="*/ 6260239 w 6260239"/>
              <a:gd name="connsiteY0" fmla="*/ 1443042 h 1443042"/>
              <a:gd name="connsiteX1" fmla="*/ 6260239 w 6260239"/>
              <a:gd name="connsiteY1" fmla="*/ 1370077 h 1443042"/>
              <a:gd name="connsiteX2" fmla="*/ 3239468 w 6260239"/>
              <a:gd name="connsiteY2" fmla="*/ 0 h 1443042"/>
              <a:gd name="connsiteX3" fmla="*/ 0 w 6260239"/>
              <a:gd name="connsiteY3" fmla="*/ 1443042 h 1443042"/>
            </a:gdLst>
            <a:ahLst/>
            <a:cxnLst>
              <a:cxn ang="0">
                <a:pos x="connsiteX0" y="connsiteY0"/>
              </a:cxn>
              <a:cxn ang="0">
                <a:pos x="connsiteX1" y="connsiteY1"/>
              </a:cxn>
              <a:cxn ang="0">
                <a:pos x="connsiteX2" y="connsiteY2"/>
              </a:cxn>
              <a:cxn ang="0">
                <a:pos x="connsiteX3" y="connsiteY3"/>
              </a:cxn>
            </a:cxnLst>
            <a:rect l="l" t="t" r="r" b="b"/>
            <a:pathLst>
              <a:path w="6260239" h="1443042">
                <a:moveTo>
                  <a:pt x="6260239" y="1443042"/>
                </a:moveTo>
                <a:lnTo>
                  <a:pt x="6260239" y="1370077"/>
                </a:lnTo>
                <a:lnTo>
                  <a:pt x="3239468" y="0"/>
                </a:lnTo>
                <a:lnTo>
                  <a:pt x="0" y="1443042"/>
                </a:lnTo>
                <a:close/>
              </a:path>
            </a:pathLst>
          </a:cu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rot="16200000" flipV="1">
            <a:off x="-2557704" y="2938221"/>
            <a:ext cx="6396518" cy="1443041"/>
          </a:xfrm>
          <a:custGeom>
            <a:avLst/>
            <a:gdLst>
              <a:gd name="connsiteX0" fmla="*/ 6396518 w 6396518"/>
              <a:gd name="connsiteY0" fmla="*/ 1443041 h 1443041"/>
              <a:gd name="connsiteX1" fmla="*/ 3214875 w 6396518"/>
              <a:gd name="connsiteY1" fmla="*/ 0 h 1443041"/>
              <a:gd name="connsiteX2" fmla="*/ 0 w 6396518"/>
              <a:gd name="connsiteY2" fmla="*/ 1432086 h 1443041"/>
              <a:gd name="connsiteX3" fmla="*/ 0 w 6396518"/>
              <a:gd name="connsiteY3" fmla="*/ 1443041 h 1443041"/>
            </a:gdLst>
            <a:ahLst/>
            <a:cxnLst>
              <a:cxn ang="0">
                <a:pos x="connsiteX0" y="connsiteY0"/>
              </a:cxn>
              <a:cxn ang="0">
                <a:pos x="connsiteX1" y="connsiteY1"/>
              </a:cxn>
              <a:cxn ang="0">
                <a:pos x="connsiteX2" y="connsiteY2"/>
              </a:cxn>
              <a:cxn ang="0">
                <a:pos x="connsiteX3" y="connsiteY3"/>
              </a:cxn>
            </a:cxnLst>
            <a:rect l="l" t="t" r="r" b="b"/>
            <a:pathLst>
              <a:path w="6396518" h="1443041">
                <a:moveTo>
                  <a:pt x="6396518" y="1443041"/>
                </a:moveTo>
                <a:lnTo>
                  <a:pt x="3214875" y="0"/>
                </a:lnTo>
                <a:lnTo>
                  <a:pt x="0" y="1432086"/>
                </a:lnTo>
                <a:lnTo>
                  <a:pt x="0" y="1443041"/>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rot="16200000" flipV="1">
            <a:off x="-529500" y="638885"/>
            <a:ext cx="2419074" cy="1103204"/>
          </a:xfrm>
          <a:prstGeom prst="line">
            <a:avLst/>
          </a:prstGeom>
          <a:ln>
            <a:solidFill>
              <a:srgbClr val="3A3A3A"/>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3216856" y="2921584"/>
            <a:ext cx="944880" cy="1014730"/>
          </a:xfrm>
          <a:prstGeom prst="rect">
            <a:avLst/>
          </a:prstGeom>
          <a:noFill/>
        </p:spPr>
        <p:txBody>
          <a:bodyPr wrap="none" rtlCol="0">
            <a:spAutoFit/>
          </a:bodyPr>
          <a:lstStyle/>
          <a:p>
            <a:r>
              <a:rPr lang="en-US" altLang="zh-CN" sz="6000" dirty="0">
                <a:solidFill>
                  <a:schemeClr val="tx1">
                    <a:lumMod val="65000"/>
                    <a:lumOff val="35000"/>
                  </a:schemeClr>
                </a:solidFill>
                <a:latin typeface="Yu Gothic UI Light" panose="020B0300000000000000" pitchFamily="34" charset="-128"/>
                <a:ea typeface="Yu Gothic UI Light" panose="020B0300000000000000" pitchFamily="34" charset="-128"/>
              </a:rPr>
              <a:t>01</a:t>
            </a:r>
            <a:endParaRPr lang="zh-CN" altLang="en-US" sz="6000" dirty="0">
              <a:solidFill>
                <a:schemeClr val="tx1">
                  <a:lumMod val="65000"/>
                  <a:lumOff val="35000"/>
                </a:schemeClr>
              </a:solidFill>
              <a:latin typeface="Yu Gothic UI Light" panose="020B0300000000000000" pitchFamily="34" charset="-128"/>
              <a:ea typeface="Yu Gothic UI Light" panose="020B0300000000000000" pitchFamily="34" charset="-128"/>
            </a:endParaRPr>
          </a:p>
        </p:txBody>
      </p:sp>
      <p:sp>
        <p:nvSpPr>
          <p:cNvPr id="13" name="矩形 12"/>
          <p:cNvSpPr/>
          <p:nvPr/>
        </p:nvSpPr>
        <p:spPr>
          <a:xfrm>
            <a:off x="4361904" y="2690681"/>
            <a:ext cx="4700270" cy="1938020"/>
          </a:xfrm>
          <a:prstGeom prst="rect">
            <a:avLst/>
          </a:prstGeom>
        </p:spPr>
        <p:txBody>
          <a:bodyPr wrap="none">
            <a:spAutoFit/>
          </a:bodyPr>
          <a:lstStyle/>
          <a:p>
            <a:pPr lvl="0" algn="ctr"/>
            <a:r>
              <a:rPr lang="en-US" altLang="zh-CN" sz="40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   </a:t>
            </a:r>
            <a:r>
              <a:rPr lang="zh-CN" altLang="en-US" sz="40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研学课程的性质、</a:t>
            </a:r>
            <a:endParaRPr lang="zh-CN" altLang="en-US" sz="40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endParaRPr>
          </a:p>
          <a:p>
            <a:pPr lvl="0" algn="ctr"/>
            <a:r>
              <a:rPr lang="zh-CN" altLang="en-US" sz="40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定位、基本理念</a:t>
            </a:r>
            <a:endParaRPr lang="zh-CN" altLang="en-US" sz="40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endParaRPr>
          </a:p>
          <a:p>
            <a:pPr lvl="0" algn="ctr"/>
            <a:endParaRPr lang="zh-CN" altLang="en-US" sz="4000" b="1" dirty="0">
              <a:solidFill>
                <a:srgbClr val="FF0000"/>
              </a:solidFill>
              <a:latin typeface="Calibri Light" panose="020F0302020204030204" pitchFamily="34" charset="0"/>
            </a:endParaRPr>
          </a:p>
        </p:txBody>
      </p:sp>
      <p:cxnSp>
        <p:nvCxnSpPr>
          <p:cNvPr id="16" name="直接连接符 15"/>
          <p:cNvCxnSpPr/>
          <p:nvPr/>
        </p:nvCxnSpPr>
        <p:spPr>
          <a:xfrm>
            <a:off x="4237947" y="2716152"/>
            <a:ext cx="0" cy="1425775"/>
          </a:xfrm>
          <a:prstGeom prst="line">
            <a:avLst/>
          </a:prstGeom>
          <a:ln>
            <a:solidFill>
              <a:srgbClr val="3A3A3A"/>
            </a:solidFill>
          </a:ln>
        </p:spPr>
        <p:style>
          <a:lnRef idx="1">
            <a:schemeClr val="accent1"/>
          </a:lnRef>
          <a:fillRef idx="0">
            <a:schemeClr val="accent1"/>
          </a:fillRef>
          <a:effectRef idx="0">
            <a:schemeClr val="accent1"/>
          </a:effectRef>
          <a:fontRef idx="minor">
            <a:schemeClr val="tx1"/>
          </a:fontRef>
        </p:style>
      </p:cxnSp>
      <p:sp>
        <p:nvSpPr>
          <p:cNvPr id="33" name="任意多边形 32"/>
          <p:cNvSpPr/>
          <p:nvPr/>
        </p:nvSpPr>
        <p:spPr>
          <a:xfrm rot="2700000">
            <a:off x="11716683" y="3016282"/>
            <a:ext cx="950633" cy="950633"/>
          </a:xfrm>
          <a:custGeom>
            <a:avLst/>
            <a:gdLst>
              <a:gd name="connsiteX0" fmla="*/ 0 w 950633"/>
              <a:gd name="connsiteY0" fmla="*/ 0 h 950633"/>
              <a:gd name="connsiteX1" fmla="*/ 950633 w 950633"/>
              <a:gd name="connsiteY1" fmla="*/ 950633 h 950633"/>
              <a:gd name="connsiteX2" fmla="*/ 0 w 950633"/>
              <a:gd name="connsiteY2" fmla="*/ 950633 h 950633"/>
            </a:gdLst>
            <a:ahLst/>
            <a:cxnLst>
              <a:cxn ang="0">
                <a:pos x="connsiteX0" y="connsiteY0"/>
              </a:cxn>
              <a:cxn ang="0">
                <a:pos x="connsiteX1" y="connsiteY1"/>
              </a:cxn>
              <a:cxn ang="0">
                <a:pos x="connsiteX2" y="connsiteY2"/>
              </a:cxn>
            </a:cxnLst>
            <a:rect l="l" t="t" r="r" b="b"/>
            <a:pathLst>
              <a:path w="950633" h="950633">
                <a:moveTo>
                  <a:pt x="0" y="0"/>
                </a:moveTo>
                <a:lnTo>
                  <a:pt x="950633" y="950633"/>
                </a:lnTo>
                <a:lnTo>
                  <a:pt x="0" y="950633"/>
                </a:lnTo>
                <a:close/>
              </a:path>
            </a:pathLst>
          </a:cu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24250" y="290195"/>
            <a:ext cx="5545455" cy="521970"/>
          </a:xfrm>
          <a:prstGeom prst="rect">
            <a:avLst/>
          </a:prstGeom>
          <a:noFill/>
        </p:spPr>
        <p:txBody>
          <a:bodyPr wrap="none" rtlCol="0" anchor="t">
            <a:spAutoFit/>
          </a:bodyPr>
          <a:p>
            <a:r>
              <a:rPr lang="zh-CN" sz="2800" b="1">
                <a:solidFill>
                  <a:srgbClr val="400ADA"/>
                </a:solidFill>
                <a:ea typeface="仿宋_GB2312" panose="02010609030101010101" charset="-122"/>
                <a:sym typeface="+mn-ea"/>
              </a:rPr>
              <a:t>行前准备阶段</a:t>
            </a:r>
            <a:r>
              <a:rPr lang="zh-CN" sz="2800" b="1">
                <a:latin typeface="Calibri" panose="020F0502020204030204" charset="0"/>
                <a:ea typeface="宋体" panose="02010600030101010101" pitchFamily="2" charset="-122"/>
                <a:sym typeface="+mn-ea"/>
              </a:rPr>
              <a:t>：制定研学活动方案</a:t>
            </a:r>
            <a:endParaRPr lang="zh-CN" altLang="en-US" sz="2800"/>
          </a:p>
        </p:txBody>
      </p:sp>
      <p:graphicFrame>
        <p:nvGraphicFramePr>
          <p:cNvPr id="5" name="表格 4"/>
          <p:cNvGraphicFramePr/>
          <p:nvPr>
            <p:custDataLst>
              <p:tags r:id="rId1"/>
            </p:custDataLst>
          </p:nvPr>
        </p:nvGraphicFramePr>
        <p:xfrm>
          <a:off x="646430" y="872363"/>
          <a:ext cx="11029315" cy="5873115"/>
        </p:xfrm>
        <a:graphic>
          <a:graphicData uri="http://schemas.openxmlformats.org/drawingml/2006/table">
            <a:tbl>
              <a:tblPr firstRow="1" bandRow="1">
                <a:tableStyleId>{5940675A-B579-460E-94D1-54222C63F5DA}</a:tableStyleId>
              </a:tblPr>
              <a:tblGrid>
                <a:gridCol w="653415"/>
                <a:gridCol w="1320800"/>
                <a:gridCol w="2381250"/>
                <a:gridCol w="6673850"/>
              </a:tblGrid>
              <a:tr h="513715">
                <a:tc gridSpan="2">
                  <a:txBody>
                    <a:bodyPr/>
                    <a:p>
                      <a:pPr indent="0" algn="ctr">
                        <a:buNone/>
                      </a:pPr>
                      <a:r>
                        <a:rPr lang="en-US" sz="2400" b="0">
                          <a:latin typeface="仿宋_GB2312" panose="02010609030101010101" charset="-122"/>
                          <a:ea typeface="仿宋_GB2312" panose="02010609030101010101" charset="-122"/>
                          <a:cs typeface="仿宋_GB2312" panose="02010609030101010101" charset="-122"/>
                        </a:rPr>
                        <a:t>时间</a:t>
                      </a:r>
                      <a:endParaRPr lang="en-US" altLang="en-US" sz="2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2400" b="0">
                          <a:latin typeface="仿宋_GB2312" panose="02010609030101010101" charset="-122"/>
                          <a:ea typeface="仿宋_GB2312" panose="02010609030101010101" charset="-122"/>
                          <a:cs typeface="仿宋_GB2312" panose="02010609030101010101" charset="-122"/>
                        </a:rPr>
                        <a:t>地点</a:t>
                      </a:r>
                      <a:endParaRPr lang="en-US" altLang="en-US" sz="2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仿宋_GB2312" panose="02010609030101010101" charset="-122"/>
                          <a:ea typeface="仿宋_GB2312" panose="02010609030101010101" charset="-122"/>
                          <a:cs typeface="仿宋_GB2312" panose="02010609030101010101" charset="-122"/>
                        </a:rPr>
                        <a:t>内容</a:t>
                      </a:r>
                      <a:endParaRPr lang="en-US" altLang="en-US" sz="2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89120">
                <a:tc rowSpan="2">
                  <a:txBody>
                    <a:bodyPr/>
                    <a:p>
                      <a:pPr indent="0" algn="ctr">
                        <a:buNone/>
                      </a:pPr>
                      <a:endParaRPr lang="en-US" sz="2400" b="0">
                        <a:latin typeface="仿宋_GB2312" panose="02010609030101010101" charset="-122"/>
                        <a:ea typeface="仿宋_GB2312" panose="02010609030101010101" charset="-122"/>
                        <a:cs typeface="仿宋_GB2312" panose="02010609030101010101" charset="-122"/>
                      </a:endParaRPr>
                    </a:p>
                    <a:p>
                      <a:pPr indent="0" algn="ctr">
                        <a:buNone/>
                      </a:pPr>
                      <a:endParaRPr lang="en-US" sz="2400" b="0">
                        <a:latin typeface="仿宋_GB2312" panose="02010609030101010101" charset="-122"/>
                        <a:ea typeface="仿宋_GB2312" panose="02010609030101010101" charset="-122"/>
                        <a:cs typeface="仿宋_GB2312" panose="02010609030101010101" charset="-122"/>
                      </a:endParaRPr>
                    </a:p>
                    <a:p>
                      <a:pPr indent="0" algn="ctr">
                        <a:buNone/>
                      </a:pPr>
                      <a:endParaRPr lang="en-US" sz="2400" b="0">
                        <a:latin typeface="仿宋_GB2312" panose="02010609030101010101" charset="-122"/>
                        <a:ea typeface="仿宋_GB2312" panose="02010609030101010101" charset="-122"/>
                        <a:cs typeface="仿宋_GB2312" panose="02010609030101010101" charset="-122"/>
                      </a:endParaRPr>
                    </a:p>
                    <a:p>
                      <a:pPr indent="0" algn="ctr">
                        <a:buNone/>
                      </a:pPr>
                      <a:endParaRPr lang="en-US" sz="2400" b="0">
                        <a:latin typeface="仿宋_GB2312" panose="02010609030101010101" charset="-122"/>
                        <a:ea typeface="仿宋_GB2312" panose="02010609030101010101" charset="-122"/>
                        <a:cs typeface="仿宋_GB2312" panose="02010609030101010101" charset="-122"/>
                      </a:endParaRPr>
                    </a:p>
                    <a:p>
                      <a:pPr indent="0" algn="ctr">
                        <a:buNone/>
                      </a:pPr>
                      <a:endParaRPr lang="en-US" sz="2400" b="0">
                        <a:latin typeface="仿宋_GB2312" panose="02010609030101010101" charset="-122"/>
                        <a:ea typeface="仿宋_GB2312" panose="02010609030101010101" charset="-122"/>
                        <a:cs typeface="仿宋_GB2312" panose="02010609030101010101" charset="-122"/>
                      </a:endParaRPr>
                    </a:p>
                    <a:p>
                      <a:pPr indent="0" algn="ctr">
                        <a:buNone/>
                      </a:pPr>
                      <a:endParaRPr lang="en-US" sz="2400" b="0">
                        <a:latin typeface="仿宋_GB2312" panose="02010609030101010101" charset="-122"/>
                        <a:ea typeface="仿宋_GB2312" panose="02010609030101010101" charset="-122"/>
                        <a:cs typeface="仿宋_GB2312" panose="02010609030101010101" charset="-122"/>
                      </a:endParaRPr>
                    </a:p>
                    <a:p>
                      <a:pPr indent="0" algn="ctr">
                        <a:buNone/>
                      </a:pPr>
                      <a:r>
                        <a:rPr lang="en-US" sz="2400" b="0">
                          <a:latin typeface="仿宋_GB2312" panose="02010609030101010101" charset="-122"/>
                          <a:ea typeface="仿宋_GB2312" panose="02010609030101010101" charset="-122"/>
                          <a:cs typeface="仿宋_GB2312" panose="02010609030101010101" charset="-122"/>
                        </a:rPr>
                        <a:t>D1</a:t>
                      </a:r>
                      <a:endParaRPr lang="en-US" sz="2400" b="0">
                        <a:latin typeface="仿宋_GB2312" panose="02010609030101010101" charset="-122"/>
                        <a:ea typeface="仿宋_GB2312" panose="02010609030101010101" charset="-122"/>
                        <a:cs typeface="仿宋_GB2312" panose="02010609030101010101" charset="-122"/>
                      </a:endParaRPr>
                    </a:p>
                    <a:p>
                      <a:pPr indent="0">
                        <a:buNone/>
                      </a:pPr>
                      <a:r>
                        <a:rPr lang="en-US" altLang="zh-CN" sz="2400" b="0">
                          <a:latin typeface="仿宋_GB2312" panose="02010609030101010101" charset="-122"/>
                          <a:ea typeface="仿宋_GB2312" panose="02010609030101010101" charset="-122"/>
                        </a:rPr>
                        <a:t> </a:t>
                      </a:r>
                      <a:endParaRPr lang="en-US" sz="2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仿宋_GB2312" panose="02010609030101010101" charset="-122"/>
                          <a:ea typeface="仿宋_GB2312" panose="02010609030101010101" charset="-122"/>
                          <a:cs typeface="仿宋_GB2312" panose="02010609030101010101" charset="-122"/>
                        </a:rPr>
                        <a:t>8:30-11:30</a:t>
                      </a:r>
                      <a:endParaRPr lang="en-US" altLang="en-US" sz="24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仿宋_GB2312" panose="02010609030101010101" charset="-122"/>
                          <a:ea typeface="仿宋_GB2312" panose="02010609030101010101" charset="-122"/>
                          <a:cs typeface="仿宋_GB2312" panose="02010609030101010101" charset="-122"/>
                        </a:rPr>
                        <a:t>山东大学（威海）海洋学院 </a:t>
                      </a:r>
                      <a:endParaRPr lang="en-US" altLang="en-US" sz="24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仿宋_GB2312" panose="02010609030101010101" charset="-122"/>
                          <a:ea typeface="仿宋_GB2312" panose="02010609030101010101" charset="-122"/>
                          <a:cs typeface="仿宋_GB2312" panose="02010609030101010101" charset="-122"/>
                        </a:rPr>
                        <a:t>1.开营仪式(破冰分组，发放《研学手册》，研学导师简要介绍日程安排，围绕学习、纪律、卫生、安全等进行相关说明，提出研学要求，明确研学任务和目标)。2.参观实验室、孵化基地、养殖基地，了解海洋科技日新月异的发展，领略</a:t>
                      </a:r>
                      <a:r>
                        <a:rPr lang="en-US" sz="2400" b="0">
                          <a:solidFill>
                            <a:srgbClr val="FF0000"/>
                          </a:solidFill>
                          <a:latin typeface="仿宋_GB2312" panose="02010609030101010101" charset="-122"/>
                          <a:ea typeface="仿宋_GB2312" panose="02010609030101010101" charset="-122"/>
                          <a:cs typeface="仿宋_GB2312" panose="02010609030101010101" charset="-122"/>
                        </a:rPr>
                        <a:t>自然科学之美</a:t>
                      </a:r>
                      <a:r>
                        <a:rPr lang="en-US" sz="2400" b="0">
                          <a:latin typeface="仿宋_GB2312" panose="02010609030101010101" charset="-122"/>
                          <a:ea typeface="仿宋_GB2312" panose="02010609030101010101" charset="-122"/>
                          <a:cs typeface="仿宋_GB2312" panose="02010609030101010101" charset="-122"/>
                        </a:rPr>
                        <a:t>，增强文化自信。3.聆听大学老师关于海洋科普等讲座，了解学科前沿，激发从事海洋生命科学等方面研究的热情，树立远大理想，励志建设家乡。4.深度体验大学专业、认识高新技术，了解新兴职业和职业发展趋势，初探</a:t>
                      </a:r>
                      <a:r>
                        <a:rPr lang="en-US" sz="2400" b="0">
                          <a:solidFill>
                            <a:srgbClr val="FF0000"/>
                          </a:solidFill>
                          <a:latin typeface="仿宋_GB2312" panose="02010609030101010101" charset="-122"/>
                          <a:ea typeface="仿宋_GB2312" panose="02010609030101010101" charset="-122"/>
                          <a:cs typeface="仿宋_GB2312" panose="02010609030101010101" charset="-122"/>
                        </a:rPr>
                        <a:t>职业生涯规划，做到“学业、专业、职业”的有效衔接。</a:t>
                      </a:r>
                      <a:endParaRPr lang="en-US" altLang="en-US" sz="2400" b="0">
                        <a:solidFill>
                          <a:srgbClr val="FF0000"/>
                        </a:solidFill>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70280">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仿宋_GB2312" panose="02010609030101010101" charset="-122"/>
                          <a:ea typeface="仿宋_GB2312" panose="02010609030101010101" charset="-122"/>
                          <a:cs typeface="仿宋_GB2312" panose="02010609030101010101" charset="-122"/>
                        </a:rPr>
                        <a:t>11:30-12：00</a:t>
                      </a:r>
                      <a:endParaRPr lang="en-US" altLang="en-US" sz="24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仿宋_GB2312" panose="02010609030101010101" charset="-122"/>
                          <a:ea typeface="仿宋_GB2312" panose="02010609030101010101" charset="-122"/>
                          <a:cs typeface="仿宋_GB2312" panose="02010609030101010101" charset="-122"/>
                        </a:rPr>
                        <a:t>山大学生餐厅</a:t>
                      </a:r>
                      <a:endParaRPr lang="en-US" altLang="en-US" sz="24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仿宋_GB2312" panose="02010609030101010101" charset="-122"/>
                          <a:ea typeface="仿宋_GB2312" panose="02010609030101010101" charset="-122"/>
                          <a:cs typeface="仿宋_GB2312" panose="02010609030101010101" charset="-122"/>
                        </a:rPr>
                        <a:t>午餐</a:t>
                      </a:r>
                      <a:endParaRPr lang="en-US" altLang="en-US" sz="2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434340" y="659765"/>
          <a:ext cx="11588115" cy="4754880"/>
        </p:xfrm>
        <a:graphic>
          <a:graphicData uri="http://schemas.openxmlformats.org/drawingml/2006/table">
            <a:tbl>
              <a:tblPr firstRow="1" bandRow="1">
                <a:tableStyleId>{5940675A-B579-460E-94D1-54222C63F5DA}</a:tableStyleId>
              </a:tblPr>
              <a:tblGrid>
                <a:gridCol w="962025"/>
                <a:gridCol w="1477645"/>
                <a:gridCol w="9148445"/>
              </a:tblGrid>
              <a:tr h="916940">
                <a:tc>
                  <a:txBody>
                    <a:bodyPr/>
                    <a:p>
                      <a:pPr indent="0" algn="ctr">
                        <a:buNone/>
                      </a:pPr>
                      <a:r>
                        <a:rPr lang="en-US" sz="2400" b="0">
                          <a:latin typeface="仿宋_GB2312" panose="02010609030101010101" charset="-122"/>
                          <a:ea typeface="仿宋_GB2312" panose="02010609030101010101" charset="-122"/>
                          <a:cs typeface="仿宋_GB2312" panose="02010609030101010101" charset="-122"/>
                        </a:rPr>
                        <a:t>12:30   -12:50</a:t>
                      </a:r>
                      <a:endParaRPr lang="en-US" altLang="en-US" sz="24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chemeClr val="tx1"/>
                          </a:solidFill>
                          <a:latin typeface="仿宋_GB2312" panose="02010609030101010101" charset="-122"/>
                          <a:ea typeface="仿宋_GB2312" panose="02010609030101010101" charset="-122"/>
                          <a:cs typeface="仿宋_GB2312" panose="02010609030101010101" charset="-122"/>
                        </a:rPr>
                        <a:t>乘游轮赴刘公岛</a:t>
                      </a:r>
                      <a:endParaRPr lang="en-US" altLang="en-US" sz="2400" b="0">
                        <a:solidFill>
                          <a:schemeClr val="tx1"/>
                        </a:solidFill>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仿宋_GB2312" panose="02010609030101010101" charset="-122"/>
                          <a:ea typeface="仿宋_GB2312" panose="02010609030101010101" charset="-122"/>
                          <a:cs typeface="仿宋_GB2312" panose="02010609030101010101" charset="-122"/>
                        </a:rPr>
                        <a:t>在中国地图上标出刘公岛的位置，在刘公岛及其附近海域图上</a:t>
                      </a:r>
                      <a:r>
                        <a:rPr lang="en-US" sz="2400" b="0">
                          <a:solidFill>
                            <a:srgbClr val="FF0000"/>
                          </a:solidFill>
                          <a:latin typeface="仿宋_GB2312" panose="02010609030101010101" charset="-122"/>
                          <a:ea typeface="仿宋_GB2312" panose="02010609030101010101" charset="-122"/>
                          <a:cs typeface="仿宋_GB2312" panose="02010609030101010101" charset="-122"/>
                        </a:rPr>
                        <a:t>量算</a:t>
                      </a:r>
                      <a:r>
                        <a:rPr lang="en-US" sz="2400" b="0">
                          <a:latin typeface="仿宋_GB2312" panose="02010609030101010101" charset="-122"/>
                          <a:ea typeface="仿宋_GB2312" panose="02010609030101010101" charset="-122"/>
                          <a:cs typeface="仿宋_GB2312" panose="02010609030101010101" charset="-122"/>
                        </a:rPr>
                        <a:t>出刘公岛与幸福门、天津、日本和韩国的距离，</a:t>
                      </a:r>
                      <a:r>
                        <a:rPr lang="en-US" sz="2400" b="0">
                          <a:solidFill>
                            <a:srgbClr val="FF0000"/>
                          </a:solidFill>
                          <a:latin typeface="仿宋_GB2312" panose="02010609030101010101" charset="-122"/>
                          <a:ea typeface="仿宋_GB2312" panose="02010609030101010101" charset="-122"/>
                          <a:cs typeface="仿宋_GB2312" panose="02010609030101010101" charset="-122"/>
                        </a:rPr>
                        <a:t>标注</a:t>
                      </a:r>
                      <a:r>
                        <a:rPr lang="en-US" sz="2400" b="0">
                          <a:latin typeface="仿宋_GB2312" panose="02010609030101010101" charset="-122"/>
                          <a:ea typeface="仿宋_GB2312" panose="02010609030101010101" charset="-122"/>
                          <a:cs typeface="仿宋_GB2312" panose="02010609030101010101" charset="-122"/>
                        </a:rPr>
                        <a:t>甲午海战的作战海域，根据日本战舰的航速、航线估算日舰到达作战海域所需的时间，说出其</a:t>
                      </a:r>
                      <a:r>
                        <a:rPr lang="en-US" sz="2400" b="0">
                          <a:solidFill>
                            <a:srgbClr val="FF0000"/>
                          </a:solidFill>
                          <a:latin typeface="仿宋_GB2312" panose="02010609030101010101" charset="-122"/>
                          <a:ea typeface="仿宋_GB2312" panose="02010609030101010101" charset="-122"/>
                          <a:cs typeface="仿宋_GB2312" panose="02010609030101010101" charset="-122"/>
                        </a:rPr>
                        <a:t>战略位置的重要性</a:t>
                      </a:r>
                      <a:r>
                        <a:rPr lang="en-US" sz="2400" b="0">
                          <a:latin typeface="仿宋_GB2312" panose="02010609030101010101" charset="-122"/>
                          <a:ea typeface="仿宋_GB2312" panose="02010609030101010101" charset="-122"/>
                          <a:cs typeface="仿宋_GB2312" panose="02010609030101010101" charset="-122"/>
                        </a:rPr>
                        <a:t>，思考中日甲午战争发生在刘公岛周边海域的原因。</a:t>
                      </a:r>
                      <a:endParaRPr lang="en-US" altLang="en-US" sz="2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97330">
                <a:tc>
                  <a:txBody>
                    <a:bodyPr/>
                    <a:p>
                      <a:pPr indent="0" algn="ctr">
                        <a:buNone/>
                      </a:pPr>
                      <a:r>
                        <a:rPr lang="en-US" sz="2400" b="0">
                          <a:latin typeface="仿宋_GB2312" panose="02010609030101010101" charset="-122"/>
                          <a:ea typeface="仿宋_GB2312" panose="02010609030101010101" charset="-122"/>
                          <a:cs typeface="仿宋_GB2312" panose="02010609030101010101" charset="-122"/>
                        </a:rPr>
                        <a:t> 12:50-14:30</a:t>
                      </a:r>
                      <a:endParaRPr lang="en-US" altLang="en-US" sz="24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仿宋_GB2312" panose="02010609030101010101" charset="-122"/>
                          <a:ea typeface="仿宋_GB2312" panose="02010609030101010101" charset="-122"/>
                          <a:cs typeface="仿宋_GB2312" panose="02010609030101010101" charset="-122"/>
                        </a:rPr>
                        <a:t>中国甲午战争博物馆（北洋海军提督署、北洋水师学堂、丁汝昌寓所等）</a:t>
                      </a:r>
                      <a:endParaRPr lang="en-US" altLang="en-US" sz="24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仿宋_GB2312" panose="02010609030101010101" charset="-122"/>
                          <a:ea typeface="仿宋_GB2312" panose="02010609030101010101" charset="-122"/>
                          <a:cs typeface="仿宋_GB2312" panose="02010609030101010101" charset="-122"/>
                        </a:rPr>
                        <a:t>1.参观甲午战争博物馆，填写北洋水师武器装备统计表，说说中国军舰的购置地，并结合资料对比中日战备情况。2.参观威海水师学堂，感受北洋水师将士学习环境，了解水师学堂的课程设置；结合资料</a:t>
                      </a:r>
                      <a:r>
                        <a:rPr lang="en-US" sz="2400" b="0">
                          <a:solidFill>
                            <a:srgbClr val="FF0000"/>
                          </a:solidFill>
                          <a:latin typeface="仿宋_GB2312" panose="02010609030101010101" charset="-122"/>
                          <a:ea typeface="仿宋_GB2312" panose="02010609030101010101" charset="-122"/>
                          <a:cs typeface="仿宋_GB2312" panose="02010609030101010101" charset="-122"/>
                        </a:rPr>
                        <a:t>对比中日军事教育的差异</a:t>
                      </a:r>
                      <a:r>
                        <a:rPr lang="en-US" sz="2400" b="0">
                          <a:latin typeface="仿宋_GB2312" panose="02010609030101010101" charset="-122"/>
                          <a:ea typeface="仿宋_GB2312" panose="02010609030101010101" charset="-122"/>
                          <a:cs typeface="仿宋_GB2312" panose="02010609030101010101" charset="-122"/>
                        </a:rPr>
                        <a:t>。3.通过参观考察，</a:t>
                      </a:r>
                      <a:r>
                        <a:rPr lang="en-US" sz="2400" b="0">
                          <a:solidFill>
                            <a:srgbClr val="FF0000"/>
                          </a:solidFill>
                          <a:latin typeface="仿宋_GB2312" panose="02010609030101010101" charset="-122"/>
                          <a:ea typeface="仿宋_GB2312" panose="02010609030101010101" charset="-122"/>
                          <a:cs typeface="仿宋_GB2312" panose="02010609030101010101" charset="-122"/>
                        </a:rPr>
                        <a:t>从综合国力、军费投入、政治制度和思想意识等</a:t>
                      </a:r>
                      <a:r>
                        <a:rPr lang="en-US" sz="2400" b="0">
                          <a:latin typeface="仿宋_GB2312" panose="02010609030101010101" charset="-122"/>
                          <a:ea typeface="仿宋_GB2312" panose="02010609030101010101" charset="-122"/>
                          <a:cs typeface="仿宋_GB2312" panose="02010609030101010101" charset="-122"/>
                        </a:rPr>
                        <a:t>方面，比较甲午海战前夕中国和日本的差异，探究</a:t>
                      </a:r>
                      <a:r>
                        <a:rPr lang="en-US" sz="2400" b="0">
                          <a:solidFill>
                            <a:srgbClr val="FF0000"/>
                          </a:solidFill>
                          <a:latin typeface="仿宋_GB2312" panose="02010609030101010101" charset="-122"/>
                          <a:ea typeface="仿宋_GB2312" panose="02010609030101010101" charset="-122"/>
                          <a:cs typeface="仿宋_GB2312" panose="02010609030101010101" charset="-122"/>
                        </a:rPr>
                        <a:t>甲午海战失败的原因</a:t>
                      </a:r>
                      <a:r>
                        <a:rPr lang="en-US" sz="2400" b="0">
                          <a:latin typeface="仿宋_GB2312" panose="02010609030101010101" charset="-122"/>
                          <a:ea typeface="仿宋_GB2312" panose="02010609030101010101" charset="-122"/>
                          <a:cs typeface="仿宋_GB2312" panose="02010609030101010101" charset="-122"/>
                        </a:rPr>
                        <a:t>。4.近距离考察济远舰主炮等打捞出水残骸，感受震撼人心的战争场景，体会北洋水师将士面对战争失败的无助和无奈，感悟战争的惨烈与悲壮。</a:t>
                      </a:r>
                      <a:endParaRPr lang="en-US" altLang="en-US" sz="2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124460" y="166370"/>
          <a:ext cx="12124690" cy="6601460"/>
        </p:xfrm>
        <a:graphic>
          <a:graphicData uri="http://schemas.openxmlformats.org/drawingml/2006/table">
            <a:tbl>
              <a:tblPr firstRow="1" bandRow="1">
                <a:tableStyleId>{5940675A-B579-460E-94D1-54222C63F5DA}</a:tableStyleId>
              </a:tblPr>
              <a:tblGrid>
                <a:gridCol w="911225"/>
                <a:gridCol w="1446530"/>
                <a:gridCol w="9766935"/>
              </a:tblGrid>
              <a:tr h="2583180">
                <a:tc>
                  <a:txBody>
                    <a:bodyPr/>
                    <a:p>
                      <a:pPr indent="0" algn="ctr">
                        <a:buNone/>
                      </a:pPr>
                      <a:r>
                        <a:rPr lang="en-US" sz="2000" b="0">
                          <a:latin typeface="仿宋_GB2312" panose="02010609030101010101" charset="-122"/>
                          <a:ea typeface="仿宋_GB2312" panose="02010609030101010101" charset="-122"/>
                          <a:cs typeface="仿宋_GB2312" panose="02010609030101010101" charset="-122"/>
                        </a:rPr>
                        <a:t> 14:30-16:00</a:t>
                      </a:r>
                      <a:endParaRPr lang="en-US" altLang="en-US" sz="20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仿宋_GB2312" panose="02010609030101010101" charset="-122"/>
                          <a:ea typeface="仿宋_GB2312" panose="02010609030101010101" charset="-122"/>
                          <a:cs typeface="仿宋_GB2312" panose="02010609030101010101" charset="-122"/>
                        </a:rPr>
                        <a:t>中国甲午战争博物馆陈列馆、英租威海卫历史博物馆、东泓炮台 </a:t>
                      </a:r>
                      <a:endParaRPr lang="en-US" altLang="en-US" sz="20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仿宋_GB2312" panose="02010609030101010101" charset="-122"/>
                          <a:ea typeface="仿宋_GB2312" panose="02010609030101010101" charset="-122"/>
                          <a:cs typeface="仿宋_GB2312" panose="02010609030101010101" charset="-122"/>
                        </a:rPr>
                        <a:t>1.站在邓世昌雕塑前，想象透过望远镜的镜筒，你能看到什么场景？谈谈你的体会和感受。2.从陈列馆序厅到尾厅，观看珍贵的历史图片和3D影像等资料，系统了解整个甲午战争史实，感悟“落后就要挨打，腐败必然灭亡”的道，</a:t>
                      </a:r>
                      <a:r>
                        <a:rPr lang="en-US" sz="2000" b="0">
                          <a:solidFill>
                            <a:srgbClr val="FF0000"/>
                          </a:solidFill>
                          <a:latin typeface="仿宋_GB2312" panose="02010609030101010101" charset="-122"/>
                          <a:ea typeface="仿宋_GB2312" panose="02010609030101010101" charset="-122"/>
                          <a:cs typeface="仿宋_GB2312" panose="02010609030101010101" charset="-122"/>
                        </a:rPr>
                        <a:t>增强 “强我海防、兴我海权”的国防意识</a:t>
                      </a:r>
                      <a:r>
                        <a:rPr lang="en-US" sz="2000" b="0">
                          <a:latin typeface="仿宋_GB2312" panose="02010609030101010101" charset="-122"/>
                          <a:ea typeface="仿宋_GB2312" panose="02010609030101010101" charset="-122"/>
                          <a:cs typeface="仿宋_GB2312" panose="02010609030101010101" charset="-122"/>
                        </a:rPr>
                        <a:t>。 3.参观多个超写实人物雕像场景和英租威海卫历史展览馆，了解清政府签订的一系列不平等条约，说说威海卫被英国强租后当地人们生活的变化，感受甲午海战后的耻辱历史。4.登上东泓炮台遗址，</a:t>
                      </a:r>
                      <a:r>
                        <a:rPr lang="en-US" sz="2000" b="0">
                          <a:solidFill>
                            <a:srgbClr val="FF0000"/>
                          </a:solidFill>
                          <a:latin typeface="仿宋_GB2312" panose="02010609030101010101" charset="-122"/>
                          <a:ea typeface="仿宋_GB2312" panose="02010609030101010101" charset="-122"/>
                          <a:cs typeface="仿宋_GB2312" panose="02010609030101010101" charset="-122"/>
                        </a:rPr>
                        <a:t>牢记习近平总书记曾经视察时的嘱托“警钟长鸣，铭记历史教训，发愤图强”</a:t>
                      </a:r>
                      <a:r>
                        <a:rPr lang="en-US" sz="2000" b="0">
                          <a:latin typeface="仿宋_GB2312" panose="02010609030101010101" charset="-122"/>
                          <a:ea typeface="仿宋_GB2312" panose="02010609030101010101" charset="-122"/>
                          <a:cs typeface="仿宋_GB2312" panose="02010609030101010101" charset="-122"/>
                        </a:rPr>
                        <a:t>；</a:t>
                      </a:r>
                      <a:r>
                        <a:rPr lang="en-US" sz="2000" b="0">
                          <a:solidFill>
                            <a:srgbClr val="FF0000"/>
                          </a:solidFill>
                          <a:latin typeface="仿宋_GB2312" panose="02010609030101010101" charset="-122"/>
                          <a:ea typeface="仿宋_GB2312" panose="02010609030101010101" charset="-122"/>
                          <a:cs typeface="仿宋_GB2312" panose="02010609030101010101" charset="-122"/>
                        </a:rPr>
                        <a:t>吟唱或诵读《七子之歌——威海卫》</a:t>
                      </a:r>
                      <a:r>
                        <a:rPr lang="en-US" sz="2000" b="0">
                          <a:latin typeface="仿宋_GB2312" panose="02010609030101010101" charset="-122"/>
                          <a:ea typeface="仿宋_GB2312" panose="02010609030101010101" charset="-122"/>
                          <a:cs typeface="仿宋_GB2312" panose="02010609030101010101" charset="-122"/>
                        </a:rPr>
                        <a:t>，</a:t>
                      </a:r>
                      <a:r>
                        <a:rPr lang="en-US" sz="2000" b="0">
                          <a:solidFill>
                            <a:srgbClr val="FF0000"/>
                          </a:solidFill>
                          <a:latin typeface="仿宋_GB2312" panose="02010609030101010101" charset="-122"/>
                          <a:ea typeface="仿宋_GB2312" panose="02010609030101010101" charset="-122"/>
                          <a:cs typeface="仿宋_GB2312" panose="02010609030101010101" charset="-122"/>
                        </a:rPr>
                        <a:t>树立维护海洋权益意识</a:t>
                      </a:r>
                      <a:r>
                        <a:rPr lang="en-US" sz="2000" b="0">
                          <a:latin typeface="仿宋_GB2312" panose="02010609030101010101" charset="-122"/>
                          <a:ea typeface="仿宋_GB2312" panose="02010609030101010101" charset="-122"/>
                          <a:cs typeface="仿宋_GB2312" panose="02010609030101010101" charset="-122"/>
                        </a:rPr>
                        <a:t>。</a:t>
                      </a:r>
                      <a:endParaRPr lang="en-US" altLang="en-US" sz="20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37665">
                <a:tc>
                  <a:txBody>
                    <a:bodyPr/>
                    <a:p>
                      <a:pPr indent="0" algn="ctr">
                        <a:buNone/>
                      </a:pPr>
                      <a:r>
                        <a:rPr lang="en-US" sz="2000" b="0">
                          <a:latin typeface="仿宋_GB2312" panose="02010609030101010101" charset="-122"/>
                          <a:ea typeface="仿宋_GB2312" panose="02010609030101010101" charset="-122"/>
                          <a:cs typeface="仿宋_GB2312" panose="02010609030101010101" charset="-122"/>
                        </a:rPr>
                        <a:t> 16:00-17:00</a:t>
                      </a:r>
                      <a:endParaRPr lang="en-US" altLang="en-US" sz="20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仿宋_GB2312" panose="02010609030101010101" charset="-122"/>
                          <a:ea typeface="仿宋_GB2312" panose="02010609030101010101" charset="-122"/>
                          <a:cs typeface="仿宋_GB2312" panose="02010609030101010101" charset="-122"/>
                        </a:rPr>
                        <a:t>潜水艇、军训营</a:t>
                      </a:r>
                      <a:endParaRPr lang="en-US" altLang="en-US" sz="20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仿宋_GB2312" panose="02010609030101010101" charset="-122"/>
                          <a:ea typeface="仿宋_GB2312" panose="02010609030101010101" charset="-122"/>
                          <a:cs typeface="仿宋_GB2312" panose="02010609030101010101" charset="-122"/>
                        </a:rPr>
                        <a:t>1.参观033型常规动力鱼雷攻击潜水艇，了解潜艇兵神秘的水下生活，感受其22年服役期曾多次执行重大任务的光荣历史。2.</a:t>
                      </a:r>
                      <a:r>
                        <a:rPr lang="en-US" sz="2000" b="0">
                          <a:solidFill>
                            <a:srgbClr val="FF0000"/>
                          </a:solidFill>
                          <a:latin typeface="仿宋_GB2312" panose="02010609030101010101" charset="-122"/>
                          <a:ea typeface="仿宋_GB2312" panose="02010609030101010101" charset="-122"/>
                          <a:cs typeface="仿宋_GB2312" panose="02010609030101010101" charset="-122"/>
                        </a:rPr>
                        <a:t>诵读《少年中国说》</a:t>
                      </a:r>
                      <a:r>
                        <a:rPr lang="en-US" sz="2000" b="0">
                          <a:latin typeface="仿宋_GB2312" panose="02010609030101010101" charset="-122"/>
                          <a:ea typeface="仿宋_GB2312" panose="02010609030101010101" charset="-122"/>
                          <a:cs typeface="仿宋_GB2312" panose="02010609030101010101" charset="-122"/>
                        </a:rPr>
                        <a:t>，强化责任担当意识。3.进行军姿、队列等基础动作训练以及军事化管理，提高自理能力，养成良好生活习惯，树立远大梦想。</a:t>
                      </a:r>
                      <a:r>
                        <a:rPr lang="en-US" sz="2000" b="0">
                          <a:solidFill>
                            <a:srgbClr val="FF0000"/>
                          </a:solidFill>
                          <a:latin typeface="仿宋_GB2312" panose="02010609030101010101" charset="-122"/>
                          <a:ea typeface="仿宋_GB2312" panose="02010609030101010101" charset="-122"/>
                          <a:cs typeface="仿宋_GB2312" panose="02010609030101010101" charset="-122"/>
                        </a:rPr>
                        <a:t>学习简单的海军旗语，</a:t>
                      </a:r>
                      <a:r>
                        <a:rPr lang="en-US" sz="2000" b="0">
                          <a:solidFill>
                            <a:srgbClr val="FF0000"/>
                          </a:solidFill>
                          <a:latin typeface="仿宋_GB2312" panose="02010609030101010101" charset="-122"/>
                          <a:ea typeface="仿宋_GB2312" panose="02010609030101010101" charset="-122"/>
                          <a:cs typeface="仿宋_GB2312" panose="02010609030101010101" charset="-122"/>
                        </a:rPr>
                        <a:t>限时拼装军舰模型</a:t>
                      </a:r>
                      <a:r>
                        <a:rPr lang="en-US" sz="2000" b="0">
                          <a:latin typeface="仿宋_GB2312" panose="02010609030101010101" charset="-122"/>
                          <a:ea typeface="仿宋_GB2312" panose="02010609030101010101" charset="-122"/>
                          <a:cs typeface="仿宋_GB2312" panose="02010609030101010101" charset="-122"/>
                        </a:rPr>
                        <a:t>，说一说如果你想成为一名合格的海军，需要具备哪些素质？畅谈自己的感受。</a:t>
                      </a:r>
                      <a:endParaRPr lang="en-US" altLang="en-US" sz="20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12495">
                <a:tc>
                  <a:txBody>
                    <a:bodyPr/>
                    <a:p>
                      <a:pPr indent="0" algn="ctr">
                        <a:buNone/>
                      </a:pPr>
                      <a:r>
                        <a:rPr lang="en-US" sz="2000" b="0">
                          <a:latin typeface="仿宋_GB2312" panose="02010609030101010101" charset="-122"/>
                          <a:ea typeface="仿宋_GB2312" panose="02010609030101010101" charset="-122"/>
                          <a:cs typeface="仿宋_GB2312" panose="02010609030101010101" charset="-122"/>
                        </a:rPr>
                        <a:t>17:00-18:30</a:t>
                      </a:r>
                      <a:endParaRPr lang="en-US" altLang="en-US" sz="20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仿宋_GB2312" panose="02010609030101010101" charset="-122"/>
                          <a:ea typeface="仿宋_GB2312" panose="02010609030101010101" charset="-122"/>
                          <a:cs typeface="仿宋_GB2312" panose="02010609030101010101" charset="-122"/>
                        </a:rPr>
                        <a:t>刘公岛营地入住、晚餐</a:t>
                      </a:r>
                      <a:endParaRPr lang="en-US" altLang="en-US" sz="20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仿宋_GB2312" panose="02010609030101010101" charset="-122"/>
                          <a:ea typeface="仿宋_GB2312" panose="02010609030101010101" charset="-122"/>
                          <a:cs typeface="仿宋_GB2312" panose="02010609030101010101" charset="-122"/>
                        </a:rPr>
                        <a:t>刘公岛营地入住、享用集体晚餐（适宜季节搭建帐篷）</a:t>
                      </a:r>
                      <a:endParaRPr lang="en-US" altLang="en-US" sz="20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68120">
                <a:tc>
                  <a:txBody>
                    <a:bodyPr/>
                    <a:p>
                      <a:pPr indent="0" algn="ctr">
                        <a:buNone/>
                      </a:pPr>
                      <a:r>
                        <a:rPr lang="en-US" sz="2000" b="0">
                          <a:latin typeface="仿宋_GB2312" panose="02010609030101010101" charset="-122"/>
                          <a:ea typeface="仿宋_GB2312" panose="02010609030101010101" charset="-122"/>
                          <a:cs typeface="仿宋_GB2312" panose="02010609030101010101" charset="-122"/>
                        </a:rPr>
                        <a:t>18:30-20:30</a:t>
                      </a:r>
                      <a:endParaRPr lang="en-US" altLang="en-US" sz="20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仿宋_GB2312" panose="02010609030101010101" charset="-122"/>
                          <a:ea typeface="仿宋_GB2312" panose="02010609030101010101" charset="-122"/>
                          <a:cs typeface="仿宋_GB2312" panose="02010609030101010101" charset="-122"/>
                        </a:rPr>
                        <a:t>夜宿海岛</a:t>
                      </a:r>
                      <a:endParaRPr lang="en-US" altLang="en-US" sz="20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仿宋_GB2312" panose="02010609030101010101" charset="-122"/>
                          <a:ea typeface="仿宋_GB2312" panose="02010609030101010101" charset="-122"/>
                          <a:cs typeface="仿宋_GB2312" panose="02010609030101010101" charset="-122"/>
                        </a:rPr>
                        <a:t>回顾交流刘公岛见闻，</a:t>
                      </a:r>
                      <a:r>
                        <a:rPr lang="en-US" sz="2000" b="0">
                          <a:solidFill>
                            <a:srgbClr val="FF0000"/>
                          </a:solidFill>
                          <a:latin typeface="仿宋_GB2312" panose="02010609030101010101" charset="-122"/>
                          <a:ea typeface="仿宋_GB2312" panose="02010609030101010101" charset="-122"/>
                          <a:cs typeface="仿宋_GB2312" panose="02010609030101010101" charset="-122"/>
                        </a:rPr>
                        <a:t>观看《甲午大海战》</a:t>
                      </a:r>
                      <a:r>
                        <a:rPr lang="en-US" sz="2000" b="0">
                          <a:latin typeface="仿宋_GB2312" panose="02010609030101010101" charset="-122"/>
                          <a:ea typeface="仿宋_GB2312" panose="02010609030101010101" charset="-122"/>
                          <a:cs typeface="仿宋_GB2312" panose="02010609030101010101" charset="-122"/>
                        </a:rPr>
                        <a:t>，进一步了解北洋海军及甲午海战。</a:t>
                      </a:r>
                      <a:endParaRPr lang="en-US" altLang="en-US" sz="20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681355" y="101600"/>
          <a:ext cx="9922510" cy="6568440"/>
        </p:xfrm>
        <a:graphic>
          <a:graphicData uri="http://schemas.openxmlformats.org/drawingml/2006/table">
            <a:tbl>
              <a:tblPr firstRow="1" bandRow="1">
                <a:tableStyleId>{5940675A-B579-460E-94D1-54222C63F5DA}</a:tableStyleId>
              </a:tblPr>
              <a:tblGrid>
                <a:gridCol w="646430"/>
                <a:gridCol w="1461770"/>
                <a:gridCol w="1497965"/>
                <a:gridCol w="6316345"/>
              </a:tblGrid>
              <a:tr h="449580">
                <a:tc rowSpan="7">
                  <a:txBody>
                    <a:bodyPr/>
                    <a:p>
                      <a:pPr indent="0" algn="ctr">
                        <a:lnSpc>
                          <a:spcPct val="120000"/>
                        </a:lnSpc>
                        <a:spcBef>
                          <a:spcPts val="0"/>
                        </a:spcBef>
                        <a:spcAft>
                          <a:spcPts val="0"/>
                        </a:spcAft>
                        <a:buNone/>
                      </a:pPr>
                      <a:r>
                        <a:rPr lang="en-US" sz="2400" b="0" spc="120">
                          <a:latin typeface="宋体" panose="02010600030101010101" pitchFamily="2" charset="-122"/>
                          <a:ea typeface="宋体" panose="02010600030101010101" pitchFamily="2" charset="-122"/>
                          <a:cs typeface="仿宋_GB2312" panose="02010609030101010101" charset="-122"/>
                        </a:rPr>
                        <a:t>D2</a:t>
                      </a:r>
                      <a:endParaRPr lang="en-US" sz="2400" b="0" spc="120">
                        <a:latin typeface="宋体" panose="02010600030101010101" pitchFamily="2" charset="-122"/>
                        <a:ea typeface="宋体" panose="02010600030101010101" pitchFamily="2" charset="-122"/>
                        <a:cs typeface="仿宋_GB2312" panose="02010609030101010101"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600" b="0" spc="120">
                          <a:latin typeface="宋体" panose="02010600030101010101" pitchFamily="2" charset="-122"/>
                          <a:ea typeface="宋体" panose="02010600030101010101" pitchFamily="2" charset="-122"/>
                          <a:cs typeface="宋体" panose="02010600030101010101" pitchFamily="2" charset="-122"/>
                        </a:rPr>
                        <a:t>6：00-8:00</a:t>
                      </a:r>
                      <a:endParaRPr lang="en-US" sz="1600" b="0" spc="120">
                        <a:latin typeface="宋体" panose="02010600030101010101" pitchFamily="2" charset="-122"/>
                        <a:ea typeface="宋体" panose="02010600030101010101" pitchFamily="2" charset="-122"/>
                        <a:cs typeface="宋体" panose="02010600030101010101" pitchFamily="2"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600" b="0" spc="120">
                          <a:latin typeface="宋体" panose="02010600030101010101" pitchFamily="2" charset="-122"/>
                          <a:ea typeface="宋体" panose="02010600030101010101" pitchFamily="2" charset="-122"/>
                          <a:cs typeface="仿宋_GB2312" panose="02010609030101010101" charset="-122"/>
                        </a:rPr>
                        <a:t>刘公岛营地</a:t>
                      </a:r>
                      <a:endParaRPr lang="en-US" sz="1600" b="0" spc="120">
                        <a:latin typeface="宋体" panose="02010600030101010101" pitchFamily="2" charset="-122"/>
                        <a:ea typeface="宋体" panose="02010600030101010101" pitchFamily="2" charset="-122"/>
                        <a:cs typeface="仿宋_GB2312" panose="02010609030101010101"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600" b="0" spc="120">
                          <a:solidFill>
                            <a:srgbClr val="FF0000"/>
                          </a:solidFill>
                          <a:latin typeface="宋体" panose="02010600030101010101" pitchFamily="2" charset="-122"/>
                          <a:ea typeface="宋体" panose="02010600030101010101" pitchFamily="2" charset="-122"/>
                          <a:cs typeface="仿宋_GB2312" panose="02010609030101010101" charset="-122"/>
                        </a:rPr>
                        <a:t>观海上日出</a:t>
                      </a:r>
                      <a:r>
                        <a:rPr lang="en-US" sz="1600" b="0" spc="120">
                          <a:latin typeface="宋体" panose="02010600030101010101" pitchFamily="2" charset="-122"/>
                          <a:ea typeface="宋体" panose="02010600030101010101" pitchFamily="2" charset="-122"/>
                          <a:cs typeface="仿宋_GB2312" panose="02010609030101010101" charset="-122"/>
                        </a:rPr>
                        <a:t>，看海军晨练，早餐后退房离岛</a:t>
                      </a:r>
                      <a:endParaRPr lang="en-US" sz="1600" b="0" spc="120">
                        <a:latin typeface="宋体" panose="02010600030101010101" pitchFamily="2" charset="-122"/>
                        <a:ea typeface="宋体" panose="02010600030101010101" pitchFamily="2" charset="-122"/>
                        <a:cs typeface="仿宋_GB2312" panose="02010609030101010101"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18160">
                <a:tc vMerge="1">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仿宋_GB2312" panose="02010609030101010101" charset="-122"/>
                        </a:rPr>
                        <a:t>8:00—8:30</a:t>
                      </a:r>
                      <a:endParaRPr lang="en-US" altLang="en-US" sz="1600" b="0" spc="60">
                        <a:latin typeface="宋体" panose="02010600030101010101" pitchFamily="2" charset="-122"/>
                        <a:ea typeface="宋体" panose="02010600030101010101" pitchFamily="2" charset="-122"/>
                        <a:cs typeface="仿宋_GB2312" panose="02010609030101010101"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仿宋_GB2312" panose="02010609030101010101" charset="-122"/>
                        </a:rPr>
                        <a:t>乘船出岛</a:t>
                      </a:r>
                      <a:endParaRPr lang="en-US" sz="1600" b="0" spc="60">
                        <a:latin typeface="宋体" panose="02010600030101010101" pitchFamily="2" charset="-122"/>
                        <a:ea typeface="宋体" panose="02010600030101010101" pitchFamily="2" charset="-122"/>
                        <a:cs typeface="仿宋_GB2312" panose="02010609030101010101"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仿宋_GB2312" panose="02010609030101010101" charset="-122"/>
                        </a:rPr>
                        <a:t>告别刘公岛</a:t>
                      </a:r>
                      <a:endParaRPr lang="en-US" altLang="en-US" sz="1600" b="0" spc="60">
                        <a:latin typeface="宋体" panose="02010600030101010101" pitchFamily="2" charset="-122"/>
                        <a:ea typeface="宋体" panose="02010600030101010101" pitchFamily="2" charset="-122"/>
                        <a:cs typeface="仿宋_GB2312" panose="02010609030101010101"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11200">
                <a:tc vMerge="1">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宋体" panose="02010600030101010101" pitchFamily="2" charset="-122"/>
                        </a:rPr>
                        <a:t>8:30—9：30</a:t>
                      </a:r>
                      <a:endParaRPr lang="en-US" altLang="en-US" sz="1600" b="0" spc="60">
                        <a:latin typeface="宋体" panose="02010600030101010101" pitchFamily="2" charset="-122"/>
                        <a:ea typeface="宋体" panose="02010600030101010101" pitchFamily="2" charset="-122"/>
                        <a:cs typeface="宋体" panose="02010600030101010101" pitchFamily="2"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仿宋_GB2312" panose="02010609030101010101" charset="-122"/>
                        </a:rPr>
                        <a:t>前往成山头</a:t>
                      </a:r>
                      <a:endParaRPr lang="en-US" altLang="en-US" sz="1600" b="0" spc="60">
                        <a:latin typeface="宋体" panose="02010600030101010101" pitchFamily="2" charset="-122"/>
                        <a:ea typeface="宋体" panose="02010600030101010101" pitchFamily="2" charset="-122"/>
                        <a:cs typeface="仿宋_GB2312" panose="02010609030101010101"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仿宋_GB2312" panose="02010609030101010101" charset="-122"/>
                        </a:rPr>
                        <a:t>沿途欣赏海滨风光，了解胶东生态民居海草房，探究沿途看到大风车景观的原因。</a:t>
                      </a:r>
                      <a:endParaRPr lang="en-US" altLang="en-US" sz="1600" b="0" spc="60">
                        <a:latin typeface="宋体" panose="02010600030101010101" pitchFamily="2" charset="-122"/>
                        <a:ea typeface="宋体" panose="02010600030101010101" pitchFamily="2" charset="-122"/>
                        <a:cs typeface="仿宋_GB2312" panose="02010609030101010101"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03300">
                <a:tc vMerge="1">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仿宋_GB2312" panose="02010609030101010101" charset="-122"/>
                        </a:rPr>
                        <a:t>9:30-10:00</a:t>
                      </a:r>
                      <a:endParaRPr lang="en-US" altLang="en-US" sz="1600" b="0" spc="60">
                        <a:latin typeface="宋体" panose="02010600030101010101" pitchFamily="2" charset="-122"/>
                        <a:ea typeface="宋体" panose="02010600030101010101" pitchFamily="2" charset="-122"/>
                        <a:cs typeface="仿宋_GB2312" panose="02010609030101010101"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仿宋_GB2312" panose="02010609030101010101" charset="-122"/>
                        </a:rPr>
                        <a:t>成山头（福如东海景区）</a:t>
                      </a:r>
                      <a:endParaRPr lang="en-US" altLang="en-US" sz="1600" b="0" spc="60">
                        <a:latin typeface="宋体" panose="02010600030101010101" pitchFamily="2" charset="-122"/>
                        <a:ea typeface="宋体" panose="02010600030101010101" pitchFamily="2" charset="-122"/>
                        <a:cs typeface="仿宋_GB2312" panose="02010609030101010101"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宋体" panose="02010600030101010101" pitchFamily="2" charset="-122"/>
                        </a:rPr>
                        <a:t>1.在图上标出好运角的位置，</a:t>
                      </a:r>
                      <a:r>
                        <a:rPr lang="en-US" sz="1600" b="0" spc="60">
                          <a:solidFill>
                            <a:srgbClr val="FF0000"/>
                          </a:solidFill>
                          <a:latin typeface="宋体" panose="02010600030101010101" pitchFamily="2" charset="-122"/>
                          <a:ea typeface="宋体" panose="02010600030101010101" pitchFamily="2" charset="-122"/>
                          <a:cs typeface="宋体" panose="02010600030101010101" pitchFamily="2" charset="-122"/>
                        </a:rPr>
                        <a:t>议一议这里为什么成为我国陆地上最早看见海上日出的地方</a:t>
                      </a:r>
                      <a:r>
                        <a:rPr lang="en-US" sz="1600" b="0" spc="60">
                          <a:latin typeface="宋体" panose="02010600030101010101" pitchFamily="2" charset="-122"/>
                          <a:ea typeface="宋体" panose="02010600030101010101" pitchFamily="2" charset="-122"/>
                          <a:cs typeface="宋体" panose="02010600030101010101" pitchFamily="2" charset="-122"/>
                        </a:rPr>
                        <a:t>。2.共同诵读海上日出的诗句，体会诗人描写情境和抒发情怀。</a:t>
                      </a:r>
                      <a:endParaRPr lang="en-US" altLang="en-US" sz="1600" b="0" spc="60">
                        <a:latin typeface="宋体" panose="02010600030101010101" pitchFamily="2" charset="-122"/>
                        <a:ea typeface="宋体" panose="02010600030101010101" pitchFamily="2" charset="-122"/>
                        <a:cs typeface="宋体" panose="02010600030101010101" pitchFamily="2"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95400">
                <a:tc vMerge="1">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仿宋_GB2312" panose="02010609030101010101" charset="-122"/>
                        </a:rPr>
                        <a:t>10:00-10:30</a:t>
                      </a:r>
                      <a:endParaRPr lang="en-US" altLang="en-US" sz="1600" b="0" spc="60">
                        <a:latin typeface="宋体" panose="02010600030101010101" pitchFamily="2" charset="-122"/>
                        <a:ea typeface="宋体" panose="02010600030101010101" pitchFamily="2" charset="-122"/>
                        <a:cs typeface="仿宋_GB2312" panose="02010609030101010101"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仿宋_GB2312" panose="02010609030101010101" charset="-122"/>
                        </a:rPr>
                        <a:t>观海长廊拜日台</a:t>
                      </a:r>
                      <a:endParaRPr lang="en-US" altLang="en-US" sz="1600" b="0" spc="60">
                        <a:latin typeface="宋体" panose="02010600030101010101" pitchFamily="2" charset="-122"/>
                        <a:ea typeface="宋体" panose="02010600030101010101" pitchFamily="2" charset="-122"/>
                        <a:cs typeface="仿宋_GB2312" panose="02010609030101010101"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宋体" panose="02010600030101010101" pitchFamily="2" charset="-122"/>
                        </a:rPr>
                        <a:t>1.近距离触摸石崖，查看</a:t>
                      </a:r>
                      <a:r>
                        <a:rPr lang="en-US" sz="1600" b="0" spc="60">
                          <a:solidFill>
                            <a:srgbClr val="FF0000"/>
                          </a:solidFill>
                          <a:latin typeface="宋体" panose="02010600030101010101" pitchFamily="2" charset="-122"/>
                          <a:ea typeface="宋体" panose="02010600030101010101" pitchFamily="2" charset="-122"/>
                          <a:cs typeface="宋体" panose="02010600030101010101" pitchFamily="2" charset="-122"/>
                        </a:rPr>
                        <a:t>岩石质地、岩层特点，探究其成因</a:t>
                      </a:r>
                      <a:r>
                        <a:rPr lang="en-US" sz="1600" b="0" spc="60">
                          <a:latin typeface="宋体" panose="02010600030101010101" pitchFamily="2" charset="-122"/>
                          <a:ea typeface="宋体" panose="02010600030101010101" pitchFamily="2" charset="-122"/>
                          <a:cs typeface="宋体" panose="02010600030101010101" pitchFamily="2" charset="-122"/>
                        </a:rPr>
                        <a:t>。2.欣赏并拍摄惊涛拍岸的景观，体会“巨浪拍岸，卷起千堆雪”的壮美。3.说说沿途中印象较深的地貌景观，试着给它们起个名字。4.参观</a:t>
                      </a:r>
                      <a:r>
                        <a:rPr lang="en-US" sz="1600" b="0" spc="60">
                          <a:solidFill>
                            <a:srgbClr val="FF0000"/>
                          </a:solidFill>
                          <a:latin typeface="宋体" panose="02010600030101010101" pitchFamily="2" charset="-122"/>
                          <a:ea typeface="宋体" panose="02010600030101010101" pitchFamily="2" charset="-122"/>
                          <a:cs typeface="宋体" panose="02010600030101010101" pitchFamily="2" charset="-122"/>
                        </a:rPr>
                        <a:t>柳夼红层</a:t>
                      </a:r>
                      <a:r>
                        <a:rPr lang="en-US" sz="1600" b="0" spc="60">
                          <a:latin typeface="宋体" panose="02010600030101010101" pitchFamily="2" charset="-122"/>
                          <a:ea typeface="宋体" panose="02010600030101010101" pitchFamily="2" charset="-122"/>
                          <a:cs typeface="宋体" panose="02010600030101010101" pitchFamily="2" charset="-122"/>
                        </a:rPr>
                        <a:t>分布区，查看岩层分布和沉积物粒度特征。</a:t>
                      </a:r>
                      <a:endParaRPr lang="en-US" altLang="en-US" sz="1600" b="0" spc="60">
                        <a:latin typeface="宋体" panose="02010600030101010101" pitchFamily="2" charset="-122"/>
                        <a:ea typeface="宋体" panose="02010600030101010101" pitchFamily="2" charset="-122"/>
                        <a:cs typeface="宋体" panose="02010600030101010101" pitchFamily="2"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87500">
                <a:tc vMerge="1">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仿宋_GB2312" panose="02010609030101010101" charset="-122"/>
                        </a:rPr>
                        <a:t>10:30-11:00</a:t>
                      </a:r>
                      <a:endParaRPr lang="en-US" altLang="en-US" sz="1600" b="0" spc="60">
                        <a:latin typeface="宋体" panose="02010600030101010101" pitchFamily="2" charset="-122"/>
                        <a:ea typeface="宋体" panose="02010600030101010101" pitchFamily="2" charset="-122"/>
                        <a:cs typeface="仿宋_GB2312" panose="02010609030101010101"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宋体" panose="02010600030101010101" pitchFamily="2" charset="-122"/>
                        </a:rPr>
                        <a:t>气象站、大雾笛 、灯塔</a:t>
                      </a:r>
                      <a:endParaRPr lang="en-US" altLang="en-US" sz="1600" b="0" spc="60">
                        <a:latin typeface="宋体" panose="02010600030101010101" pitchFamily="2" charset="-122"/>
                        <a:ea typeface="宋体" panose="02010600030101010101" pitchFamily="2" charset="-122"/>
                        <a:cs typeface="宋体" panose="02010600030101010101" pitchFamily="2"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宋体" panose="02010600030101010101" pitchFamily="2" charset="-122"/>
                        </a:rPr>
                        <a:t>1.听气象台的工作人员讲解气象观测和天气预报流程，以及如何科学防范气象灾害等知识。 2.参观并记录风向、降水、日照、地温等气象要素的测量仪器，了解地面气象要素的观测、记录、采集、发报的全过程。3.与气象站工作人员交流，体会其工作的艰辛。4.参观国际灯塔和大雾笛，说说</a:t>
                      </a:r>
                      <a:r>
                        <a:rPr lang="en-US" sz="1600" b="0" spc="60">
                          <a:solidFill>
                            <a:srgbClr val="FF0000"/>
                          </a:solidFill>
                          <a:latin typeface="宋体" panose="02010600030101010101" pitchFamily="2" charset="-122"/>
                          <a:ea typeface="宋体" panose="02010600030101010101" pitchFamily="2" charset="-122"/>
                          <a:cs typeface="宋体" panose="02010600030101010101" pitchFamily="2" charset="-122"/>
                        </a:rPr>
                        <a:t>灯塔和雾笛的作用</a:t>
                      </a:r>
                      <a:r>
                        <a:rPr lang="en-US" sz="1600" b="0" spc="60">
                          <a:latin typeface="宋体" panose="02010600030101010101" pitchFamily="2" charset="-122"/>
                          <a:ea typeface="宋体" panose="02010600030101010101" pitchFamily="2" charset="-122"/>
                          <a:cs typeface="宋体" panose="02010600030101010101" pitchFamily="2" charset="-122"/>
                        </a:rPr>
                        <a:t>。</a:t>
                      </a:r>
                      <a:endParaRPr lang="en-US" altLang="en-US" sz="1600" b="0" spc="60">
                        <a:latin typeface="宋体" panose="02010600030101010101" pitchFamily="2" charset="-122"/>
                        <a:ea typeface="宋体" panose="02010600030101010101" pitchFamily="2" charset="-122"/>
                        <a:cs typeface="宋体" panose="02010600030101010101" pitchFamily="2"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03300">
                <a:tc vMerge="1">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仿宋_GB2312" panose="02010609030101010101" charset="-122"/>
                        </a:rPr>
                        <a:t>11:00-11:30</a:t>
                      </a:r>
                      <a:endParaRPr lang="en-US" altLang="en-US" sz="1600" b="0" spc="60">
                        <a:latin typeface="宋体" panose="02010600030101010101" pitchFamily="2" charset="-122"/>
                        <a:ea typeface="宋体" panose="02010600030101010101" pitchFamily="2" charset="-122"/>
                        <a:cs typeface="仿宋_GB2312" panose="02010609030101010101"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仿宋_GB2312" panose="02010609030101010101" charset="-122"/>
                        </a:rPr>
                        <a:t>始皇庙</a:t>
                      </a:r>
                      <a:endParaRPr lang="en-US" altLang="en-US" sz="1600" b="0" spc="60">
                        <a:latin typeface="宋体" panose="02010600030101010101" pitchFamily="2" charset="-122"/>
                        <a:ea typeface="宋体" panose="02010600030101010101" pitchFamily="2" charset="-122"/>
                        <a:cs typeface="仿宋_GB2312" panose="02010609030101010101"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600" b="0" spc="60">
                          <a:latin typeface="宋体" panose="02010600030101010101" pitchFamily="2" charset="-122"/>
                          <a:ea typeface="宋体" panose="02010600030101010101" pitchFamily="2" charset="-122"/>
                          <a:cs typeface="宋体" panose="02010600030101010101" pitchFamily="2" charset="-122"/>
                        </a:rPr>
                        <a:t>1.参观日主祠，体会古代人民对大自然的崇拜。2.参观始皇殿，了解独特的渔家文化。3.从地缘政治的角度，分析成山头自古就是兵家必争之地的原因。</a:t>
                      </a:r>
                      <a:endParaRPr lang="en-US" altLang="en-US" sz="1600" b="0" spc="60">
                        <a:latin typeface="宋体" panose="02010600030101010101" pitchFamily="2" charset="-122"/>
                        <a:ea typeface="宋体" panose="02010600030101010101" pitchFamily="2" charset="-122"/>
                        <a:cs typeface="宋体" panose="02010600030101010101" pitchFamily="2" charset="-122"/>
                      </a:endParaRPr>
                    </a:p>
                  </a:txBody>
                  <a:tcPr marL="107950" marR="107950" marT="63500" marB="635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474345" y="135445"/>
          <a:ext cx="11424285" cy="6815455"/>
        </p:xfrm>
        <a:graphic>
          <a:graphicData uri="http://schemas.openxmlformats.org/drawingml/2006/table">
            <a:tbl>
              <a:tblPr firstRow="1" bandRow="1">
                <a:tableStyleId>{5940675A-B579-460E-94D1-54222C63F5DA}</a:tableStyleId>
              </a:tblPr>
              <a:tblGrid>
                <a:gridCol w="464185"/>
                <a:gridCol w="1264285"/>
                <a:gridCol w="2118995"/>
                <a:gridCol w="7576820"/>
              </a:tblGrid>
              <a:tr h="1671955">
                <a:tc rowSpan="5">
                  <a:txBody>
                    <a:bodyPr/>
                    <a:p>
                      <a:pPr indent="0">
                        <a:buNone/>
                      </a:pPr>
                      <a:r>
                        <a:rPr lang="en-US" altLang="zh-CN" sz="1800" b="0">
                          <a:latin typeface="仿宋_GB2312" panose="02010609030101010101" charset="-122"/>
                          <a:ea typeface="仿宋_GB2312" panose="02010609030101010101" charset="-122"/>
                          <a:cs typeface="仿宋_GB2312" panose="02010609030101010101" charset="-122"/>
                        </a:rPr>
                        <a:t>D2</a:t>
                      </a:r>
                      <a:endParaRPr lang="en-US" altLang="zh-CN"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仿宋_GB2312" panose="02010609030101010101" charset="-122"/>
                          <a:cs typeface="仿宋_GB2312" panose="02010609030101010101" charset="-122"/>
                        </a:rPr>
                        <a:t>11:30-13:00</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乘车赴爱伦湾海洋牧场（</a:t>
                      </a:r>
                      <a:r>
                        <a:rPr lang="en-US" sz="1800" b="0">
                          <a:solidFill>
                            <a:srgbClr val="FF0000"/>
                          </a:solidFill>
                          <a:latin typeface="仿宋_GB2312" panose="02010609030101010101" charset="-122"/>
                          <a:cs typeface="仿宋_GB2312" panose="02010609030101010101" charset="-122"/>
                        </a:rPr>
                        <a:t>途经烟墩角</a:t>
                      </a:r>
                      <a:r>
                        <a:rPr lang="en-US" sz="1800" b="0">
                          <a:latin typeface="仿宋_GB2312" panose="02010609030101010101" charset="-122"/>
                          <a:cs typeface="仿宋_GB2312" panose="02010609030101010101" charset="-122"/>
                        </a:rPr>
                        <a:t>，渔家乐午餐）</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仿宋_GB2312" panose="02010609030101010101" charset="-122"/>
                          <a:cs typeface="仿宋_GB2312" panose="02010609030101010101" charset="-122"/>
                        </a:rPr>
                        <a:t>1.</a:t>
                      </a:r>
                      <a:r>
                        <a:rPr lang="en-US" sz="1800" b="0">
                          <a:solidFill>
                            <a:srgbClr val="FF0000"/>
                          </a:solidFill>
                          <a:latin typeface="仿宋_GB2312" panose="02010609030101010101" charset="-122"/>
                          <a:cs typeface="仿宋_GB2312" panose="02010609030101010101" charset="-122"/>
                        </a:rPr>
                        <a:t>欣赏大天鹅（冬春季节），并探究建立荣成天鹅国家级自然保护区的意义</a:t>
                      </a:r>
                      <a:r>
                        <a:rPr lang="en-US" sz="1800" b="0">
                          <a:latin typeface="仿宋_GB2312" panose="02010609030101010101" charset="-122"/>
                          <a:cs typeface="仿宋_GB2312" panose="02010609030101010101" charset="-122"/>
                        </a:rPr>
                        <a:t>。2.海草房：要求：研学导师讲解点拨，学生合作探究。（1）参观海草房，观察其特征，探究海草房的优点，体味先辈的智慧所在。（2）抚摸着青石墙上的拴马石，了解海草房的历史，认识地域文化特色。（3）举例说出世界、中国的特色民居有哪些，谈谈你对“</a:t>
                      </a:r>
                      <a:r>
                        <a:rPr lang="en-US" sz="1800" b="0">
                          <a:solidFill>
                            <a:srgbClr val="FF0000"/>
                          </a:solidFill>
                          <a:latin typeface="仿宋_GB2312" panose="02010609030101010101" charset="-122"/>
                          <a:cs typeface="仿宋_GB2312" panose="02010609030101010101" charset="-122"/>
                        </a:rPr>
                        <a:t>传统特色民居”</a:t>
                      </a:r>
                      <a:r>
                        <a:rPr lang="en-US" sz="1800" b="0">
                          <a:latin typeface="仿宋_GB2312" panose="02010609030101010101" charset="-122"/>
                          <a:cs typeface="仿宋_GB2312" panose="02010609030101010101" charset="-122"/>
                        </a:rPr>
                        <a:t>的理解。（4）你认为当地应如何挽救、保护特色传统文化？</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35660">
                <a:tc vMerge="1">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13:00-13:30</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仿宋_GB2312" panose="02010609030101010101" charset="-122"/>
                          <a:cs typeface="仿宋_GB2312" panose="02010609030101010101" charset="-122"/>
                        </a:rPr>
                        <a:t>烟墩角赴爱伦湾海洋牧场</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仿宋_GB2312" panose="02010609030101010101" charset="-122"/>
                          <a:cs typeface="仿宋_GB2312" panose="02010609030101010101" charset="-122"/>
                        </a:rPr>
                        <a:t>1.听讲青鱼滩村的发展历史，了解其产业转型发展的必要性和重要性。2沿途</a:t>
                      </a:r>
                      <a:r>
                        <a:rPr lang="en-US" sz="1800" b="0">
                          <a:solidFill>
                            <a:srgbClr val="FF0000"/>
                          </a:solidFill>
                          <a:latin typeface="仿宋_GB2312" panose="02010609030101010101" charset="-122"/>
                          <a:cs typeface="仿宋_GB2312" panose="02010609030101010101" charset="-122"/>
                        </a:rPr>
                        <a:t>感受新农村的产业美、生活美、生态美，并讨论新农村建设中如何实现可持续发展。 </a:t>
                      </a:r>
                      <a:endParaRPr lang="en-US" altLang="en-US" sz="1800" b="0">
                        <a:solidFill>
                          <a:srgbClr val="FF0000"/>
                        </a:solidFill>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06980">
                <a:tc vMerge="1">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13:30-14:30</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仿宋_GB2312" panose="02010609030101010101" charset="-122"/>
                          <a:cs typeface="仿宋_GB2312" panose="02010609030101010101" charset="-122"/>
                        </a:rPr>
                        <a:t>爱伦湾海洋牧场展厅、海洋牧场体验馆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仿宋_GB2312" panose="02010609030101010101" charset="-122"/>
                          <a:cs typeface="仿宋_GB2312" panose="02010609030101010101" charset="-122"/>
                        </a:rPr>
                        <a:t>1.查阅资料，了解我国海域资源和环境现状，认识我国推进海洋牧场建设的重要性。2.与同伴交流，分析爱伦湾海域建设成为我国首个国家级海洋牧场的优势条件；谈谈海洋空间资源利用的优势和难度分别有哪些？3.利用显微镜观察海带的细胞结构，感受以鲜海带为原料高效提取褐藻酸钠、海藻碘等高新技术产品的魅力。4.通过学习“</a:t>
                      </a:r>
                      <a:r>
                        <a:rPr lang="en-US" sz="1800" b="0">
                          <a:solidFill>
                            <a:srgbClr val="FF0000"/>
                          </a:solidFill>
                          <a:latin typeface="仿宋_GB2312" panose="02010609030101010101" charset="-122"/>
                          <a:cs typeface="仿宋_GB2312" panose="02010609030101010101" charset="-122"/>
                        </a:rPr>
                        <a:t>浅海多营养层次综合养殖模式” 、鲍鱼及海带育苗和养殖技术等，体会科技对生产、生活的影响，树立自豪感。</a:t>
                      </a:r>
                      <a:r>
                        <a:rPr lang="en-US" sz="1800" b="0">
                          <a:latin typeface="仿宋_GB2312" panose="02010609030101010101" charset="-122"/>
                          <a:cs typeface="仿宋_GB2312" panose="02010609030101010101" charset="-122"/>
                        </a:rPr>
                        <a:t>5.请技术人员介绍碳汇渔业技术，了解碳汇渔业技术在海洋牧场的应用，并为保护和修护海洋生态系统提出对策。</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43965">
                <a:tc vMerge="1">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14:30-15:30</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仿宋_GB2312" panose="02010609030101010101" charset="-122"/>
                          <a:cs typeface="仿宋_GB2312" panose="02010609030101010101" charset="-122"/>
                        </a:rPr>
                        <a:t>爱伦湾海洋牧场海上观光区、海上休闲平台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仿宋_GB2312" panose="02010609030101010101" charset="-122"/>
                          <a:cs typeface="仿宋_GB2312" panose="02010609030101010101" charset="-122"/>
                        </a:rPr>
                        <a:t>1.乘坐渔家木船或汽艇前往海上观光平台，采摘各种贝类，海虹、海蛎子、扇贝等，体验海洋劳动的乐趣。2.参观海上观光平台，了解海洋牧场在“</a:t>
                      </a:r>
                      <a:r>
                        <a:rPr lang="en-US" sz="1800" b="0">
                          <a:solidFill>
                            <a:srgbClr val="FF0000"/>
                          </a:solidFill>
                          <a:latin typeface="仿宋_GB2312" panose="02010609030101010101" charset="-122"/>
                          <a:cs typeface="仿宋_GB2312" panose="02010609030101010101" charset="-122"/>
                        </a:rPr>
                        <a:t>一、二、三产业融合发展</a:t>
                      </a:r>
                      <a:r>
                        <a:rPr lang="en-US" sz="1800" b="0">
                          <a:latin typeface="仿宋_GB2312" panose="02010609030101010101" charset="-122"/>
                          <a:cs typeface="仿宋_GB2312" panose="02010609030101010101" charset="-122"/>
                        </a:rPr>
                        <a:t>”中的作用。3.请为爱伦湾国家级海洋牧场的生态休闲旅游业提供金点子。</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56895">
                <a:tc vMerge="1">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15:30-16:30</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仿宋_GB2312" panose="02010609030101010101" charset="-122"/>
                          <a:cs typeface="仿宋_GB2312" panose="02010609030101010101" charset="-122"/>
                        </a:rPr>
                        <a:t>爱伦湾研学基地</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仿宋_GB2312" panose="02010609030101010101" charset="-122"/>
                          <a:cs typeface="仿宋_GB2312" panose="02010609030101010101" charset="-122"/>
                        </a:rPr>
                        <a:t>举行闭营仪式，评选优秀研学小组和个人。研学团返程。</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2500" y="973455"/>
            <a:ext cx="10780395" cy="1568450"/>
          </a:xfrm>
          <a:prstGeom prst="rect">
            <a:avLst/>
          </a:prstGeom>
          <a:noFill/>
        </p:spPr>
        <p:txBody>
          <a:bodyPr wrap="square" rtlCol="0" anchor="t">
            <a:spAutoFit/>
          </a:bodyPr>
          <a:p>
            <a:pPr indent="406400"/>
            <a:r>
              <a:rPr lang="zh-CN" sz="3200" b="1">
                <a:solidFill>
                  <a:srgbClr val="400ADA"/>
                </a:solidFill>
                <a:ea typeface="仿宋_GB2312" panose="02010609030101010101" charset="-122"/>
                <a:sym typeface="+mn-ea"/>
              </a:rPr>
              <a:t>四个环节：</a:t>
            </a:r>
            <a:r>
              <a:rPr lang="zh-CN" sz="3200" b="1">
                <a:ea typeface="仿宋_GB2312" panose="02010609030101010101" charset="-122"/>
                <a:sym typeface="+mn-ea"/>
              </a:rPr>
              <a:t>指“</a:t>
            </a:r>
            <a:r>
              <a:rPr lang="zh-CN" sz="3200" b="1">
                <a:solidFill>
                  <a:srgbClr val="FF0000"/>
                </a:solidFill>
                <a:ea typeface="仿宋_GB2312" panose="02010609030101010101" charset="-122"/>
                <a:sym typeface="+mn-ea"/>
              </a:rPr>
              <a:t>研学目标、研学准备、研学过程（研学任务）、研学评价</a:t>
            </a:r>
            <a:r>
              <a:rPr lang="zh-CN" sz="3200" b="1">
                <a:ea typeface="仿宋_GB2312" panose="02010609030101010101" charset="-122"/>
                <a:sym typeface="+mn-ea"/>
              </a:rPr>
              <a:t>”，每个环节，环环相扣，保证研学的有效性。</a:t>
            </a:r>
            <a:endParaRPr lang="zh-CN" altLang="en-US" sz="3200" b="1"/>
          </a:p>
        </p:txBody>
      </p:sp>
      <p:sp>
        <p:nvSpPr>
          <p:cNvPr id="2" name="文本框 1"/>
          <p:cNvSpPr txBox="1"/>
          <p:nvPr/>
        </p:nvSpPr>
        <p:spPr>
          <a:xfrm>
            <a:off x="4271645" y="2733040"/>
            <a:ext cx="5490845" cy="583565"/>
          </a:xfrm>
          <a:prstGeom prst="rect">
            <a:avLst/>
          </a:prstGeom>
          <a:noFill/>
        </p:spPr>
        <p:txBody>
          <a:bodyPr wrap="none" rtlCol="0">
            <a:spAutoFit/>
          </a:bodyPr>
          <a:p>
            <a:r>
              <a:rPr lang="en-US" altLang="zh-CN" sz="3200" b="1"/>
              <a:t>——</a:t>
            </a:r>
            <a:r>
              <a:rPr lang="zh-CN" altLang="en-US" sz="3200" b="1"/>
              <a:t>目标、过程、评价一致性</a:t>
            </a:r>
            <a:endParaRPr lang="zh-CN" altLang="en-US" sz="32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262380" y="830580"/>
            <a:ext cx="5866130" cy="521970"/>
          </a:xfrm>
          <a:prstGeom prst="rect">
            <a:avLst/>
          </a:prstGeom>
          <a:noFill/>
          <a:ln w="9525">
            <a:noFill/>
          </a:ln>
        </p:spPr>
        <p:txBody>
          <a:bodyPr wrap="square">
            <a:spAutoFit/>
          </a:bodyPr>
          <a:p>
            <a:pPr indent="0"/>
            <a:r>
              <a:rPr lang="zh-CN" sz="2800" b="1">
                <a:solidFill>
                  <a:srgbClr val="FF0000"/>
                </a:solidFill>
                <a:ea typeface="仿宋_GB2312" panose="02010609030101010101" charset="-122"/>
                <a:sym typeface="+mn-ea"/>
              </a:rPr>
              <a:t>研学目标：</a:t>
            </a:r>
            <a:endParaRPr lang="zh-CN" altLang="en-US" sz="2800" b="1">
              <a:solidFill>
                <a:srgbClr val="FF0000"/>
              </a:solidFill>
              <a:ea typeface="仿宋_GB2312" panose="02010609030101010101" charset="-122"/>
              <a:sym typeface="+mn-ea"/>
            </a:endParaRPr>
          </a:p>
        </p:txBody>
      </p:sp>
      <p:sp>
        <p:nvSpPr>
          <p:cNvPr id="2" name="文本框 1"/>
          <p:cNvSpPr txBox="1"/>
          <p:nvPr/>
        </p:nvSpPr>
        <p:spPr>
          <a:xfrm>
            <a:off x="1262380" y="1447800"/>
            <a:ext cx="5500370" cy="1568450"/>
          </a:xfrm>
          <a:prstGeom prst="rect">
            <a:avLst/>
          </a:prstGeom>
          <a:noFill/>
          <a:ln w="9525">
            <a:noFill/>
          </a:ln>
        </p:spPr>
        <p:txBody>
          <a:bodyPr wrap="square">
            <a:spAutoFit/>
          </a:bodyPr>
          <a:p>
            <a:pPr indent="0"/>
            <a:endParaRPr lang="en-US" altLang="zh-CN" sz="2400" b="1"/>
          </a:p>
          <a:p>
            <a:pPr indent="0"/>
            <a:r>
              <a:rPr lang="en-US" altLang="zh-CN" sz="2400" b="1">
                <a:latin typeface="宋体" panose="02010600030101010101" pitchFamily="2" charset="-122"/>
                <a:ea typeface="宋体" panose="02010600030101010101" pitchFamily="2" charset="-122"/>
                <a:cs typeface="宋体" panose="02010600030101010101" pitchFamily="2" charset="-122"/>
                <a:sym typeface="+mn-ea"/>
              </a:rPr>
              <a:t>1.</a:t>
            </a:r>
            <a:r>
              <a:rPr lang="zh-CN" altLang="zh-CN" sz="2400" b="1">
                <a:latin typeface="宋体" panose="02010600030101010101" pitchFamily="2" charset="-122"/>
                <a:ea typeface="宋体" panose="02010600030101010101" pitchFamily="2" charset="-122"/>
                <a:cs typeface="宋体" panose="02010600030101010101" pitchFamily="2" charset="-122"/>
                <a:sym typeface="+mn-ea"/>
              </a:rPr>
              <a:t>基于课程标准等</a:t>
            </a:r>
            <a:r>
              <a:rPr lang="zh-CN" sz="2400" b="1">
                <a:latin typeface="宋体" panose="02010600030101010101" pitchFamily="2" charset="-122"/>
                <a:ea typeface="宋体" panose="02010600030101010101" pitchFamily="2" charset="-122"/>
                <a:cs typeface="宋体" panose="02010600030101010101" pitchFamily="2" charset="-122"/>
                <a:sym typeface="+mn-ea"/>
              </a:rPr>
              <a:t>顶层设计</a:t>
            </a:r>
            <a:endParaRPr lang="en-US" altLang="zh-CN" sz="2400" b="1"/>
          </a:p>
          <a:p>
            <a:pPr indent="0"/>
            <a:r>
              <a:rPr lang="en-US" altLang="zh-CN" sz="2400" b="1"/>
              <a:t>2.</a:t>
            </a:r>
            <a:r>
              <a:rPr lang="zh-CN" altLang="en-US" sz="2400" b="1"/>
              <a:t>基于学情</a:t>
            </a:r>
            <a:endParaRPr lang="zh-CN" altLang="en-US" sz="2400" b="1"/>
          </a:p>
          <a:p>
            <a:pPr indent="0"/>
            <a:r>
              <a:rPr lang="en-US" altLang="zh-CN" sz="2400" b="1"/>
              <a:t>3.</a:t>
            </a:r>
            <a:r>
              <a:rPr lang="zh-CN" altLang="en-US" sz="2400" b="1"/>
              <a:t>基于本土的研学资源和研学实践</a:t>
            </a:r>
            <a:endParaRPr lang="zh-CN" altLang="en-US" sz="2400"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263015" y="323850"/>
            <a:ext cx="5866130" cy="521970"/>
          </a:xfrm>
          <a:prstGeom prst="rect">
            <a:avLst/>
          </a:prstGeom>
          <a:noFill/>
          <a:ln w="9525">
            <a:noFill/>
          </a:ln>
        </p:spPr>
        <p:txBody>
          <a:bodyPr wrap="square">
            <a:spAutoFit/>
          </a:bodyPr>
          <a:p>
            <a:pPr indent="0"/>
            <a:r>
              <a:rPr lang="zh-CN" sz="2800" b="1">
                <a:solidFill>
                  <a:srgbClr val="FF0000"/>
                </a:solidFill>
                <a:ea typeface="仿宋_GB2312" panose="02010609030101010101" charset="-122"/>
                <a:sym typeface="+mn-ea"/>
              </a:rPr>
              <a:t>研学目标：</a:t>
            </a:r>
            <a:endParaRPr lang="zh-CN" altLang="en-US" sz="2800" b="1">
              <a:solidFill>
                <a:srgbClr val="FF0000"/>
              </a:solidFill>
              <a:ea typeface="仿宋_GB2312" panose="02010609030101010101" charset="-122"/>
              <a:sym typeface="+mn-ea"/>
            </a:endParaRPr>
          </a:p>
        </p:txBody>
      </p:sp>
      <p:sp>
        <p:nvSpPr>
          <p:cNvPr id="2" name="文本框 1"/>
          <p:cNvSpPr txBox="1"/>
          <p:nvPr/>
        </p:nvSpPr>
        <p:spPr>
          <a:xfrm>
            <a:off x="1093470" y="845820"/>
            <a:ext cx="9666605" cy="5446395"/>
          </a:xfrm>
          <a:prstGeom prst="rect">
            <a:avLst/>
          </a:prstGeom>
          <a:noFill/>
          <a:ln w="9525">
            <a:noFill/>
          </a:ln>
        </p:spPr>
        <p:txBody>
          <a:bodyPr wrap="square">
            <a:spAutoFit/>
          </a:bodyPr>
          <a:p>
            <a:pPr indent="0"/>
            <a:r>
              <a:rPr lang="en-US" altLang="zh-CN" sz="2400" b="1">
                <a:latin typeface="Calibri" panose="020F0502020204030204" charset="0"/>
                <a:ea typeface="宋体" panose="02010600030101010101" pitchFamily="2" charset="-122"/>
                <a:sym typeface="+mn-ea"/>
              </a:rPr>
              <a:t>1.</a:t>
            </a:r>
            <a:r>
              <a:rPr lang="zh-CN" altLang="zh-CN" sz="2400" b="1">
                <a:latin typeface="宋体" panose="02010600030101010101" pitchFamily="2" charset="-122"/>
                <a:ea typeface="宋体" panose="02010600030101010101" pitchFamily="2" charset="-122"/>
                <a:cs typeface="宋体" panose="02010600030101010101" pitchFamily="2" charset="-122"/>
                <a:sym typeface="+mn-ea"/>
              </a:rPr>
              <a:t>基于课程标准等</a:t>
            </a:r>
            <a:r>
              <a:rPr lang="zh-CN" sz="2400" b="1">
                <a:latin typeface="宋体" panose="02010600030101010101" pitchFamily="2" charset="-122"/>
                <a:ea typeface="宋体" panose="02010600030101010101" pitchFamily="2" charset="-122"/>
                <a:cs typeface="宋体" panose="02010600030101010101" pitchFamily="2" charset="-122"/>
                <a:sym typeface="+mn-ea"/>
              </a:rPr>
              <a:t>顶层设计：</a:t>
            </a:r>
            <a:endParaRPr lang="zh-CN" altLang="en-US" sz="2400"/>
          </a:p>
          <a:p>
            <a:pPr indent="0"/>
            <a:r>
              <a:rPr lang="zh-CN" sz="2400" b="1">
                <a:latin typeface="Calibri" panose="020F0502020204030204" charset="0"/>
                <a:ea typeface="宋体" panose="02010600030101010101" pitchFamily="2" charset="-122"/>
              </a:rPr>
              <a:t>《研学旅行课程标准》</a:t>
            </a:r>
            <a:r>
              <a:rPr lang="en-US" sz="2400" b="1">
                <a:latin typeface="宋体" panose="02010600030101010101" pitchFamily="2" charset="-122"/>
                <a:ea typeface="宋体" panose="02010600030101010101" pitchFamily="2" charset="-122"/>
                <a:cs typeface="宋体" panose="02010600030101010101" pitchFamily="2" charset="-122"/>
                <a:sym typeface="+mn-ea"/>
              </a:rPr>
              <a:t>《普通高中</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学科</a:t>
            </a:r>
            <a:r>
              <a:rPr lang="en-US" sz="2400" b="1">
                <a:latin typeface="宋体" panose="02010600030101010101" pitchFamily="2" charset="-122"/>
                <a:ea typeface="宋体" panose="02010600030101010101" pitchFamily="2" charset="-122"/>
                <a:cs typeface="宋体" panose="02010600030101010101" pitchFamily="2" charset="-122"/>
                <a:sym typeface="+mn-ea"/>
              </a:rPr>
              <a:t>课程标准（2017年版2020 </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年修订</a:t>
            </a:r>
            <a:r>
              <a:rPr lang="en-US" sz="2400" b="1">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》《山东省普通高中综合实践活动课程实施方案》</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a:p>
            <a:pPr indent="0"/>
            <a:endParaRPr lang="zh-CN" sz="2000">
              <a:latin typeface="Calibri" panose="020F0502020204030204" charset="0"/>
              <a:ea typeface="宋体" panose="02010600030101010101" pitchFamily="2" charset="-122"/>
            </a:endParaRPr>
          </a:p>
          <a:p>
            <a:pPr indent="0"/>
            <a:r>
              <a:rPr lang="zh-CN" sz="2000">
                <a:latin typeface="Calibri" panose="020F0502020204030204" charset="0"/>
                <a:ea typeface="宋体" panose="02010600030101010101" pitchFamily="2" charset="-122"/>
              </a:rPr>
              <a:t>      方向比努力更重要。</a:t>
            </a:r>
            <a:r>
              <a:rPr lang="zh-CN" sz="2000" b="0">
                <a:latin typeface="Calibri" panose="020F0502020204030204" charset="0"/>
                <a:ea typeface="宋体" panose="02010600030101010101" pitchFamily="2" charset="-122"/>
              </a:rPr>
              <a:t>研学教材编写源自于对课标的研究，只有课标研究透彻了，编写的教材才能符合国家要求，所以长期以来我一直把课标要求作为教学的起点。</a:t>
            </a:r>
            <a:endParaRPr lang="en-US" altLang="zh-CN" sz="2000"/>
          </a:p>
          <a:p>
            <a:pPr indent="0"/>
            <a:endParaRPr lang="en-US" altLang="zh-CN" sz="2400" b="1"/>
          </a:p>
          <a:p>
            <a:pPr indent="0"/>
            <a:endParaRPr lang="en-US" altLang="zh-CN" sz="2400" b="1"/>
          </a:p>
          <a:p>
            <a:pPr indent="0"/>
            <a:endParaRPr lang="en-US" altLang="zh-CN" sz="2400" b="1"/>
          </a:p>
          <a:p>
            <a:pPr indent="0"/>
            <a:endParaRPr lang="en-US" altLang="zh-CN" sz="2400" b="1"/>
          </a:p>
          <a:p>
            <a:pPr indent="0"/>
            <a:endParaRPr lang="en-US" altLang="zh-CN" sz="2400" b="1"/>
          </a:p>
          <a:p>
            <a:pPr indent="0"/>
            <a:endParaRPr lang="en-US" altLang="zh-CN" sz="2400" b="1"/>
          </a:p>
          <a:p>
            <a:pPr indent="0"/>
            <a:endParaRPr lang="en-US" altLang="zh-CN" sz="2400" b="1"/>
          </a:p>
          <a:p>
            <a:pPr indent="0"/>
            <a:r>
              <a:rPr lang="en-US" altLang="zh-CN" sz="2400" b="1"/>
              <a:t>2.</a:t>
            </a:r>
            <a:r>
              <a:rPr lang="zh-CN" altLang="en-US" sz="2400" b="1"/>
              <a:t>基于学情：</a:t>
            </a:r>
            <a:r>
              <a:rPr lang="zh-CN" altLang="en-US" sz="2400"/>
              <a:t>小初高</a:t>
            </a:r>
            <a:endParaRPr lang="zh-CN" altLang="en-US" sz="2400" b="1"/>
          </a:p>
          <a:p>
            <a:pPr indent="0"/>
            <a:r>
              <a:rPr lang="en-US" altLang="zh-CN" sz="2400" b="1"/>
              <a:t>3.</a:t>
            </a:r>
            <a:r>
              <a:rPr lang="zh-CN" altLang="en-US" sz="2400" b="1"/>
              <a:t>基于本土的研学资源和研学实践</a:t>
            </a:r>
            <a:endParaRPr lang="zh-CN" altLang="en-US" sz="2400" b="1"/>
          </a:p>
        </p:txBody>
      </p:sp>
      <p:sp>
        <p:nvSpPr>
          <p:cNvPr id="4" name="文本框 3"/>
          <p:cNvSpPr txBox="1"/>
          <p:nvPr/>
        </p:nvSpPr>
        <p:spPr>
          <a:xfrm>
            <a:off x="1093470" y="2943225"/>
            <a:ext cx="9129395" cy="2245360"/>
          </a:xfrm>
          <a:prstGeom prst="rect">
            <a:avLst/>
          </a:prstGeom>
          <a:noFill/>
          <a:ln w="9525">
            <a:noFill/>
          </a:ln>
        </p:spPr>
        <p:txBody>
          <a:bodyPr wrap="square">
            <a:spAutoFit/>
          </a:bodyPr>
          <a:p>
            <a:pPr indent="406400"/>
            <a:r>
              <a:rPr lang="zh-CN" sz="2000" b="0">
                <a:cs typeface="仿宋_GB2312" panose="02010609030101010101" charset="-122"/>
              </a:rPr>
              <a:t>遵循课程标准要求，《威海蓝色海洋》研学课程开发，努力挖掘学科的德育价值和育人功能，如通过刘公岛海洋权益、烟墩角大天鹅的海洋生态环境保护、爱伦湾海洋空间资源的开发与利用等研学内容，树立正确的</a:t>
            </a:r>
            <a:r>
              <a:rPr lang="zh-CN" sz="2000" b="0">
                <a:solidFill>
                  <a:srgbClr val="400ADA"/>
                </a:solidFill>
                <a:cs typeface="仿宋_GB2312" panose="02010609030101010101" charset="-122"/>
              </a:rPr>
              <a:t>国家安全观、生态文明观、人地协调观，培养国际视野、家国情怀</a:t>
            </a:r>
            <a:r>
              <a:rPr lang="zh-CN" sz="2000" b="0">
                <a:cs typeface="仿宋_GB2312" panose="02010609030101010101" charset="-122"/>
              </a:rPr>
              <a:t>；通过野外考察成山头的海岸地貌、海洋气象，走进山大海洋学院实验室等研学内容，培养</a:t>
            </a:r>
            <a:r>
              <a:rPr lang="zh-CN" sz="2000" b="0">
                <a:solidFill>
                  <a:srgbClr val="400ADA"/>
                </a:solidFill>
                <a:cs typeface="仿宋_GB2312" panose="02010609030101010101" charset="-122"/>
              </a:rPr>
              <a:t>求真务实的科学探索精神和创新精神</a:t>
            </a:r>
            <a:r>
              <a:rPr lang="zh-CN" sz="2000" b="0">
                <a:cs typeface="仿宋_GB2312" panose="02010609030101010101" charset="-122"/>
              </a:rPr>
              <a:t>；通过社会调查爱伦湾海洋牧场，了解</a:t>
            </a:r>
            <a:r>
              <a:rPr lang="zh-CN" sz="2000" b="0">
                <a:solidFill>
                  <a:srgbClr val="400ADA"/>
                </a:solidFill>
                <a:cs typeface="仿宋_GB2312" panose="02010609030101010101" charset="-122"/>
              </a:rPr>
              <a:t>新时代的建设新成就，培养自豪感</a:t>
            </a:r>
            <a:r>
              <a:rPr lang="zh-CN" sz="2000" b="0">
                <a:cs typeface="仿宋_GB2312" panose="02010609030101010101" charset="-122"/>
              </a:rPr>
              <a:t>，等等，从而助推落实立德树人根本任务和提升学生的核心素养。</a:t>
            </a:r>
            <a:r>
              <a:rPr lang="en-US" sz="1600" b="0">
                <a:latin typeface="仿宋_GB2312" panose="02010609030101010101" charset="-122"/>
              </a:rPr>
              <a:t> </a:t>
            </a:r>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2555" y="233045"/>
            <a:ext cx="11946255" cy="567817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99110" y="41910"/>
            <a:ext cx="10848975" cy="5905500"/>
          </a:xfrm>
          <a:prstGeom prst="rect">
            <a:avLst/>
          </a:prstGeom>
        </p:spPr>
      </p:pic>
      <p:pic>
        <p:nvPicPr>
          <p:cNvPr id="4" name="图片 3"/>
          <p:cNvPicPr>
            <a:picLocks noChangeAspect="1"/>
          </p:cNvPicPr>
          <p:nvPr/>
        </p:nvPicPr>
        <p:blipFill>
          <a:blip r:embed="rId2"/>
          <a:stretch>
            <a:fillRect/>
          </a:stretch>
        </p:blipFill>
        <p:spPr>
          <a:xfrm>
            <a:off x="708660" y="5880735"/>
            <a:ext cx="10639425" cy="10477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1455" y="549910"/>
            <a:ext cx="11856085" cy="6123940"/>
          </a:xfrm>
          <a:prstGeom prst="rect">
            <a:avLst/>
          </a:prstGeom>
          <a:noFill/>
          <a:ln w="9525">
            <a:noFill/>
          </a:ln>
        </p:spPr>
        <p:txBody>
          <a:bodyPr wrap="square">
            <a:spAutoFit/>
          </a:bodyPr>
          <a:p>
            <a:pPr indent="0"/>
            <a:r>
              <a:rPr lang="zh-CN" sz="2800" b="1">
                <a:latin typeface="Calibri" panose="020F0502020204030204" charset="0"/>
                <a:ea typeface="宋体" panose="02010600030101010101" pitchFamily="2" charset="-122"/>
              </a:rPr>
              <a:t>课程性质：</a:t>
            </a:r>
            <a:endParaRPr lang="zh-CN" sz="2800" b="1">
              <a:latin typeface="Calibri" panose="020F0502020204030204" charset="0"/>
              <a:ea typeface="宋体" panose="02010600030101010101" pitchFamily="2" charset="-122"/>
            </a:endParaRPr>
          </a:p>
          <a:p>
            <a:pPr indent="0"/>
            <a:endParaRPr lang="zh-CN" sz="2800" b="1">
              <a:latin typeface="Calibri" panose="020F0502020204030204" charset="0"/>
              <a:ea typeface="宋体" panose="02010600030101010101" pitchFamily="2" charset="-122"/>
            </a:endParaRPr>
          </a:p>
          <a:p>
            <a:pPr indent="0"/>
            <a:r>
              <a:rPr lang="zh-CN" sz="2800" b="0">
                <a:latin typeface="Calibri" panose="020F0502020204030204" charset="0"/>
                <a:ea typeface="宋体" panose="02010600030101010101" pitchFamily="2" charset="-122"/>
              </a:rPr>
              <a:t>     </a:t>
            </a:r>
            <a:r>
              <a:rPr lang="zh-CN" sz="2800" b="0">
                <a:latin typeface="宋体" panose="02010600030101010101" pitchFamily="2" charset="-122"/>
                <a:ea typeface="宋体" panose="02010600030101010101" pitchFamily="2" charset="-122"/>
              </a:rPr>
              <a:t>◎</a:t>
            </a:r>
            <a:r>
              <a:rPr lang="zh-CN" sz="2800" b="0">
                <a:latin typeface="Calibri" panose="020F0502020204030204" charset="0"/>
                <a:ea typeface="宋体" panose="02010600030101010101" pitchFamily="2" charset="-122"/>
              </a:rPr>
              <a:t>含义：中小学生研学旅行是由教育部门和学校有计划地组织安排，通过集体旅行、集中食宿方式开展的</a:t>
            </a:r>
            <a:r>
              <a:rPr lang="zh-CN" sz="2800" b="0">
                <a:solidFill>
                  <a:srgbClr val="FF0000"/>
                </a:solidFill>
                <a:latin typeface="Calibri" panose="020F0502020204030204" charset="0"/>
                <a:ea typeface="宋体" panose="02010600030101010101" pitchFamily="2" charset="-122"/>
              </a:rPr>
              <a:t>研究性学习</a:t>
            </a:r>
            <a:r>
              <a:rPr lang="zh-CN" sz="2800" b="0">
                <a:latin typeface="Calibri" panose="020F0502020204030204" charset="0"/>
                <a:ea typeface="宋体" panose="02010600030101010101" pitchFamily="2" charset="-122"/>
              </a:rPr>
              <a:t>和旅行体验相结合的</a:t>
            </a:r>
            <a:r>
              <a:rPr lang="zh-CN" sz="2800" b="0">
                <a:solidFill>
                  <a:srgbClr val="FF0000"/>
                </a:solidFill>
                <a:latin typeface="Calibri" panose="020F0502020204030204" charset="0"/>
                <a:ea typeface="宋体" panose="02010600030101010101" pitchFamily="2" charset="-122"/>
              </a:rPr>
              <a:t>校外教育</a:t>
            </a:r>
            <a:r>
              <a:rPr lang="zh-CN" sz="2800" b="0">
                <a:latin typeface="Calibri" panose="020F0502020204030204" charset="0"/>
                <a:ea typeface="宋体" panose="02010600030101010101" pitchFamily="2" charset="-122"/>
              </a:rPr>
              <a:t>活动。</a:t>
            </a:r>
            <a:endParaRPr lang="zh-CN" sz="2800" b="0">
              <a:latin typeface="Calibri" panose="020F0502020204030204" charset="0"/>
              <a:ea typeface="宋体" panose="02010600030101010101" pitchFamily="2" charset="-122"/>
            </a:endParaRPr>
          </a:p>
          <a:p>
            <a:pPr indent="0"/>
            <a:r>
              <a:rPr lang="zh-CN" sz="2800" b="0">
                <a:latin typeface="Calibri" panose="020F0502020204030204" charset="0"/>
                <a:ea typeface="宋体" panose="02010600030101010101" pitchFamily="2" charset="-122"/>
              </a:rPr>
              <a:t>                 </a:t>
            </a:r>
            <a:r>
              <a:rPr lang="en-US" altLang="zh-CN" sz="2800" b="0">
                <a:latin typeface="Calibri" panose="020F0502020204030204" charset="0"/>
                <a:ea typeface="宋体" panose="02010600030101010101" pitchFamily="2" charset="-122"/>
              </a:rPr>
              <a:t>——</a:t>
            </a:r>
            <a:r>
              <a:rPr lang="zh-CN" altLang="en-US" sz="2800" b="0">
                <a:latin typeface="Calibri" panose="020F0502020204030204" charset="0"/>
                <a:ea typeface="宋体" panose="02010600030101010101" pitchFamily="2" charset="-122"/>
              </a:rPr>
              <a:t>学校教育与校外教育衔接，综合实践育人的有效途径</a:t>
            </a:r>
            <a:endParaRPr lang="zh-CN" altLang="en-US" sz="2800" b="0">
              <a:latin typeface="Calibri" panose="020F0502020204030204" charset="0"/>
              <a:ea typeface="宋体" panose="02010600030101010101" pitchFamily="2" charset="-122"/>
            </a:endParaRPr>
          </a:p>
          <a:p>
            <a:pPr indent="0"/>
            <a:endParaRPr lang="zh-CN" sz="2800" b="0">
              <a:latin typeface="Calibri" panose="020F0502020204030204" charset="0"/>
              <a:ea typeface="宋体" panose="02010600030101010101" pitchFamily="2" charset="-122"/>
            </a:endParaRPr>
          </a:p>
          <a:p>
            <a:pPr indent="0"/>
            <a:r>
              <a:rPr lang="zh-CN" sz="2800" b="0">
                <a:latin typeface="宋体" panose="02010600030101010101" pitchFamily="2" charset="-122"/>
                <a:ea typeface="宋体" panose="02010600030101010101" pitchFamily="2" charset="-122"/>
              </a:rPr>
              <a:t>  ◎</a:t>
            </a:r>
            <a:r>
              <a:rPr lang="zh-CN" sz="2800" b="0">
                <a:latin typeface="Calibri" panose="020F0502020204030204" charset="0"/>
                <a:ea typeface="宋体" panose="02010600030101010101" pitchFamily="2" charset="-122"/>
              </a:rPr>
              <a:t>特点：</a:t>
            </a:r>
            <a:endParaRPr lang="zh-CN" sz="2800" b="0">
              <a:latin typeface="Calibri" panose="020F0502020204030204" charset="0"/>
              <a:ea typeface="宋体" panose="02010600030101010101" pitchFamily="2" charset="-122"/>
            </a:endParaRPr>
          </a:p>
          <a:p>
            <a:pPr indent="0"/>
            <a:r>
              <a:rPr lang="zh-CN" sz="2800" b="0">
                <a:latin typeface="Calibri" panose="020F0502020204030204" charset="0"/>
                <a:ea typeface="宋体" panose="02010600030101010101" pitchFamily="2" charset="-122"/>
              </a:rPr>
              <a:t>       计划性：不是泛泛游学，纳入教育部门和学校教育计划</a:t>
            </a:r>
            <a:endParaRPr lang="zh-CN" sz="2800" b="0">
              <a:latin typeface="Calibri" panose="020F0502020204030204" charset="0"/>
              <a:ea typeface="宋体" panose="02010600030101010101" pitchFamily="2" charset="-122"/>
            </a:endParaRPr>
          </a:p>
          <a:p>
            <a:pPr indent="0"/>
            <a:r>
              <a:rPr lang="zh-CN" sz="2800" b="0">
                <a:latin typeface="Calibri" panose="020F0502020204030204" charset="0"/>
                <a:ea typeface="宋体" panose="02010600030101010101" pitchFamily="2" charset="-122"/>
              </a:rPr>
              <a:t>       实践性：理论与实践相结合，</a:t>
            </a:r>
            <a:r>
              <a:rPr lang="en-US" altLang="zh-CN" sz="2800" b="0">
                <a:latin typeface="Calibri" panose="020F0502020204030204" charset="0"/>
                <a:ea typeface="宋体" panose="02010600030101010101" pitchFamily="2" charset="-122"/>
              </a:rPr>
              <a:t>“</a:t>
            </a:r>
            <a:r>
              <a:rPr lang="zh-CN" altLang="en-US" sz="2800" b="0">
                <a:latin typeface="Calibri" panose="020F0502020204030204" charset="0"/>
                <a:ea typeface="宋体" panose="02010600030101010101" pitchFamily="2" charset="-122"/>
              </a:rPr>
              <a:t>做、考察、探究、旅行、反思、体验</a:t>
            </a:r>
            <a:r>
              <a:rPr lang="en-US" altLang="zh-CN" sz="2800" b="0">
                <a:latin typeface="Calibri" panose="020F0502020204030204" charset="0"/>
                <a:ea typeface="宋体" panose="02010600030101010101" pitchFamily="2" charset="-122"/>
              </a:rPr>
              <a:t>”</a:t>
            </a:r>
            <a:r>
              <a:rPr lang="zh-CN" altLang="en-US" sz="2800" b="0">
                <a:latin typeface="Calibri" panose="020F0502020204030204" charset="0"/>
                <a:ea typeface="宋体" panose="02010600030101010101" pitchFamily="2" charset="-122"/>
              </a:rPr>
              <a:t>等实践活动</a:t>
            </a:r>
            <a:endParaRPr lang="zh-CN" sz="2800" b="0">
              <a:latin typeface="Calibri" panose="020F0502020204030204" charset="0"/>
              <a:ea typeface="宋体" panose="02010600030101010101" pitchFamily="2" charset="-122"/>
            </a:endParaRPr>
          </a:p>
          <a:p>
            <a:pPr indent="0"/>
            <a:r>
              <a:rPr lang="zh-CN" sz="2800" b="0">
                <a:latin typeface="Calibri" panose="020F0502020204030204" charset="0"/>
                <a:ea typeface="宋体" panose="02010600030101010101" pitchFamily="2" charset="-122"/>
              </a:rPr>
              <a:t>       整合性：跨学</a:t>
            </a:r>
            <a:r>
              <a:rPr lang="zh-CN" sz="2800">
                <a:latin typeface="Calibri" panose="020F0502020204030204" charset="0"/>
                <a:ea typeface="宋体" panose="02010600030101010101" pitchFamily="2" charset="-122"/>
                <a:sym typeface="+mn-ea"/>
              </a:rPr>
              <a:t>科（自然、社会学科）</a:t>
            </a:r>
            <a:endParaRPr lang="zh-CN" sz="2800" b="0">
              <a:latin typeface="Calibri" panose="020F0502020204030204" charset="0"/>
              <a:ea typeface="宋体" panose="02010600030101010101" pitchFamily="2" charset="-122"/>
            </a:endParaRPr>
          </a:p>
          <a:p>
            <a:pPr indent="0"/>
            <a:r>
              <a:rPr lang="zh-CN" sz="2800" b="0">
                <a:latin typeface="Calibri" panose="020F0502020204030204" charset="0"/>
                <a:ea typeface="宋体" panose="02010600030101010101" pitchFamily="2" charset="-122"/>
              </a:rPr>
              <a:t>       开放性：打破学校课堂一言堂，研学的情境、活动、问题开放</a:t>
            </a:r>
            <a:endParaRPr lang="zh-CN" sz="2800" b="0">
              <a:latin typeface="Calibri" panose="020F0502020204030204" charset="0"/>
              <a:ea typeface="宋体" panose="02010600030101010101" pitchFamily="2" charset="-122"/>
            </a:endParaRPr>
          </a:p>
          <a:p>
            <a:pPr indent="0"/>
            <a:r>
              <a:rPr lang="zh-CN" sz="2800" b="0">
                <a:latin typeface="Calibri" panose="020F0502020204030204" charset="0"/>
                <a:ea typeface="宋体" panose="02010600030101010101" pitchFamily="2" charset="-122"/>
              </a:rPr>
              <a:t>       趣味性：离开常住地、旅行经历、异地景观、研学实践引发探究兴趣</a:t>
            </a:r>
            <a:endParaRPr lang="zh-CN" altLang="en-US" sz="2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960755" y="301625"/>
            <a:ext cx="10156825" cy="632904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99110" y="359410"/>
            <a:ext cx="11169650" cy="612584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07770" y="188595"/>
            <a:ext cx="9919970" cy="657606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67995" y="175895"/>
            <a:ext cx="11256010" cy="613092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180022" y="141478"/>
          <a:ext cx="11857990" cy="6436995"/>
        </p:xfrm>
        <a:graphic>
          <a:graphicData uri="http://schemas.openxmlformats.org/drawingml/2006/table">
            <a:tbl>
              <a:tblPr firstRow="1" bandRow="1">
                <a:tableStyleId>{5940675A-B579-460E-94D1-54222C63F5DA}</a:tableStyleId>
              </a:tblPr>
              <a:tblGrid>
                <a:gridCol w="4152265"/>
                <a:gridCol w="2256790"/>
                <a:gridCol w="5448935"/>
              </a:tblGrid>
              <a:tr h="243840">
                <a:tc>
                  <a:txBody>
                    <a:bodyPr/>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研学目标</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研学内容</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对应的课程标准</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25525">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通过研学，了解蓝色海洋文化，认识人类与海洋的相互关系，敬畏海洋，落实在研学中的集体出行等实际行动上，做好赶海、游泳等安全防范准备，做一个文明的研学者。</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敬畏海洋 开启蓝色文明之旅  </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“践行人地协调观，检验和提升核心发展素养。”“体验、感受集体旅行、生活和研学活动。培育集体荣誉、团结互助、遵守纪律等意识和习惯。”——《研学旅行课程标准》</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75360">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研学山大海洋学院，了解海洋科技日新月异的发展，领略自然科学之美，激发学习热情，励志建设家乡；初探职业生涯规划，做到“学业、专业、职业”的有效衔接。</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走进山大海洋学院  感受科技的力量 </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“实地认知科技发展过程及区域特征。”“评价科技发展成果对当地社会发展的贡献。”“参与、体验劳动与职业训练，培育劳动与职业素养和技能。”——《研学旅行课程标准》</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75360">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研学刘公岛，认识其战略位置的重要性，探究甲午国殇的原因，感受战争的悲壮和耻辱，树立维护海洋权益意识，励志实现海军强国梦。</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研学刘公岛 铭记历史，勿忘国耻 </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“晚清时期的内忧外患与救亡图存”—— </a:t>
                      </a:r>
                      <a:r>
                        <a:rPr lang="en-US" sz="1600">
                          <a:latin typeface="宋体" panose="02010600030101010101" pitchFamily="2" charset="-122"/>
                          <a:ea typeface="宋体" panose="02010600030101010101" pitchFamily="2" charset="-122"/>
                          <a:cs typeface="宋体" panose="02010600030101010101" pitchFamily="2" charset="-122"/>
                          <a:sym typeface="+mn-ea"/>
                        </a:rPr>
                        <a:t>《普通高中历史课程标准（2017年版）》：必修1</a:t>
                      </a:r>
                      <a:endParaRPr lang="en-US" sz="16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1600" b="0">
                          <a:latin typeface="宋体" panose="02010600030101010101" pitchFamily="2" charset="-122"/>
                          <a:ea typeface="宋体" panose="02010600030101010101" pitchFamily="2" charset="-122"/>
                          <a:cs typeface="宋体" panose="02010600030101010101" pitchFamily="2" charset="-122"/>
                        </a:rPr>
                        <a:t>“结合实例，说明国家海洋权益、海洋发展战略极其重要意义”——《普通高中地理课程标准（2017年版）》：地理2</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63040">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研学成山头，领略海上日出之美，分析当地被誉为“太阳启升地方”的原因，识别常见的几种海岸地貌，说明气象对航海等人类活动的影响，探寻拜日文化的起源及时代内涵。</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走进成山头 感悟最美海岸 </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“现场识别自然现象与景观，认知其成因。发现、欣赏当地自然现象与景观的美学特色。”——《研学旅行课程标准》</a:t>
                      </a:r>
                      <a:endParaRPr lang="en-US" sz="16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1600" b="0">
                          <a:latin typeface="宋体" panose="02010600030101010101" pitchFamily="2" charset="-122"/>
                          <a:ea typeface="宋体" panose="02010600030101010101" pitchFamily="2" charset="-122"/>
                          <a:cs typeface="宋体" panose="02010600030101010101" pitchFamily="2" charset="-122"/>
                        </a:rPr>
                        <a:t>“通过野外观察或运用视频、图像，识别3～4种地貌，描述其景观的主要特点。” “运用图表等资料，说明海水性质和运动对人类活动的影响。——《普通高中地理课程标准（2017年版）》：地理1</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92910">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研学爱伦湾，了解海洋牧场在经略海洋的作用，树立海洋科技兴国的信念和保护海洋生态环境的意识；了解青鱼滩村的发展历程，感受社会主义新农村建设，提高责任担当意识。 </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研学爱伦湾 探秘蓝色经济密码 </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宋体" panose="02010600030101010101" pitchFamily="2" charset="-122"/>
                          <a:ea typeface="宋体" panose="02010600030101010101" pitchFamily="2" charset="-122"/>
                          <a:cs typeface="宋体" panose="02010600030101010101" pitchFamily="2" charset="-122"/>
                        </a:rPr>
                        <a:t>“举例说明利用物质循环和能量流动规律人们能够更加科学地规划和有效利用生态系统中资源的途径”——《普通高中生物课程标准（2017年版）》选择性必修2</a:t>
                      </a:r>
                      <a:endParaRPr lang="en-US" sz="16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1600" b="0">
                          <a:latin typeface="宋体" panose="02010600030101010101" pitchFamily="2" charset="-122"/>
                          <a:ea typeface="宋体" panose="02010600030101010101" pitchFamily="2" charset="-122"/>
                          <a:cs typeface="宋体" panose="02010600030101010101" pitchFamily="2" charset="-122"/>
                        </a:rPr>
                        <a:t>“结合实例，说明海洋空间资源开发对国家安全的影响。”——《普通高中地理课程标准（2017年版）》：选择性必修3</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0" name="文本框 99"/>
          <p:cNvSpPr txBox="1"/>
          <p:nvPr/>
        </p:nvSpPr>
        <p:spPr>
          <a:xfrm>
            <a:off x="0" y="6241415"/>
            <a:ext cx="10511790" cy="398780"/>
          </a:xfrm>
          <a:prstGeom prst="rect">
            <a:avLst/>
          </a:prstGeom>
          <a:noFill/>
          <a:ln w="9525">
            <a:noFill/>
          </a:ln>
        </p:spPr>
        <p:txBody>
          <a:bodyPr wrap="square">
            <a:spAutoFit/>
          </a:bodyPr>
          <a:p>
            <a:pPr indent="406400"/>
            <a:r>
              <a:rPr lang="zh-CN" sz="2000" b="1">
                <a:solidFill>
                  <a:srgbClr val="FF0000"/>
                </a:solidFill>
                <a:cs typeface="仿宋_GB2312" panose="02010609030101010101" charset="-122"/>
              </a:rPr>
              <a:t>研学课程目标确定、内容的选择与组织必须与国家课程标准要求相对应、相吻合</a:t>
            </a:r>
            <a:r>
              <a:rPr lang="zh-CN" sz="2000" b="0">
                <a:solidFill>
                  <a:srgbClr val="FF0000"/>
                </a:solidFill>
                <a:cs typeface="仿宋_GB2312" panose="02010609030101010101" charset="-122"/>
              </a:rPr>
              <a:t>。</a:t>
            </a:r>
            <a:endParaRPr lang="zh-CN" altLang="en-US" sz="2000" b="0">
              <a:solidFill>
                <a:srgbClr val="FF0000"/>
              </a:solidFill>
              <a:cs typeface="仿宋_GB2312" panose="02010609030101010101"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96035" y="1943735"/>
            <a:ext cx="2249170" cy="368300"/>
          </a:xfrm>
          <a:prstGeom prst="rect">
            <a:avLst/>
          </a:prstGeom>
          <a:noFill/>
        </p:spPr>
        <p:txBody>
          <a:bodyPr wrap="none" rtlCol="0" anchor="t">
            <a:spAutoFit/>
          </a:bodyPr>
          <a:p>
            <a:r>
              <a:rPr lang="en-US" altLang="zh-CN" b="1">
                <a:sym typeface="+mn-ea"/>
              </a:rPr>
              <a:t>2.</a:t>
            </a:r>
            <a:r>
              <a:rPr lang="zh-CN" altLang="en-US" b="1">
                <a:sym typeface="+mn-ea"/>
              </a:rPr>
              <a:t>基于学情：</a:t>
            </a:r>
            <a:r>
              <a:rPr lang="zh-CN" altLang="en-US">
                <a:sym typeface="+mn-ea"/>
              </a:rPr>
              <a:t>小初高</a:t>
            </a:r>
            <a:endParaRPr lang="zh-CN" altLang="en-US"/>
          </a:p>
        </p:txBody>
      </p:sp>
      <p:sp>
        <p:nvSpPr>
          <p:cNvPr id="3" name="文本框 2"/>
          <p:cNvSpPr txBox="1"/>
          <p:nvPr/>
        </p:nvSpPr>
        <p:spPr>
          <a:xfrm>
            <a:off x="1362075" y="676275"/>
            <a:ext cx="1713230" cy="460375"/>
          </a:xfrm>
          <a:prstGeom prst="rect">
            <a:avLst/>
          </a:prstGeom>
          <a:noFill/>
        </p:spPr>
        <p:txBody>
          <a:bodyPr wrap="none" rtlCol="0" anchor="t">
            <a:spAutoFit/>
          </a:bodyPr>
          <a:p>
            <a:r>
              <a:rPr lang="zh-CN" sz="2400" b="1">
                <a:solidFill>
                  <a:srgbClr val="FF0000"/>
                </a:solidFill>
                <a:ea typeface="仿宋_GB2312" panose="02010609030101010101" charset="-122"/>
                <a:sym typeface="+mn-ea"/>
              </a:rPr>
              <a:t>研学目标：</a:t>
            </a:r>
            <a:endParaRPr lang="zh-CN" altLang="en-US" sz="2400" b="1">
              <a:solidFill>
                <a:srgbClr val="FF0000"/>
              </a:solidFill>
              <a:ea typeface="仿宋_GB2312" panose="02010609030101010101" charset="-122"/>
              <a:sym typeface="+mn-ea"/>
            </a:endParaRPr>
          </a:p>
        </p:txBody>
      </p:sp>
      <p:sp>
        <p:nvSpPr>
          <p:cNvPr id="4" name="文本框 3"/>
          <p:cNvSpPr txBox="1"/>
          <p:nvPr/>
        </p:nvSpPr>
        <p:spPr>
          <a:xfrm>
            <a:off x="1296035" y="1323975"/>
            <a:ext cx="2887980" cy="368300"/>
          </a:xfrm>
          <a:prstGeom prst="rect">
            <a:avLst/>
          </a:prstGeom>
          <a:noFill/>
        </p:spPr>
        <p:txBody>
          <a:bodyPr wrap="none" rtlCol="0" anchor="t">
            <a:spAutoFit/>
          </a:bodyPr>
          <a:p>
            <a:r>
              <a:rPr lang="en-US" altLang="zh-CN" b="1">
                <a:latin typeface="Calibri" panose="020F0502020204030204" charset="0"/>
                <a:ea typeface="宋体" panose="02010600030101010101" pitchFamily="2" charset="-122"/>
                <a:sym typeface="+mn-ea"/>
              </a:rPr>
              <a:t>1.</a:t>
            </a:r>
            <a:r>
              <a:rPr lang="zh-CN" altLang="zh-CN" b="1">
                <a:latin typeface="Calibri" panose="020F0502020204030204" charset="0"/>
                <a:ea typeface="宋体" panose="02010600030101010101" pitchFamily="2" charset="-122"/>
                <a:sym typeface="+mn-ea"/>
              </a:rPr>
              <a:t>基于课程标准等</a:t>
            </a:r>
            <a:r>
              <a:rPr lang="zh-CN" b="1">
                <a:latin typeface="Calibri" panose="020F0502020204030204" charset="0"/>
                <a:ea typeface="宋体" panose="02010600030101010101" pitchFamily="2" charset="-122"/>
                <a:sym typeface="+mn-ea"/>
              </a:rPr>
              <a:t>顶层设计</a:t>
            </a:r>
            <a:endParaRPr lang="zh-CN" altLang="en-US"/>
          </a:p>
        </p:txBody>
      </p:sp>
      <p:pic>
        <p:nvPicPr>
          <p:cNvPr id="5" name="图片 4"/>
          <p:cNvPicPr>
            <a:picLocks noChangeAspect="1"/>
          </p:cNvPicPr>
          <p:nvPr/>
        </p:nvPicPr>
        <p:blipFill>
          <a:blip r:embed="rId1"/>
          <a:stretch>
            <a:fillRect/>
          </a:stretch>
        </p:blipFill>
        <p:spPr>
          <a:xfrm>
            <a:off x="5342890" y="180975"/>
            <a:ext cx="4857750" cy="649605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263015" y="323850"/>
            <a:ext cx="5866130" cy="521970"/>
          </a:xfrm>
          <a:prstGeom prst="rect">
            <a:avLst/>
          </a:prstGeom>
          <a:noFill/>
          <a:ln w="9525">
            <a:noFill/>
          </a:ln>
        </p:spPr>
        <p:txBody>
          <a:bodyPr wrap="square">
            <a:spAutoFit/>
          </a:bodyPr>
          <a:p>
            <a:pPr indent="0"/>
            <a:r>
              <a:rPr lang="zh-CN" sz="2800" b="1">
                <a:solidFill>
                  <a:srgbClr val="FF0000"/>
                </a:solidFill>
                <a:ea typeface="仿宋_GB2312" panose="02010609030101010101" charset="-122"/>
                <a:sym typeface="+mn-ea"/>
              </a:rPr>
              <a:t>研学目标：</a:t>
            </a:r>
            <a:endParaRPr lang="zh-CN" altLang="en-US" sz="2800" b="1">
              <a:solidFill>
                <a:srgbClr val="FF0000"/>
              </a:solidFill>
              <a:ea typeface="仿宋_GB2312" panose="02010609030101010101" charset="-122"/>
              <a:sym typeface="+mn-ea"/>
            </a:endParaRPr>
          </a:p>
        </p:txBody>
      </p:sp>
      <p:sp>
        <p:nvSpPr>
          <p:cNvPr id="2" name="文本框 1"/>
          <p:cNvSpPr txBox="1"/>
          <p:nvPr/>
        </p:nvSpPr>
        <p:spPr>
          <a:xfrm>
            <a:off x="1093470" y="845820"/>
            <a:ext cx="9666605" cy="1938020"/>
          </a:xfrm>
          <a:prstGeom prst="rect">
            <a:avLst/>
          </a:prstGeom>
          <a:noFill/>
          <a:ln w="9525">
            <a:noFill/>
          </a:ln>
        </p:spPr>
        <p:txBody>
          <a:bodyPr wrap="square">
            <a:spAutoFit/>
          </a:bodyPr>
          <a:p>
            <a:pPr indent="0"/>
            <a:r>
              <a:rPr lang="en-US" altLang="zh-CN" sz="2400" b="1">
                <a:latin typeface="Calibri" panose="020F0502020204030204" charset="0"/>
                <a:ea typeface="宋体" panose="02010600030101010101" pitchFamily="2" charset="-122"/>
                <a:sym typeface="+mn-ea"/>
              </a:rPr>
              <a:t>1.</a:t>
            </a:r>
            <a:r>
              <a:rPr lang="zh-CN" altLang="zh-CN" sz="2400" b="1">
                <a:latin typeface="宋体" panose="02010600030101010101" pitchFamily="2" charset="-122"/>
                <a:ea typeface="宋体" panose="02010600030101010101" pitchFamily="2" charset="-122"/>
                <a:cs typeface="宋体" panose="02010600030101010101" pitchFamily="2" charset="-122"/>
                <a:sym typeface="+mn-ea"/>
              </a:rPr>
              <a:t>基于课程标准等</a:t>
            </a:r>
            <a:r>
              <a:rPr lang="zh-CN" sz="2400" b="1">
                <a:latin typeface="宋体" panose="02010600030101010101" pitchFamily="2" charset="-122"/>
                <a:ea typeface="宋体" panose="02010600030101010101" pitchFamily="2" charset="-122"/>
                <a:cs typeface="宋体" panose="02010600030101010101" pitchFamily="2" charset="-122"/>
                <a:sym typeface="+mn-ea"/>
              </a:rPr>
              <a:t>顶层设计</a:t>
            </a:r>
            <a:endParaRPr lang="zh-CN" altLang="en-US" sz="2400"/>
          </a:p>
          <a:p>
            <a:pPr indent="0"/>
            <a:r>
              <a:rPr lang="zh-CN" sz="2400" b="1">
                <a:latin typeface="Calibri" panose="020F0502020204030204" charset="0"/>
                <a:ea typeface="宋体" panose="02010600030101010101" pitchFamily="2" charset="-122"/>
              </a:rPr>
              <a:t>  《研学旅行课程标准》</a:t>
            </a:r>
            <a:r>
              <a:rPr lang="en-US" sz="2400" b="1">
                <a:latin typeface="宋体" panose="02010600030101010101" pitchFamily="2" charset="-122"/>
                <a:ea typeface="宋体" panose="02010600030101010101" pitchFamily="2" charset="-122"/>
                <a:cs typeface="宋体" panose="02010600030101010101" pitchFamily="2" charset="-122"/>
                <a:sym typeface="+mn-ea"/>
              </a:rPr>
              <a:t>《普通高中</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学科</a:t>
            </a:r>
            <a:r>
              <a:rPr lang="en-US" sz="2400" b="1">
                <a:latin typeface="宋体" panose="02010600030101010101" pitchFamily="2" charset="-122"/>
                <a:ea typeface="宋体" panose="02010600030101010101" pitchFamily="2" charset="-122"/>
                <a:cs typeface="宋体" panose="02010600030101010101" pitchFamily="2" charset="-122"/>
                <a:sym typeface="+mn-ea"/>
              </a:rPr>
              <a:t>课程标准（2017年版2020 </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年修订</a:t>
            </a:r>
            <a:r>
              <a:rPr lang="en-US" sz="2400" b="1">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》《山东省普通高中综合实践活动课程实施方案》</a:t>
            </a:r>
            <a:endParaRPr lang="zh-CN" sz="2000">
              <a:latin typeface="Calibri" panose="020F0502020204030204" charset="0"/>
              <a:ea typeface="宋体" panose="02010600030101010101" pitchFamily="2" charset="-122"/>
            </a:endParaRPr>
          </a:p>
          <a:p>
            <a:pPr indent="0"/>
            <a:r>
              <a:rPr lang="en-US" altLang="zh-CN" sz="2400" b="1"/>
              <a:t>2.</a:t>
            </a:r>
            <a:r>
              <a:rPr lang="zh-CN" altLang="en-US" sz="2400" b="1"/>
              <a:t>基于学情：</a:t>
            </a:r>
            <a:r>
              <a:rPr lang="zh-CN" altLang="en-US" sz="2400"/>
              <a:t>小初高</a:t>
            </a:r>
            <a:endParaRPr lang="zh-CN" altLang="en-US" sz="2400" b="1"/>
          </a:p>
          <a:p>
            <a:pPr indent="0"/>
            <a:r>
              <a:rPr lang="en-US" altLang="zh-CN" sz="2400" b="1"/>
              <a:t>3.</a:t>
            </a:r>
            <a:r>
              <a:rPr lang="zh-CN" altLang="en-US" sz="2400" b="1"/>
              <a:t>基于本土的研学资源和研学实践</a:t>
            </a:r>
            <a:endParaRPr lang="zh-CN" altLang="en-US" sz="2400" b="1"/>
          </a:p>
        </p:txBody>
      </p:sp>
      <p:sp>
        <p:nvSpPr>
          <p:cNvPr id="3" name="文本框 2"/>
          <p:cNvSpPr txBox="1"/>
          <p:nvPr/>
        </p:nvSpPr>
        <p:spPr>
          <a:xfrm>
            <a:off x="713105" y="2960370"/>
            <a:ext cx="10765790" cy="3784600"/>
          </a:xfrm>
          <a:prstGeom prst="rect">
            <a:avLst/>
          </a:prstGeom>
          <a:noFill/>
          <a:ln w="9525">
            <a:noFill/>
          </a:ln>
        </p:spPr>
        <p:txBody>
          <a:bodyPr wrap="square">
            <a:spAutoFit/>
          </a:bodyPr>
          <a:p>
            <a:pPr indent="0"/>
            <a:r>
              <a:rPr lang="en-US" altLang="zh-CN" sz="2000" b="0">
                <a:latin typeface="Calibri" panose="020F0502020204030204" charset="0"/>
                <a:ea typeface="宋体" panose="02010600030101010101" pitchFamily="2" charset="-122"/>
              </a:rPr>
              <a:t>    </a:t>
            </a:r>
            <a:r>
              <a:rPr lang="en-US" altLang="zh-CN" sz="2400" b="0">
                <a:latin typeface="Calibri" panose="020F0502020204030204" charset="0"/>
                <a:ea typeface="宋体" panose="02010600030101010101" pitchFamily="2" charset="-122"/>
              </a:rPr>
              <a:t>    </a:t>
            </a:r>
            <a:r>
              <a:rPr lang="zh-CN" sz="2400" b="0">
                <a:latin typeface="Calibri" panose="020F0502020204030204" charset="0"/>
                <a:ea typeface="宋体" panose="02010600030101010101" pitchFamily="2" charset="-122"/>
              </a:rPr>
              <a:t>基于研学实践，使国家课程本土化、校本化。</a:t>
            </a:r>
            <a:endParaRPr lang="zh-CN" sz="2400" b="0">
              <a:latin typeface="Calibri" panose="020F0502020204030204" charset="0"/>
              <a:ea typeface="宋体" panose="02010600030101010101" pitchFamily="2" charset="-122"/>
            </a:endParaRPr>
          </a:p>
          <a:p>
            <a:pPr indent="0"/>
            <a:r>
              <a:rPr lang="zh-CN" sz="2400" b="0">
                <a:latin typeface="Calibri" panose="020F0502020204030204" charset="0"/>
                <a:ea typeface="宋体" panose="02010600030101010101" pitchFamily="2" charset="-122"/>
              </a:rPr>
              <a:t>       </a:t>
            </a:r>
            <a:r>
              <a:rPr lang="zh-CN" sz="2400" b="0">
                <a:solidFill>
                  <a:srgbClr val="400ADA"/>
                </a:solidFill>
                <a:latin typeface="Calibri" panose="020F0502020204030204" charset="0"/>
                <a:ea typeface="宋体" panose="02010600030101010101" pitchFamily="2" charset="-122"/>
              </a:rPr>
              <a:t>国家课程是本底，是建构学科理论知识的基础和奠基，威海本土知识是孵化器，基于研学实践，贯通国家课程与本土知识，促使国家课程本土化、校本化。</a:t>
            </a:r>
            <a:r>
              <a:rPr lang="zh-CN" sz="2400" b="0">
                <a:latin typeface="Calibri" panose="020F0502020204030204" charset="0"/>
                <a:ea typeface="宋体" panose="02010600030101010101" pitchFamily="2" charset="-122"/>
              </a:rPr>
              <a:t>《威海蓝色海洋》研学课程开发，以“天、地、人”和谐为主体。“天”指蓝色天空（如威海的晴好天气、空气质量优良）；“地”指蓝色海洋（千里海岸线，海洋空间资源潜力较大）；“人”指蓝色经济的发展（山东半岛蓝色经济区的建设；山东新旧动能转换中的经略海洋）。其中，“行走课堂”共分五个篇章：“敬畏海洋 开启蓝色文明之旅”“ 走进山大海洋学院  感受科技的力量” “研学刘公岛 铭记历史，勿忘国耻” “ “走进成山头 感悟最美海岸”“研学爱伦湾 探秘蓝色经济密码”， 以“主题+主线”形式进行研学。</a:t>
            </a:r>
            <a:endParaRPr lang="zh-CN" sz="2400">
              <a:latin typeface="Calibri" panose="020F0502020204030204" charset="0"/>
              <a:ea typeface="宋体" panose="02010600030101010101" pitchFamily="2"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88110" y="688340"/>
            <a:ext cx="10281920" cy="460375"/>
          </a:xfrm>
          <a:prstGeom prst="rect">
            <a:avLst/>
          </a:prstGeom>
          <a:noFill/>
        </p:spPr>
        <p:txBody>
          <a:bodyPr wrap="none" rtlCol="0" anchor="t">
            <a:spAutoFit/>
          </a:bodyPr>
          <a:p>
            <a:pPr algn="l"/>
            <a:r>
              <a:rPr lang="zh-CN" sz="2400" b="1">
                <a:solidFill>
                  <a:srgbClr val="FF0000"/>
                </a:solidFill>
                <a:ea typeface="仿宋_GB2312" panose="02010609030101010101" charset="-122"/>
                <a:sym typeface="+mn-ea"/>
              </a:rPr>
              <a:t>研学准备</a:t>
            </a:r>
            <a:r>
              <a:rPr lang="zh-CN" sz="2400">
                <a:ea typeface="仿宋_GB2312" panose="02010609030101010101" charset="-122"/>
                <a:sym typeface="+mn-ea"/>
              </a:rPr>
              <a:t>：</a:t>
            </a:r>
            <a:r>
              <a:rPr lang="zh-CN" sz="2400" b="1">
                <a:ea typeface="仿宋_GB2312" panose="02010609030101010101" charset="-122"/>
                <a:sym typeface="+mn-ea"/>
              </a:rPr>
              <a:t>通过上网、教材、图书馆等查阅相关资料，做好必要的知识储备</a:t>
            </a:r>
            <a:endParaRPr lang="zh-CN" altLang="en-US" sz="2400" b="1"/>
          </a:p>
        </p:txBody>
      </p:sp>
      <p:sp>
        <p:nvSpPr>
          <p:cNvPr id="100" name="文本框 99"/>
          <p:cNvSpPr txBox="1"/>
          <p:nvPr/>
        </p:nvSpPr>
        <p:spPr>
          <a:xfrm>
            <a:off x="1388110" y="1351915"/>
            <a:ext cx="9889490" cy="4154170"/>
          </a:xfrm>
          <a:prstGeom prst="rect">
            <a:avLst/>
          </a:prstGeom>
          <a:noFill/>
          <a:ln w="9525">
            <a:noFill/>
          </a:ln>
        </p:spPr>
        <p:txBody>
          <a:bodyPr wrap="square">
            <a:spAutoFit/>
          </a:bodyPr>
          <a:p>
            <a:pPr indent="408305"/>
            <a:r>
              <a:rPr lang="zh-CN" sz="2400" b="1">
                <a:cs typeface="仿宋_GB2312" panose="02010609030101010101" charset="-122"/>
              </a:rPr>
              <a:t>案例</a:t>
            </a:r>
            <a:r>
              <a:rPr lang="en-US" altLang="zh-CN" sz="2400" b="1">
                <a:cs typeface="仿宋_GB2312" panose="02010609030101010101" charset="-122"/>
              </a:rPr>
              <a:t>1</a:t>
            </a:r>
            <a:r>
              <a:rPr lang="zh-CN" sz="2400" b="1">
                <a:cs typeface="仿宋_GB2312" panose="02010609030101010101" charset="-122"/>
              </a:rPr>
              <a:t>：走进山大海洋学院，感受科技的力量</a:t>
            </a:r>
            <a:endParaRPr lang="zh-CN" sz="2400" b="1">
              <a:cs typeface="仿宋_GB2312" panose="02010609030101010101" charset="-122"/>
            </a:endParaRPr>
          </a:p>
          <a:p>
            <a:pPr indent="408305"/>
            <a:endParaRPr lang="zh-CN" sz="2400" b="1">
              <a:cs typeface="仿宋_GB2312" panose="02010609030101010101" charset="-122"/>
            </a:endParaRPr>
          </a:p>
          <a:p>
            <a:pPr indent="408305"/>
            <a:r>
              <a:rPr lang="zh-CN" sz="2400" b="1">
                <a:cs typeface="仿宋_GB2312" panose="02010609030101010101" charset="-122"/>
              </a:rPr>
              <a:t>研学准备</a:t>
            </a:r>
            <a:r>
              <a:rPr lang="zh-CN" sz="2400" b="0">
                <a:cs typeface="仿宋_GB2312" panose="02010609030101010101" charset="-122"/>
              </a:rPr>
              <a:t>◆百度海洋学院网址：</a:t>
            </a:r>
            <a:r>
              <a:rPr lang="en-US" sz="2400" b="0">
                <a:solidFill>
                  <a:srgbClr val="0000FF"/>
                </a:solidFill>
                <a:latin typeface="仿宋_GB2312" panose="02010609030101010101" charset="-122"/>
                <a:cs typeface="宋体" panose="02010600030101010101" pitchFamily="2" charset="-122"/>
                <a:hlinkClick r:id="rId1"/>
              </a:rPr>
              <a:t>http://www.mc.wh.sdu.edu.cn/</a:t>
            </a:r>
            <a:r>
              <a:rPr lang="zh-CN" sz="2400" b="0">
                <a:cs typeface="仿宋_GB2312" panose="02010609030101010101" charset="-122"/>
              </a:rPr>
              <a:t>，上网查阅关于海洋科技、海洋生物科学等感兴趣的研究领域，初步了解研学的相关内容。◆上网查阅资料了解“十三五”规划、《山东省新旧动能转换重大工程实施规划》等相关政策，了解家乡的蓝色海洋建设取得的成就、以及存在的问题。◆上网查阅资料了解大学报考专业的相关信息，明确学习目标，为大学专业学习、生涯规划做好准备。</a:t>
            </a:r>
            <a:endParaRPr lang="zh-CN" altLang="en-US" sz="2400"/>
          </a:p>
        </p:txBody>
      </p:sp>
      <p:graphicFrame>
        <p:nvGraphicFramePr>
          <p:cNvPr id="10" name="表格 9"/>
          <p:cNvGraphicFramePr/>
          <p:nvPr/>
        </p:nvGraphicFramePr>
        <p:xfrm>
          <a:off x="1287780" y="1351915"/>
          <a:ext cx="9989820" cy="4846320"/>
        </p:xfrm>
        <a:graphic>
          <a:graphicData uri="http://schemas.openxmlformats.org/drawingml/2006/table">
            <a:tbl>
              <a:tblPr firstRow="1" bandRow="1">
                <a:tableStyleId>{5940675A-B579-460E-94D1-54222C63F5DA}</a:tableStyleId>
              </a:tblPr>
              <a:tblGrid>
                <a:gridCol w="9989820"/>
              </a:tblGrid>
              <a:tr h="4846320">
                <a:tc>
                  <a:txBody>
                    <a:bodyPr/>
                    <a:p>
                      <a:pPr indent="0">
                        <a:buNone/>
                      </a:pPr>
                      <a:endParaRPr lang="en-US" altLang="en-US" sz="1600" b="0">
                        <a:solidFill>
                          <a:srgbClr val="FF0000"/>
                        </a:solidFill>
                        <a:latin typeface="黑体" panose="02010609060101010101" charset="-122"/>
                        <a:ea typeface="黑体" panose="02010609060101010101" charset="-122"/>
                        <a:cs typeface="黑体" panose="02010609060101010101" charset="-122"/>
                      </a:endParaRPr>
                    </a:p>
                  </a:txBody>
                  <a:tcPr marL="68580" marR="68580" marT="0" marB="0" vert="horz" anchor="t">
                    <a:lnL w="19050" cap="flat" cmpd="sng">
                      <a:solidFill>
                        <a:srgbClr val="FF0000"/>
                      </a:solidFill>
                      <a:prstDash val="dash"/>
                      <a:headEnd type="none" w="med" len="med"/>
                      <a:tailEnd type="none" w="med" len="med"/>
                    </a:lnL>
                    <a:lnR w="19050" cap="flat" cmpd="sng">
                      <a:solidFill>
                        <a:srgbClr val="FF0000"/>
                      </a:solidFill>
                      <a:prstDash val="dash"/>
                      <a:headEnd type="none" w="med" len="med"/>
                      <a:tailEnd type="none" w="med" len="med"/>
                    </a:lnR>
                    <a:lnT w="19050" cap="flat" cmpd="sng">
                      <a:solidFill>
                        <a:srgbClr val="FF0000"/>
                      </a:solidFill>
                      <a:prstDash val="dash"/>
                      <a:headEnd type="none" w="med" len="med"/>
                      <a:tailEnd type="none" w="med" len="med"/>
                    </a:lnT>
                    <a:lnB w="19050" cap="flat" cmpd="sng">
                      <a:solidFill>
                        <a:srgbClr val="FF0000"/>
                      </a:solidFill>
                      <a:prstDash val="dash"/>
                      <a:headEnd type="none" w="med" len="med"/>
                      <a:tailEnd type="none" w="med" len="med"/>
                    </a:lnB>
                    <a:lnTlToBr>
                      <a:noFill/>
                    </a:lnTlToBr>
                    <a:lnBlToTr>
                      <a:noFill/>
                    </a:lnBlToTr>
                    <a:noFill/>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634490" y="657225"/>
            <a:ext cx="7827010" cy="460375"/>
          </a:xfrm>
          <a:prstGeom prst="rect">
            <a:avLst/>
          </a:prstGeom>
          <a:noFill/>
          <a:ln w="9525">
            <a:noFill/>
          </a:ln>
        </p:spPr>
        <p:txBody>
          <a:bodyPr wrap="square">
            <a:spAutoFit/>
          </a:bodyPr>
          <a:p>
            <a:pPr indent="0"/>
            <a:r>
              <a:rPr lang="zh-CN" sz="2400" b="1">
                <a:cs typeface="仿宋_GB2312" panose="02010609030101010101" charset="-122"/>
                <a:sym typeface="+mn-ea"/>
              </a:rPr>
              <a:t>案例</a:t>
            </a:r>
            <a:r>
              <a:rPr lang="en-US" altLang="zh-CN" sz="2400" b="1">
                <a:cs typeface="仿宋_GB2312" panose="02010609030101010101" charset="-122"/>
                <a:sym typeface="+mn-ea"/>
              </a:rPr>
              <a:t>2</a:t>
            </a:r>
            <a:r>
              <a:rPr lang="zh-CN" sz="2400" b="1">
                <a:cs typeface="仿宋_GB2312" panose="02010609030101010101" charset="-122"/>
                <a:sym typeface="+mn-ea"/>
              </a:rPr>
              <a:t>：</a:t>
            </a:r>
            <a:r>
              <a:rPr lang="zh-CN" sz="2400" b="1">
                <a:ea typeface="黑体" panose="02010609060101010101" charset="-122"/>
              </a:rPr>
              <a:t>研学刘公岛</a:t>
            </a:r>
            <a:r>
              <a:rPr lang="en-US" sz="2400" b="1">
                <a:latin typeface="黑体" panose="02010609060101010101" charset="-122"/>
                <a:cs typeface="宋体" panose="02010600030101010101" pitchFamily="2" charset="-122"/>
              </a:rPr>
              <a:t>  </a:t>
            </a:r>
            <a:r>
              <a:rPr lang="zh-CN" sz="2400" b="1">
                <a:ea typeface="黑体" panose="02010609060101010101" charset="-122"/>
              </a:rPr>
              <a:t>铭记历史，勿忘国耻</a:t>
            </a:r>
            <a:endParaRPr lang="zh-CN" altLang="en-US" sz="2400"/>
          </a:p>
        </p:txBody>
      </p:sp>
      <p:sp>
        <p:nvSpPr>
          <p:cNvPr id="2" name="文本框 1"/>
          <p:cNvSpPr txBox="1"/>
          <p:nvPr/>
        </p:nvSpPr>
        <p:spPr>
          <a:xfrm>
            <a:off x="1634490" y="1117600"/>
            <a:ext cx="8827135" cy="2676525"/>
          </a:xfrm>
          <a:prstGeom prst="rect">
            <a:avLst/>
          </a:prstGeom>
          <a:noFill/>
          <a:ln w="9525">
            <a:noFill/>
          </a:ln>
        </p:spPr>
        <p:txBody>
          <a:bodyPr wrap="square">
            <a:spAutoFit/>
          </a:bodyPr>
          <a:p>
            <a:pPr indent="0"/>
            <a:r>
              <a:rPr lang="zh-CN" sz="2400" b="1">
                <a:cs typeface="仿宋_GB2312" panose="02010609030101010101" charset="-122"/>
              </a:rPr>
              <a:t>研学准备</a:t>
            </a:r>
            <a:r>
              <a:rPr lang="zh-CN" sz="2400" b="0">
                <a:cs typeface="仿宋_GB2312" panose="02010609030101010101" charset="-122"/>
              </a:rPr>
              <a:t>◆了解刘公岛的地理位置、名称由来。◆了解甲午海战发生的时间、地点和历史背景等概况。◆了解甲午海战的主要相关人物、舰艇和战争的发生过程。◆了解《马关条约》的主要内容。◆观看中国人民解放军海军成立70周年青岛大阅兵视频，了解新型的军事装备，体会中国海军的强大。</a:t>
            </a:r>
            <a:endParaRPr lang="zh-CN" altLang="en-US" sz="2400"/>
          </a:p>
        </p:txBody>
      </p:sp>
      <p:sp>
        <p:nvSpPr>
          <p:cNvPr id="3" name="文本框 2"/>
          <p:cNvSpPr txBox="1"/>
          <p:nvPr/>
        </p:nvSpPr>
        <p:spPr>
          <a:xfrm>
            <a:off x="1634490" y="3921125"/>
            <a:ext cx="7831455" cy="829945"/>
          </a:xfrm>
          <a:prstGeom prst="rect">
            <a:avLst/>
          </a:prstGeom>
          <a:noFill/>
          <a:ln w="9525">
            <a:noFill/>
          </a:ln>
        </p:spPr>
        <p:txBody>
          <a:bodyPr wrap="square">
            <a:spAutoFit/>
          </a:bodyPr>
          <a:p>
            <a:pPr indent="0"/>
            <a:r>
              <a:rPr lang="zh-CN" sz="2400" b="1">
                <a:cs typeface="仿宋_GB2312" panose="02010609030101010101" charset="-122"/>
              </a:rPr>
              <a:t>案例</a:t>
            </a:r>
            <a:r>
              <a:rPr lang="en-US" altLang="zh-CN" sz="2400" b="1">
                <a:cs typeface="仿宋_GB2312" panose="02010609030101010101" charset="-122"/>
              </a:rPr>
              <a:t>3</a:t>
            </a:r>
            <a:r>
              <a:rPr lang="zh-CN" altLang="en-US" sz="2400" b="1">
                <a:cs typeface="仿宋_GB2312" panose="02010609030101010101" charset="-122"/>
              </a:rPr>
              <a:t>：走进成山头  感悟最美海岸</a:t>
            </a:r>
            <a:endParaRPr lang="zh-CN" altLang="en-US" sz="2400" b="1">
              <a:cs typeface="仿宋_GB2312" panose="02010609030101010101" charset="-122"/>
            </a:endParaRPr>
          </a:p>
          <a:p>
            <a:pPr indent="0"/>
            <a:r>
              <a:rPr lang="zh-CN" sz="2400" b="1">
                <a:cs typeface="仿宋_GB2312" panose="02010609030101010101" charset="-122"/>
              </a:rPr>
              <a:t>研学准备</a:t>
            </a:r>
            <a:endParaRPr lang="zh-CN" altLang="en-US" sz="2400"/>
          </a:p>
        </p:txBody>
      </p:sp>
      <p:graphicFrame>
        <p:nvGraphicFramePr>
          <p:cNvPr id="4" name="表格 3"/>
          <p:cNvGraphicFramePr/>
          <p:nvPr/>
        </p:nvGraphicFramePr>
        <p:xfrm>
          <a:off x="1718945" y="4690110"/>
          <a:ext cx="7747000" cy="2167890"/>
        </p:xfrm>
        <a:graphic>
          <a:graphicData uri="http://schemas.openxmlformats.org/drawingml/2006/table">
            <a:tbl>
              <a:tblPr firstRow="1" bandRow="1">
                <a:tableStyleId>{5940675A-B579-460E-94D1-54222C63F5DA}</a:tableStyleId>
              </a:tblPr>
              <a:tblGrid>
                <a:gridCol w="7747000"/>
              </a:tblGrid>
              <a:tr h="2167890">
                <a:tc>
                  <a:txBody>
                    <a:bodyPr/>
                    <a:p>
                      <a:pPr indent="0">
                        <a:buNone/>
                      </a:pPr>
                      <a:r>
                        <a:rPr lang="en-US" sz="2400" b="0">
                          <a:latin typeface="仿宋_GB2312" panose="02010609030101010101" charset="-122"/>
                          <a:cs typeface="仿宋_GB2312" panose="02010609030101010101" charset="-122"/>
                        </a:rPr>
                        <a:t>◆登录威海西霞口旅游度假区官方网站，了解自秦始皇延续千年的拜日文化。</a:t>
                      </a:r>
                      <a:endParaRPr lang="en-US" sz="2400" b="0">
                        <a:latin typeface="仿宋_GB2312" panose="02010609030101010101" charset="-122"/>
                        <a:cs typeface="仿宋_GB2312" panose="02010609030101010101" charset="-122"/>
                      </a:endParaRPr>
                    </a:p>
                    <a:p>
                      <a:pPr indent="0">
                        <a:buNone/>
                      </a:pPr>
                      <a:r>
                        <a:rPr lang="en-US" sz="2400" b="0">
                          <a:latin typeface="仿宋_GB2312" panose="02010609030101010101" charset="-122"/>
                          <a:cs typeface="仿宋_GB2312" panose="02010609030101010101" charset="-122"/>
                        </a:rPr>
                        <a:t>◆百度“成山卫”，了解成山卫的沿革。</a:t>
                      </a:r>
                      <a:endParaRPr lang="en-US" sz="2400" b="0">
                        <a:latin typeface="仿宋_GB2312" panose="02010609030101010101" charset="-122"/>
                        <a:cs typeface="仿宋_GB2312" panose="02010609030101010101" charset="-122"/>
                      </a:endParaRPr>
                    </a:p>
                    <a:p>
                      <a:pPr indent="0">
                        <a:buNone/>
                      </a:pPr>
                      <a:r>
                        <a:rPr lang="en-US" sz="2400" b="0">
                          <a:latin typeface="仿宋_GB2312" panose="02010609030101010101" charset="-122"/>
                          <a:cs typeface="仿宋_GB2312" panose="02010609030101010101" charset="-122"/>
                        </a:rPr>
                        <a:t>◆在网站搜索柳夼红层，查阅相关论文，认识成山头古岩层特点，为探究成山头地貌作知识储备。</a:t>
                      </a:r>
                      <a:endParaRPr lang="en-US" altLang="en-US" sz="2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a:noFill/>
                    </a:lnL>
                    <a:lnR cap="flat">
                      <a:noFill/>
                    </a:lnR>
                    <a:lnT cap="flat">
                      <a:noFill/>
                    </a:lnT>
                    <a:lnB cap="flat">
                      <a:noFill/>
                    </a:lnB>
                    <a:lnTlToBr>
                      <a:noFill/>
                    </a:lnTlToBr>
                    <a:lnBlToTr>
                      <a:noFill/>
                    </a:lnBlToTr>
                    <a:noFill/>
                  </a:tcPr>
                </a:tc>
              </a:tr>
            </a:tbl>
          </a:graphicData>
        </a:graphic>
      </p:graphicFrame>
      <p:graphicFrame>
        <p:nvGraphicFramePr>
          <p:cNvPr id="10" name="表格 9"/>
          <p:cNvGraphicFramePr/>
          <p:nvPr/>
        </p:nvGraphicFramePr>
        <p:xfrm>
          <a:off x="894080" y="375285"/>
          <a:ext cx="9989820" cy="3418840"/>
        </p:xfrm>
        <a:graphic>
          <a:graphicData uri="http://schemas.openxmlformats.org/drawingml/2006/table">
            <a:tbl>
              <a:tblPr firstRow="1" bandRow="1">
                <a:tableStyleId>{5940675A-B579-460E-94D1-54222C63F5DA}</a:tableStyleId>
              </a:tblPr>
              <a:tblGrid>
                <a:gridCol w="9989820"/>
              </a:tblGrid>
              <a:tr h="3418840">
                <a:tc>
                  <a:txBody>
                    <a:bodyPr/>
                    <a:p>
                      <a:pPr indent="0">
                        <a:buNone/>
                      </a:pPr>
                      <a:endParaRPr lang="en-US" altLang="en-US" sz="1600" b="0">
                        <a:solidFill>
                          <a:srgbClr val="FF0000"/>
                        </a:solidFill>
                        <a:latin typeface="黑体" panose="02010609060101010101" charset="-122"/>
                        <a:ea typeface="黑体" panose="02010609060101010101" charset="-122"/>
                        <a:cs typeface="黑体" panose="02010609060101010101" charset="-122"/>
                      </a:endParaRPr>
                    </a:p>
                  </a:txBody>
                  <a:tcPr marL="68580" marR="68580" marT="0" marB="0" vert="horz" anchor="t">
                    <a:lnL w="19050" cap="flat" cmpd="sng">
                      <a:solidFill>
                        <a:srgbClr val="FF0000"/>
                      </a:solidFill>
                      <a:prstDash val="dash"/>
                      <a:headEnd type="none" w="med" len="med"/>
                      <a:tailEnd type="none" w="med" len="med"/>
                    </a:lnL>
                    <a:lnR w="19050" cap="flat" cmpd="sng">
                      <a:solidFill>
                        <a:srgbClr val="FF0000"/>
                      </a:solidFill>
                      <a:prstDash val="dash"/>
                      <a:headEnd type="none" w="med" len="med"/>
                      <a:tailEnd type="none" w="med" len="med"/>
                    </a:lnR>
                    <a:lnT w="19050" cap="flat" cmpd="sng">
                      <a:solidFill>
                        <a:srgbClr val="FF0000"/>
                      </a:solidFill>
                      <a:prstDash val="dash"/>
                      <a:headEnd type="none" w="med" len="med"/>
                      <a:tailEnd type="none" w="med" len="med"/>
                    </a:lnT>
                    <a:lnB w="19050" cap="flat" cmpd="sng">
                      <a:solidFill>
                        <a:srgbClr val="FF0000"/>
                      </a:solidFill>
                      <a:prstDash val="dash"/>
                      <a:headEnd type="none" w="med" len="med"/>
                      <a:tailEnd type="none" w="med" len="med"/>
                    </a:lnB>
                    <a:lnTlToBr>
                      <a:noFill/>
                    </a:lnTlToBr>
                    <a:lnBlToTr>
                      <a:noFill/>
                    </a:lnBlToTr>
                    <a:noFill/>
                  </a:tcPr>
                </a:tc>
              </a:tr>
            </a:tbl>
          </a:graphicData>
        </a:graphic>
      </p:graphicFrame>
      <p:graphicFrame>
        <p:nvGraphicFramePr>
          <p:cNvPr id="5" name="表格 4"/>
          <p:cNvGraphicFramePr/>
          <p:nvPr/>
        </p:nvGraphicFramePr>
        <p:xfrm>
          <a:off x="894080" y="3921125"/>
          <a:ext cx="9989820" cy="2642870"/>
        </p:xfrm>
        <a:graphic>
          <a:graphicData uri="http://schemas.openxmlformats.org/drawingml/2006/table">
            <a:tbl>
              <a:tblPr firstRow="1" bandRow="1">
                <a:tableStyleId>{5940675A-B579-460E-94D1-54222C63F5DA}</a:tableStyleId>
              </a:tblPr>
              <a:tblGrid>
                <a:gridCol w="9989820"/>
              </a:tblGrid>
              <a:tr h="2642870">
                <a:tc>
                  <a:txBody>
                    <a:bodyPr/>
                    <a:p>
                      <a:pPr indent="0">
                        <a:buNone/>
                      </a:pPr>
                      <a:endParaRPr lang="en-US" altLang="en-US" sz="1600" b="0">
                        <a:solidFill>
                          <a:srgbClr val="FF0000"/>
                        </a:solidFill>
                        <a:latin typeface="黑体" panose="02010609060101010101" charset="-122"/>
                        <a:ea typeface="黑体" panose="02010609060101010101" charset="-122"/>
                        <a:cs typeface="黑体" panose="02010609060101010101" charset="-122"/>
                      </a:endParaRPr>
                    </a:p>
                  </a:txBody>
                  <a:tcPr marL="68580" marR="68580" marT="0" marB="0" vert="horz" anchor="t">
                    <a:lnL w="19050" cap="flat" cmpd="sng">
                      <a:solidFill>
                        <a:srgbClr val="FF0000"/>
                      </a:solidFill>
                      <a:prstDash val="dash"/>
                      <a:headEnd type="none" w="med" len="med"/>
                      <a:tailEnd type="none" w="med" len="med"/>
                    </a:lnL>
                    <a:lnR w="19050" cap="flat" cmpd="sng">
                      <a:solidFill>
                        <a:srgbClr val="FF0000"/>
                      </a:solidFill>
                      <a:prstDash val="dash"/>
                      <a:headEnd type="none" w="med" len="med"/>
                      <a:tailEnd type="none" w="med" len="med"/>
                    </a:lnR>
                    <a:lnT w="19050" cap="flat" cmpd="sng">
                      <a:solidFill>
                        <a:srgbClr val="FF0000"/>
                      </a:solidFill>
                      <a:prstDash val="dash"/>
                      <a:headEnd type="none" w="med" len="med"/>
                      <a:tailEnd type="none" w="med" len="med"/>
                    </a:lnT>
                    <a:lnB w="19050" cap="flat" cmpd="sng">
                      <a:solidFill>
                        <a:srgbClr val="FF0000"/>
                      </a:solidFill>
                      <a:prstDash val="dash"/>
                      <a:headEnd type="none" w="med" len="med"/>
                      <a:tailEnd type="none" w="med" len="med"/>
                    </a:lnB>
                    <a:lnTlToBr>
                      <a:noFill/>
                    </a:lnTlToBr>
                    <a:lnBlToTr>
                      <a:noFill/>
                    </a:lnBlToTr>
                    <a:noFill/>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40410" y="224790"/>
            <a:ext cx="5901055" cy="521970"/>
          </a:xfrm>
          <a:prstGeom prst="rect">
            <a:avLst/>
          </a:prstGeom>
          <a:noFill/>
        </p:spPr>
        <p:txBody>
          <a:bodyPr wrap="none" rtlCol="0" anchor="t">
            <a:spAutoFit/>
          </a:bodyPr>
          <a:p>
            <a:r>
              <a:rPr lang="zh-CN" sz="2800" b="1">
                <a:solidFill>
                  <a:srgbClr val="FF0000"/>
                </a:solidFill>
                <a:ea typeface="仿宋_GB2312" panose="02010609030101010101" charset="-122"/>
                <a:sym typeface="+mn-ea"/>
              </a:rPr>
              <a:t>研学过程（研学任务）</a:t>
            </a:r>
            <a:r>
              <a:rPr lang="zh-CN" sz="2800">
                <a:ea typeface="仿宋_GB2312" panose="02010609030101010101" charset="-122"/>
                <a:sym typeface="+mn-ea"/>
              </a:rPr>
              <a:t>：</a:t>
            </a:r>
            <a:r>
              <a:rPr lang="zh-CN" sz="2800" b="1">
                <a:ea typeface="仿宋_GB2312" panose="02010609030101010101" charset="-122"/>
                <a:sym typeface="+mn-ea"/>
              </a:rPr>
              <a:t>预设、生成</a:t>
            </a:r>
            <a:endParaRPr lang="zh-CN" altLang="en-US" sz="2800" b="1">
              <a:ea typeface="仿宋_GB2312" panose="02010609030101010101" charset="-122"/>
              <a:sym typeface="+mn-ea"/>
            </a:endParaRPr>
          </a:p>
        </p:txBody>
      </p:sp>
      <p:sp>
        <p:nvSpPr>
          <p:cNvPr id="3" name="文本框 2"/>
          <p:cNvSpPr txBox="1"/>
          <p:nvPr/>
        </p:nvSpPr>
        <p:spPr>
          <a:xfrm>
            <a:off x="607695" y="1228725"/>
            <a:ext cx="5334000" cy="4399915"/>
          </a:xfrm>
          <a:prstGeom prst="rect">
            <a:avLst/>
          </a:prstGeom>
          <a:noFill/>
          <a:ln w="9525">
            <a:noFill/>
          </a:ln>
        </p:spPr>
        <p:txBody>
          <a:bodyPr wrap="square">
            <a:spAutoFit/>
          </a:bodyPr>
          <a:p>
            <a:pPr indent="0"/>
            <a:r>
              <a:rPr lang="zh-CN" sz="2800" b="1">
                <a:cs typeface="仿宋_GB2312" panose="02010609030101010101" charset="-122"/>
              </a:rPr>
              <a:t>研学地点及其任务</a:t>
            </a:r>
            <a:endParaRPr lang="zh-CN" sz="2800" b="0">
              <a:cs typeface="仿宋_GB2312" panose="02010609030101010101" charset="-122"/>
            </a:endParaRPr>
          </a:p>
          <a:p>
            <a:pPr indent="0"/>
            <a:r>
              <a:rPr lang="en-US" altLang="zh-CN" sz="2800" b="0">
                <a:cs typeface="仿宋_GB2312" panose="02010609030101010101" charset="-122"/>
              </a:rPr>
              <a:t>1.</a:t>
            </a:r>
            <a:r>
              <a:rPr lang="zh-CN" sz="2800" b="0">
                <a:cs typeface="仿宋_GB2312" panose="02010609030101010101" charset="-122"/>
              </a:rPr>
              <a:t>幸福门：开启研学之旅，认识刘公岛的战略位置；</a:t>
            </a:r>
            <a:endParaRPr lang="zh-CN" sz="2800" b="0">
              <a:cs typeface="仿宋_GB2312" panose="02010609030101010101" charset="-122"/>
            </a:endParaRPr>
          </a:p>
          <a:p>
            <a:pPr indent="0"/>
            <a:r>
              <a:rPr lang="en-US" altLang="zh-CN" sz="2800" b="0">
                <a:cs typeface="仿宋_GB2312" panose="02010609030101010101" charset="-122"/>
              </a:rPr>
              <a:t>2.</a:t>
            </a:r>
            <a:r>
              <a:rPr lang="zh-CN" sz="2800" b="0">
                <a:cs typeface="仿宋_GB2312" panose="02010609030101010101" charset="-122"/>
              </a:rPr>
              <a:t>中国甲午战争博物馆：探究甲午国殇的原因；</a:t>
            </a:r>
            <a:endParaRPr lang="zh-CN" sz="2800" b="0">
              <a:cs typeface="仿宋_GB2312" panose="02010609030101010101" charset="-122"/>
            </a:endParaRPr>
          </a:p>
          <a:p>
            <a:pPr indent="0"/>
            <a:r>
              <a:rPr lang="en-US" altLang="zh-CN" sz="2800" b="0">
                <a:cs typeface="仿宋_GB2312" panose="02010609030101010101" charset="-122"/>
              </a:rPr>
              <a:t>3.</a:t>
            </a:r>
            <a:r>
              <a:rPr lang="zh-CN" sz="2800" b="0">
                <a:cs typeface="仿宋_GB2312" panose="02010609030101010101" charset="-122"/>
              </a:rPr>
              <a:t>中国甲午战争博物馆、英租威海卫历史展览馆：感受甲午海战国耻；</a:t>
            </a:r>
            <a:endParaRPr lang="zh-CN" sz="2800" b="0">
              <a:cs typeface="仿宋_GB2312" panose="02010609030101010101" charset="-122"/>
            </a:endParaRPr>
          </a:p>
          <a:p>
            <a:pPr indent="0"/>
            <a:r>
              <a:rPr lang="en-US" altLang="zh-CN" sz="2800" b="0">
                <a:cs typeface="仿宋_GB2312" panose="02010609030101010101" charset="-122"/>
              </a:rPr>
              <a:t>4.</a:t>
            </a:r>
            <a:r>
              <a:rPr lang="zh-CN" sz="2800" b="0">
                <a:cs typeface="仿宋_GB2312" panose="02010609030101010101" charset="-122"/>
              </a:rPr>
              <a:t>潜水艇、军训营：励志海军强国梦。</a:t>
            </a:r>
            <a:endParaRPr lang="zh-CN" altLang="en-US" sz="2800"/>
          </a:p>
        </p:txBody>
      </p:sp>
      <p:sp>
        <p:nvSpPr>
          <p:cNvPr id="4" name="文本框 3"/>
          <p:cNvSpPr txBox="1"/>
          <p:nvPr/>
        </p:nvSpPr>
        <p:spPr>
          <a:xfrm>
            <a:off x="6378575" y="1072833"/>
            <a:ext cx="5080000" cy="4523105"/>
          </a:xfrm>
          <a:prstGeom prst="rect">
            <a:avLst/>
          </a:prstGeom>
          <a:noFill/>
          <a:ln w="9525">
            <a:noFill/>
          </a:ln>
        </p:spPr>
        <p:txBody>
          <a:bodyPr>
            <a:spAutoFit/>
          </a:bodyPr>
          <a:p>
            <a:pPr indent="0"/>
            <a:r>
              <a:rPr lang="zh-CN" sz="2400" b="0">
                <a:cs typeface="仿宋_GB2312" panose="02010609030101010101" charset="-122"/>
              </a:rPr>
              <a:t>（1）站在幸福门远眺刘公岛，</a:t>
            </a:r>
            <a:r>
              <a:rPr lang="zh-CN" sz="2400" b="0">
                <a:solidFill>
                  <a:srgbClr val="400ADA"/>
                </a:solidFill>
                <a:cs typeface="仿宋_GB2312" panose="02010609030101010101" charset="-122"/>
              </a:rPr>
              <a:t>目测</a:t>
            </a:r>
            <a:r>
              <a:rPr lang="zh-CN" sz="2400" b="0">
                <a:cs typeface="仿宋_GB2312" panose="02010609030101010101" charset="-122"/>
              </a:rPr>
              <a:t>刘公岛与海岸的距离，</a:t>
            </a:r>
            <a:r>
              <a:rPr lang="zh-CN" sz="2400" b="0">
                <a:solidFill>
                  <a:srgbClr val="400ADA"/>
                </a:solidFill>
                <a:cs typeface="仿宋_GB2312" panose="02010609030101010101" charset="-122"/>
              </a:rPr>
              <a:t>观察</a:t>
            </a:r>
            <a:r>
              <a:rPr lang="zh-CN" sz="2400" b="0">
                <a:cs typeface="仿宋_GB2312" panose="02010609030101010101" charset="-122"/>
              </a:rPr>
              <a:t>刘公岛的形状轮廓，将自己的观察结果与同学交流、分享。（2）在中国地图上标出刘公岛的位置，在刘公岛及其附近海域图上</a:t>
            </a:r>
            <a:r>
              <a:rPr lang="zh-CN" sz="2400" b="0">
                <a:solidFill>
                  <a:srgbClr val="400ADA"/>
                </a:solidFill>
                <a:cs typeface="仿宋_GB2312" panose="02010609030101010101" charset="-122"/>
              </a:rPr>
              <a:t>量算</a:t>
            </a:r>
            <a:r>
              <a:rPr lang="zh-CN" sz="2400" b="0">
                <a:cs typeface="仿宋_GB2312" panose="02010609030101010101" charset="-122"/>
              </a:rPr>
              <a:t>出刘公岛与幸福门、天津、日本和韩国的距离，</a:t>
            </a:r>
            <a:r>
              <a:rPr lang="zh-CN" sz="2400" b="0">
                <a:solidFill>
                  <a:srgbClr val="400ADA"/>
                </a:solidFill>
                <a:cs typeface="仿宋_GB2312" panose="02010609030101010101" charset="-122"/>
              </a:rPr>
              <a:t>标注</a:t>
            </a:r>
            <a:r>
              <a:rPr lang="zh-CN" sz="2400" b="0">
                <a:cs typeface="仿宋_GB2312" panose="02010609030101010101" charset="-122"/>
              </a:rPr>
              <a:t>甲午海战的作战海域，根据日本战舰的航速、航线</a:t>
            </a:r>
            <a:r>
              <a:rPr lang="zh-CN" sz="2400" b="0">
                <a:solidFill>
                  <a:srgbClr val="400ADA"/>
                </a:solidFill>
                <a:cs typeface="仿宋_GB2312" panose="02010609030101010101" charset="-122"/>
              </a:rPr>
              <a:t>估算</a:t>
            </a:r>
            <a:r>
              <a:rPr lang="zh-CN" sz="2400" b="0">
                <a:cs typeface="仿宋_GB2312" panose="02010609030101010101" charset="-122"/>
              </a:rPr>
              <a:t>日舰到达作战海域所需的时间，</a:t>
            </a:r>
            <a:r>
              <a:rPr lang="zh-CN" sz="2400" b="0">
                <a:solidFill>
                  <a:srgbClr val="400ADA"/>
                </a:solidFill>
                <a:cs typeface="仿宋_GB2312" panose="02010609030101010101" charset="-122"/>
              </a:rPr>
              <a:t>说出</a:t>
            </a:r>
            <a:r>
              <a:rPr lang="zh-CN" sz="2400" b="0">
                <a:cs typeface="仿宋_GB2312" panose="02010609030101010101" charset="-122"/>
              </a:rPr>
              <a:t>其战略位置的重要性，</a:t>
            </a:r>
            <a:r>
              <a:rPr lang="zh-CN" sz="2400" b="0">
                <a:solidFill>
                  <a:srgbClr val="400ADA"/>
                </a:solidFill>
                <a:cs typeface="仿宋_GB2312" panose="02010609030101010101" charset="-122"/>
              </a:rPr>
              <a:t>思考</a:t>
            </a:r>
            <a:r>
              <a:rPr lang="zh-CN" sz="2400" b="0">
                <a:cs typeface="仿宋_GB2312" panose="02010609030101010101" charset="-122"/>
              </a:rPr>
              <a:t>中日甲午战争发生在刘公岛周边海域的原因。</a:t>
            </a:r>
            <a:endParaRPr lang="zh-CN" altLang="en-US" sz="2400"/>
          </a:p>
        </p:txBody>
      </p:sp>
      <p:graphicFrame>
        <p:nvGraphicFramePr>
          <p:cNvPr id="11" name="表格 10"/>
          <p:cNvGraphicFramePr/>
          <p:nvPr/>
        </p:nvGraphicFramePr>
        <p:xfrm>
          <a:off x="6378575" y="877570"/>
          <a:ext cx="5080000" cy="4972685"/>
        </p:xfrm>
        <a:graphic>
          <a:graphicData uri="http://schemas.openxmlformats.org/drawingml/2006/table">
            <a:tbl>
              <a:tblPr firstRow="1" bandRow="1">
                <a:tableStyleId>{5940675A-B579-460E-94D1-54222C63F5DA}</a:tableStyleId>
              </a:tblPr>
              <a:tblGrid>
                <a:gridCol w="5080000"/>
              </a:tblGrid>
              <a:tr h="4972685">
                <a:tc>
                  <a:txBody>
                    <a:bodyPr/>
                    <a:p>
                      <a:pPr indent="0">
                        <a:buNone/>
                      </a:pPr>
                      <a:endParaRPr lang="en-US" altLang="en-US" sz="1600" b="0">
                        <a:solidFill>
                          <a:srgbClr val="FF0000"/>
                        </a:solidFill>
                        <a:latin typeface="黑体" panose="02010609060101010101" charset="-122"/>
                        <a:ea typeface="黑体" panose="02010609060101010101" charset="-122"/>
                        <a:cs typeface="黑体" panose="02010609060101010101" charset="-122"/>
                      </a:endParaRPr>
                    </a:p>
                  </a:txBody>
                  <a:tcPr marL="68580" marR="68580" marT="0" marB="0" vert="horz" anchor="t">
                    <a:lnL w="19050" cap="flat" cmpd="sng">
                      <a:solidFill>
                        <a:srgbClr val="FF0000"/>
                      </a:solidFill>
                      <a:prstDash val="dash"/>
                      <a:headEnd type="none" w="med" len="med"/>
                      <a:tailEnd type="none" w="med" len="med"/>
                    </a:lnL>
                    <a:lnR w="19050" cap="flat" cmpd="sng">
                      <a:solidFill>
                        <a:srgbClr val="FF0000"/>
                      </a:solidFill>
                      <a:prstDash val="dash"/>
                      <a:headEnd type="none" w="med" len="med"/>
                      <a:tailEnd type="none" w="med" len="med"/>
                    </a:lnR>
                    <a:lnT w="19050" cap="flat" cmpd="sng">
                      <a:solidFill>
                        <a:srgbClr val="FF0000"/>
                      </a:solidFill>
                      <a:prstDash val="dash"/>
                      <a:headEnd type="none" w="med" len="med"/>
                      <a:tailEnd type="none" w="med" len="med"/>
                    </a:lnT>
                    <a:lnB w="19050" cap="flat" cmpd="sng">
                      <a:solidFill>
                        <a:srgbClr val="FF0000"/>
                      </a:solidFill>
                      <a:prstDash val="dash"/>
                      <a:headEnd type="none" w="med" len="med"/>
                      <a:tailEnd type="none" w="med" len="med"/>
                    </a:lnB>
                    <a:lnTlToBr>
                      <a:noFill/>
                    </a:lnTlToBr>
                    <a:lnBlToTr>
                      <a:noFill/>
                    </a:lnBlToTr>
                    <a:noFill/>
                  </a:tcPr>
                </a:tc>
              </a:tr>
            </a:tbl>
          </a:graphicData>
        </a:graphic>
      </p:graphicFrame>
      <p:cxnSp>
        <p:nvCxnSpPr>
          <p:cNvPr id="12" name="直接箭头连接符 11"/>
          <p:cNvCxnSpPr/>
          <p:nvPr/>
        </p:nvCxnSpPr>
        <p:spPr>
          <a:xfrm flipV="1">
            <a:off x="3709035" y="2271395"/>
            <a:ext cx="2525395" cy="56515"/>
          </a:xfrm>
          <a:prstGeom prst="straightConnector1">
            <a:avLst/>
          </a:prstGeom>
          <a:ln w="28575">
            <a:solidFill>
              <a:srgbClr val="FF0000"/>
            </a:solidFill>
            <a:tailEnd type="arrow" w="med" len="med"/>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407795" y="394335"/>
            <a:ext cx="5080000" cy="521970"/>
          </a:xfrm>
          <a:prstGeom prst="rect">
            <a:avLst/>
          </a:prstGeom>
          <a:noFill/>
          <a:ln w="9525">
            <a:noFill/>
          </a:ln>
        </p:spPr>
        <p:txBody>
          <a:bodyPr>
            <a:spAutoFit/>
          </a:bodyPr>
          <a:p>
            <a:pPr indent="267970"/>
            <a:r>
              <a:rPr lang="zh-CN" sz="2800" b="1">
                <a:latin typeface="Calibri" panose="020F0502020204030204" charset="0"/>
                <a:ea typeface="宋体" panose="02010600030101010101" pitchFamily="2" charset="-122"/>
              </a:rPr>
              <a:t>课程定位</a:t>
            </a:r>
            <a:r>
              <a:rPr lang="zh-CN" sz="1800">
                <a:latin typeface="Calibri" panose="020F0502020204030204" charset="0"/>
                <a:ea typeface="宋体" panose="02010600030101010101" pitchFamily="2" charset="-122"/>
              </a:rPr>
              <a:t>：</a:t>
            </a:r>
            <a:r>
              <a:rPr lang="zh-CN" sz="2800">
                <a:latin typeface="Calibri" panose="020F0502020204030204" charset="0"/>
                <a:ea typeface="宋体" panose="02010600030101010101" pitchFamily="2" charset="-122"/>
                <a:sym typeface="+mn-ea"/>
              </a:rPr>
              <a:t>国家必修课程</a:t>
            </a:r>
            <a:endParaRPr lang="zh-CN" sz="2800">
              <a:latin typeface="Calibri" panose="020F0502020204030204" charset="0"/>
              <a:ea typeface="宋体" panose="02010600030101010101" pitchFamily="2" charset="-122"/>
            </a:endParaRPr>
          </a:p>
        </p:txBody>
      </p:sp>
      <p:sp>
        <p:nvSpPr>
          <p:cNvPr id="2" name="文本框 1"/>
          <p:cNvSpPr txBox="1"/>
          <p:nvPr/>
        </p:nvSpPr>
        <p:spPr>
          <a:xfrm>
            <a:off x="1481455" y="1129030"/>
            <a:ext cx="9229725" cy="3538220"/>
          </a:xfrm>
          <a:prstGeom prst="rect">
            <a:avLst/>
          </a:prstGeom>
          <a:noFill/>
          <a:ln w="9525">
            <a:noFill/>
          </a:ln>
        </p:spPr>
        <p:txBody>
          <a:bodyPr wrap="square">
            <a:spAutoFit/>
          </a:bodyPr>
          <a:p>
            <a:pPr indent="266700"/>
            <a:r>
              <a:rPr lang="zh-CN" sz="2800" b="0">
                <a:latin typeface="Calibri" panose="020F0502020204030204" charset="0"/>
                <a:ea typeface="宋体" panose="02010600030101010101" pitchFamily="2" charset="-122"/>
              </a:rPr>
              <a:t>是教育教学的组成部分</a:t>
            </a:r>
            <a:r>
              <a:rPr lang="zh-CN" sz="2800" b="0">
                <a:latin typeface="Calibri" panose="020F0502020204030204" charset="0"/>
                <a:ea typeface="宋体" panose="02010600030101010101" pitchFamily="2" charset="-122"/>
                <a:cs typeface="Times New Roman" panose="02020603050405020304" pitchFamily="18" charset="0"/>
              </a:rPr>
              <a:t>     ●按照教育部的规定，研学旅行属于综合实践活动课程。</a:t>
            </a:r>
            <a:r>
              <a:rPr lang="zh-CN" sz="2800" b="0">
                <a:latin typeface="Calibri" panose="020F0502020204030204" charset="0"/>
                <a:ea typeface="宋体" panose="02010600030101010101" pitchFamily="2" charset="-122"/>
              </a:rPr>
              <a:t>而综合实践活动课程，为国家必修课程。就国家三级课程而言，中小学研学旅行课程，为国家课程、地方指导（管理）、学校（基地、营地）开发。</a:t>
            </a:r>
            <a:r>
              <a:rPr lang="zh-CN" sz="2800" b="0">
                <a:latin typeface="Calibri" panose="020F0502020204030204" charset="0"/>
                <a:ea typeface="宋体" panose="02010600030101010101" pitchFamily="2" charset="-122"/>
                <a:cs typeface="Times New Roman" panose="02020603050405020304" pitchFamily="18" charset="0"/>
              </a:rPr>
              <a:t>     ●以高中综合实践活动课程为例，包括党团活动、学生发展指导、社会实践、研究性学习、</a:t>
            </a:r>
            <a:r>
              <a:rPr lang="zh-CN" sz="2800" b="0">
                <a:solidFill>
                  <a:srgbClr val="FF0000"/>
                </a:solidFill>
                <a:latin typeface="Calibri" panose="020F0502020204030204" charset="0"/>
                <a:ea typeface="宋体" panose="02010600030101010101" pitchFamily="2" charset="-122"/>
                <a:cs typeface="Times New Roman" panose="02020603050405020304" pitchFamily="18" charset="0"/>
              </a:rPr>
              <a:t>研学旅行</a:t>
            </a:r>
            <a:r>
              <a:rPr lang="zh-CN" sz="2800" b="0">
                <a:latin typeface="Calibri" panose="020F0502020204030204" charset="0"/>
                <a:ea typeface="宋体" panose="02010600030101010101" pitchFamily="2" charset="-122"/>
                <a:cs typeface="Times New Roman" panose="02020603050405020304" pitchFamily="18" charset="0"/>
              </a:rPr>
              <a:t>等，累计为</a:t>
            </a:r>
            <a:r>
              <a:rPr lang="en-US" sz="2800" b="0">
                <a:latin typeface="Calibri" panose="020F0502020204030204" charset="0"/>
                <a:ea typeface="宋体" panose="02010600030101010101" pitchFamily="2" charset="-122"/>
              </a:rPr>
              <a:t>8</a:t>
            </a:r>
            <a:r>
              <a:rPr lang="zh-CN" sz="2800" b="0">
                <a:latin typeface="Calibri" panose="020F0502020204030204" charset="0"/>
                <a:ea typeface="宋体" panose="02010600030101010101" pitchFamily="2" charset="-122"/>
              </a:rPr>
              <a:t>学分，其中研学旅行</a:t>
            </a:r>
            <a:r>
              <a:rPr lang="en-US" sz="2800" b="0">
                <a:latin typeface="Calibri" panose="020F0502020204030204" charset="0"/>
                <a:ea typeface="宋体" panose="02010600030101010101" pitchFamily="2" charset="-122"/>
              </a:rPr>
              <a:t>2</a:t>
            </a:r>
            <a:r>
              <a:rPr lang="zh-CN" sz="2800" b="0">
                <a:latin typeface="Calibri" panose="020F0502020204030204" charset="0"/>
                <a:ea typeface="宋体" panose="02010600030101010101" pitchFamily="2" charset="-122"/>
              </a:rPr>
              <a:t>学分。</a:t>
            </a:r>
            <a:endParaRPr lang="zh-CN" altLang="en-US" sz="2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40410" y="224790"/>
            <a:ext cx="5901055" cy="521970"/>
          </a:xfrm>
          <a:prstGeom prst="rect">
            <a:avLst/>
          </a:prstGeom>
          <a:noFill/>
        </p:spPr>
        <p:txBody>
          <a:bodyPr wrap="none" rtlCol="0" anchor="t">
            <a:spAutoFit/>
          </a:bodyPr>
          <a:p>
            <a:r>
              <a:rPr lang="zh-CN" sz="2800" b="1">
                <a:solidFill>
                  <a:srgbClr val="FF0000"/>
                </a:solidFill>
                <a:ea typeface="仿宋_GB2312" panose="02010609030101010101" charset="-122"/>
                <a:sym typeface="+mn-ea"/>
              </a:rPr>
              <a:t>研学过程（研学任务）</a:t>
            </a:r>
            <a:r>
              <a:rPr lang="zh-CN" sz="2800">
                <a:ea typeface="仿宋_GB2312" panose="02010609030101010101" charset="-122"/>
                <a:sym typeface="+mn-ea"/>
              </a:rPr>
              <a:t>：</a:t>
            </a:r>
            <a:r>
              <a:rPr lang="zh-CN" sz="2800" b="1">
                <a:ea typeface="仿宋_GB2312" panose="02010609030101010101" charset="-122"/>
                <a:sym typeface="+mn-ea"/>
              </a:rPr>
              <a:t>预设、生成</a:t>
            </a:r>
            <a:endParaRPr lang="zh-CN" altLang="en-US" sz="2800" b="1">
              <a:ea typeface="仿宋_GB2312" panose="02010609030101010101" charset="-122"/>
              <a:sym typeface="+mn-ea"/>
            </a:endParaRPr>
          </a:p>
        </p:txBody>
      </p:sp>
      <p:sp>
        <p:nvSpPr>
          <p:cNvPr id="3" name="文本框 2"/>
          <p:cNvSpPr txBox="1"/>
          <p:nvPr/>
        </p:nvSpPr>
        <p:spPr>
          <a:xfrm>
            <a:off x="607695" y="1228725"/>
            <a:ext cx="5334000" cy="4399915"/>
          </a:xfrm>
          <a:prstGeom prst="rect">
            <a:avLst/>
          </a:prstGeom>
          <a:noFill/>
          <a:ln w="9525">
            <a:noFill/>
          </a:ln>
        </p:spPr>
        <p:txBody>
          <a:bodyPr wrap="square">
            <a:spAutoFit/>
          </a:bodyPr>
          <a:p>
            <a:pPr indent="0"/>
            <a:r>
              <a:rPr lang="zh-CN" sz="2800" b="1">
                <a:cs typeface="仿宋_GB2312" panose="02010609030101010101" charset="-122"/>
              </a:rPr>
              <a:t>研学地点及其任务</a:t>
            </a:r>
            <a:endParaRPr lang="zh-CN" sz="2800" b="0">
              <a:cs typeface="仿宋_GB2312" panose="02010609030101010101" charset="-122"/>
            </a:endParaRPr>
          </a:p>
          <a:p>
            <a:pPr indent="0"/>
            <a:r>
              <a:rPr lang="en-US" altLang="zh-CN" sz="2800" b="0">
                <a:cs typeface="仿宋_GB2312" panose="02010609030101010101" charset="-122"/>
              </a:rPr>
              <a:t>1.</a:t>
            </a:r>
            <a:r>
              <a:rPr lang="zh-CN" sz="2800" b="0">
                <a:cs typeface="仿宋_GB2312" panose="02010609030101010101" charset="-122"/>
              </a:rPr>
              <a:t>幸福门：开启研学之旅，认识刘公岛的战略位置；</a:t>
            </a:r>
            <a:endParaRPr lang="zh-CN" sz="2800" b="0">
              <a:cs typeface="仿宋_GB2312" panose="02010609030101010101" charset="-122"/>
            </a:endParaRPr>
          </a:p>
          <a:p>
            <a:pPr indent="0"/>
            <a:r>
              <a:rPr lang="en-US" altLang="zh-CN" sz="2800" b="0">
                <a:cs typeface="仿宋_GB2312" panose="02010609030101010101" charset="-122"/>
              </a:rPr>
              <a:t>2.</a:t>
            </a:r>
            <a:r>
              <a:rPr lang="zh-CN" sz="2800" b="0">
                <a:cs typeface="仿宋_GB2312" panose="02010609030101010101" charset="-122"/>
              </a:rPr>
              <a:t>中国甲午战争博物馆：探究甲午国殇的原因；</a:t>
            </a:r>
            <a:endParaRPr lang="zh-CN" sz="2800" b="0">
              <a:cs typeface="仿宋_GB2312" panose="02010609030101010101" charset="-122"/>
            </a:endParaRPr>
          </a:p>
          <a:p>
            <a:pPr indent="0"/>
            <a:r>
              <a:rPr lang="en-US" altLang="zh-CN" sz="2800" b="0">
                <a:cs typeface="仿宋_GB2312" panose="02010609030101010101" charset="-122"/>
              </a:rPr>
              <a:t>3.</a:t>
            </a:r>
            <a:r>
              <a:rPr lang="zh-CN" sz="2800" b="0">
                <a:cs typeface="仿宋_GB2312" panose="02010609030101010101" charset="-122"/>
              </a:rPr>
              <a:t>中国甲午战争博物馆、英租威海卫历史展览馆：感受甲午海战国耻；</a:t>
            </a:r>
            <a:endParaRPr lang="zh-CN" sz="2800" b="0">
              <a:cs typeface="仿宋_GB2312" panose="02010609030101010101" charset="-122"/>
            </a:endParaRPr>
          </a:p>
          <a:p>
            <a:pPr indent="0"/>
            <a:r>
              <a:rPr lang="en-US" altLang="zh-CN" sz="2800" b="0">
                <a:cs typeface="仿宋_GB2312" panose="02010609030101010101" charset="-122"/>
              </a:rPr>
              <a:t>4.</a:t>
            </a:r>
            <a:r>
              <a:rPr lang="zh-CN" sz="2800" b="0">
                <a:cs typeface="仿宋_GB2312" panose="02010609030101010101" charset="-122"/>
              </a:rPr>
              <a:t>潜水艇、军训营：励志海军强国梦。</a:t>
            </a:r>
            <a:endParaRPr lang="zh-CN" altLang="en-US" sz="2800"/>
          </a:p>
        </p:txBody>
      </p:sp>
      <p:graphicFrame>
        <p:nvGraphicFramePr>
          <p:cNvPr id="11" name="表格 10"/>
          <p:cNvGraphicFramePr/>
          <p:nvPr/>
        </p:nvGraphicFramePr>
        <p:xfrm>
          <a:off x="6234430" y="916305"/>
          <a:ext cx="5499100" cy="5600065"/>
        </p:xfrm>
        <a:graphic>
          <a:graphicData uri="http://schemas.openxmlformats.org/drawingml/2006/table">
            <a:tbl>
              <a:tblPr firstRow="1" bandRow="1">
                <a:tableStyleId>{5940675A-B579-460E-94D1-54222C63F5DA}</a:tableStyleId>
              </a:tblPr>
              <a:tblGrid>
                <a:gridCol w="5499100"/>
              </a:tblGrid>
              <a:tr h="5600065">
                <a:tc>
                  <a:txBody>
                    <a:bodyPr/>
                    <a:p>
                      <a:pPr indent="0">
                        <a:buNone/>
                      </a:pPr>
                      <a:endParaRPr lang="en-US" altLang="en-US" sz="1600" b="0">
                        <a:solidFill>
                          <a:srgbClr val="FF0000"/>
                        </a:solidFill>
                        <a:latin typeface="黑体" panose="02010609060101010101" charset="-122"/>
                        <a:ea typeface="黑体" panose="02010609060101010101" charset="-122"/>
                        <a:cs typeface="黑体" panose="02010609060101010101" charset="-122"/>
                      </a:endParaRPr>
                    </a:p>
                  </a:txBody>
                  <a:tcPr marL="68580" marR="68580" marT="0" marB="0" vert="horz" anchor="t">
                    <a:lnL w="19050" cap="flat" cmpd="sng">
                      <a:solidFill>
                        <a:srgbClr val="FF0000"/>
                      </a:solidFill>
                      <a:prstDash val="dash"/>
                      <a:headEnd type="none" w="med" len="med"/>
                      <a:tailEnd type="none" w="med" len="med"/>
                    </a:lnL>
                    <a:lnR w="19050" cap="flat" cmpd="sng">
                      <a:solidFill>
                        <a:srgbClr val="FF0000"/>
                      </a:solidFill>
                      <a:prstDash val="dash"/>
                      <a:headEnd type="none" w="med" len="med"/>
                      <a:tailEnd type="none" w="med" len="med"/>
                    </a:lnR>
                    <a:lnT w="19050" cap="flat" cmpd="sng">
                      <a:solidFill>
                        <a:srgbClr val="FF0000"/>
                      </a:solidFill>
                      <a:prstDash val="dash"/>
                      <a:headEnd type="none" w="med" len="med"/>
                      <a:tailEnd type="none" w="med" len="med"/>
                    </a:lnT>
                    <a:lnB w="19050" cap="flat" cmpd="sng">
                      <a:solidFill>
                        <a:srgbClr val="FF0000"/>
                      </a:solidFill>
                      <a:prstDash val="dash"/>
                      <a:headEnd type="none" w="med" len="med"/>
                      <a:tailEnd type="none" w="med" len="med"/>
                    </a:lnB>
                    <a:lnTlToBr>
                      <a:noFill/>
                    </a:lnTlToBr>
                    <a:lnBlToTr>
                      <a:noFill/>
                    </a:lnBlToTr>
                    <a:noFill/>
                  </a:tcPr>
                </a:tc>
              </a:tr>
            </a:tbl>
          </a:graphicData>
        </a:graphic>
      </p:graphicFrame>
      <p:cxnSp>
        <p:nvCxnSpPr>
          <p:cNvPr id="12" name="直接箭头连接符 11"/>
          <p:cNvCxnSpPr/>
          <p:nvPr/>
        </p:nvCxnSpPr>
        <p:spPr>
          <a:xfrm flipV="1">
            <a:off x="3416300" y="3160395"/>
            <a:ext cx="2722880" cy="28575"/>
          </a:xfrm>
          <a:prstGeom prst="straightConnector1">
            <a:avLst/>
          </a:prstGeom>
          <a:ln w="28575">
            <a:solidFill>
              <a:srgbClr val="FF0000"/>
            </a:solidFill>
            <a:tailEnd type="arrow" w="med" len="med"/>
          </a:ln>
        </p:spPr>
        <p:style>
          <a:lnRef idx="1">
            <a:schemeClr val="accent2"/>
          </a:lnRef>
          <a:fillRef idx="0">
            <a:schemeClr val="accent2"/>
          </a:fillRef>
          <a:effectRef idx="0">
            <a:schemeClr val="accent2"/>
          </a:effectRef>
          <a:fontRef idx="minor">
            <a:schemeClr val="tx1"/>
          </a:fontRef>
        </p:style>
      </p:cxnSp>
      <p:sp>
        <p:nvSpPr>
          <p:cNvPr id="100" name="文本框 99"/>
          <p:cNvSpPr txBox="1"/>
          <p:nvPr/>
        </p:nvSpPr>
        <p:spPr>
          <a:xfrm>
            <a:off x="6234430" y="1005840"/>
            <a:ext cx="5080000" cy="1322070"/>
          </a:xfrm>
          <a:prstGeom prst="rect">
            <a:avLst/>
          </a:prstGeom>
          <a:noFill/>
          <a:ln w="9525">
            <a:noFill/>
          </a:ln>
        </p:spPr>
        <p:txBody>
          <a:bodyPr>
            <a:spAutoFit/>
          </a:bodyPr>
          <a:p>
            <a:pPr indent="0"/>
            <a:r>
              <a:rPr lang="zh-CN" sz="2000" b="0">
                <a:cs typeface="仿宋_GB2312" panose="02010609030101010101" charset="-122"/>
              </a:rPr>
              <a:t>（1）通过参观中国甲午战争博物馆，</a:t>
            </a:r>
            <a:r>
              <a:rPr lang="zh-CN" sz="2000" b="0">
                <a:solidFill>
                  <a:srgbClr val="400ADA"/>
                </a:solidFill>
                <a:cs typeface="仿宋_GB2312" panose="02010609030101010101" charset="-122"/>
              </a:rPr>
              <a:t>填写</a:t>
            </a:r>
            <a:r>
              <a:rPr lang="zh-CN" sz="2000" b="0">
                <a:cs typeface="仿宋_GB2312" panose="02010609030101010101" charset="-122"/>
              </a:rPr>
              <a:t>北洋水师武器装备统计表，说说中国军舰的购买地，并结合资料</a:t>
            </a:r>
            <a:r>
              <a:rPr lang="zh-CN" sz="2000" b="0">
                <a:solidFill>
                  <a:srgbClr val="400ADA"/>
                </a:solidFill>
                <a:cs typeface="仿宋_GB2312" panose="02010609030101010101" charset="-122"/>
              </a:rPr>
              <a:t>对比</a:t>
            </a:r>
            <a:r>
              <a:rPr lang="zh-CN" sz="2000" b="0">
                <a:cs typeface="仿宋_GB2312" panose="02010609030101010101" charset="-122"/>
              </a:rPr>
              <a:t>中日武器装备情况。      北洋水师武器装备统计表</a:t>
            </a:r>
            <a:endParaRPr lang="zh-CN" altLang="en-US" sz="2000"/>
          </a:p>
        </p:txBody>
      </p:sp>
      <p:graphicFrame>
        <p:nvGraphicFramePr>
          <p:cNvPr id="5" name="表格 4"/>
          <p:cNvGraphicFramePr/>
          <p:nvPr>
            <p:custDataLst>
              <p:tags r:id="rId1"/>
            </p:custDataLst>
          </p:nvPr>
        </p:nvGraphicFramePr>
        <p:xfrm>
          <a:off x="6234430" y="2271395"/>
          <a:ext cx="5411788" cy="243840"/>
        </p:xfrm>
        <a:graphic>
          <a:graphicData uri="http://schemas.openxmlformats.org/drawingml/2006/table">
            <a:tbl>
              <a:tblPr firstRow="1" bandRow="1">
                <a:tableStyleId>{5940675A-B579-460E-94D1-54222C63F5DA}</a:tableStyleId>
              </a:tblPr>
              <a:tblGrid>
                <a:gridCol w="901700"/>
                <a:gridCol w="901700"/>
                <a:gridCol w="901700"/>
                <a:gridCol w="901700"/>
                <a:gridCol w="901700"/>
                <a:gridCol w="903288"/>
              </a:tblGrid>
              <a:tr h="0">
                <a:tc>
                  <a:txBody>
                    <a:bodyPr/>
                    <a:p>
                      <a:pPr indent="0">
                        <a:buNone/>
                      </a:pPr>
                      <a:r>
                        <a:rPr lang="en-US" sz="1600" b="0">
                          <a:latin typeface="仿宋_GB2312" panose="02010609030101010101" charset="-122"/>
                          <a:cs typeface="仿宋_GB2312" panose="02010609030101010101" charset="-122"/>
                        </a:rPr>
                        <a:t>种类</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3840">
                <a:tc>
                  <a:txBody>
                    <a:bodyPr/>
                    <a:p>
                      <a:pPr indent="0">
                        <a:buNone/>
                      </a:pPr>
                      <a:r>
                        <a:rPr lang="en-US" sz="1600" b="0">
                          <a:latin typeface="仿宋_GB2312" panose="02010609030101010101" charset="-122"/>
                          <a:cs typeface="仿宋_GB2312" panose="02010609030101010101" charset="-122"/>
                        </a:rPr>
                        <a:t>数量</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1600" b="0">
                          <a:latin typeface="仿宋_GB2312" panose="02010609030101010101" charset="-122"/>
                          <a:cs typeface="仿宋_GB2312" panose="02010609030101010101" charset="-122"/>
                        </a:rPr>
                        <a:t>性能</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仿宋_GB2312" panose="02010609030101010101" charset="-122"/>
                          <a:cs typeface="仿宋_GB2312" panose="02010609030101010101" charset="-122"/>
                        </a:rPr>
                        <a:t> </a:t>
                      </a:r>
                      <a:endParaRPr lang="en-US" altLang="en-US" sz="16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6234430" y="3002915"/>
            <a:ext cx="5080000" cy="3415030"/>
          </a:xfrm>
          <a:prstGeom prst="rect">
            <a:avLst/>
          </a:prstGeom>
          <a:noFill/>
          <a:ln w="9525">
            <a:noFill/>
          </a:ln>
        </p:spPr>
        <p:txBody>
          <a:bodyPr>
            <a:spAutoFit/>
          </a:bodyPr>
          <a:p>
            <a:pPr indent="0"/>
            <a:endParaRPr lang="zh-CN" sz="1600" b="0">
              <a:cs typeface="仿宋_GB2312" panose="02010609030101010101" charset="-122"/>
            </a:endParaRPr>
          </a:p>
          <a:p>
            <a:pPr indent="0"/>
            <a:r>
              <a:rPr lang="zh-CN" sz="2000" b="0">
                <a:cs typeface="仿宋_GB2312" panose="02010609030101010101" charset="-122"/>
              </a:rPr>
              <a:t>（2）近距离</a:t>
            </a:r>
            <a:r>
              <a:rPr lang="zh-CN" sz="2000" b="0">
                <a:solidFill>
                  <a:srgbClr val="400ADA"/>
                </a:solidFill>
                <a:cs typeface="仿宋_GB2312" panose="02010609030101010101" charset="-122"/>
              </a:rPr>
              <a:t>触摸</a:t>
            </a:r>
            <a:r>
              <a:rPr lang="zh-CN" sz="2000" b="0">
                <a:cs typeface="仿宋_GB2312" panose="02010609030101010101" charset="-122"/>
              </a:rPr>
              <a:t>济远舰主炮等打捞出水残骸，感受震撼人心的战争场面，</a:t>
            </a:r>
            <a:r>
              <a:rPr lang="zh-CN" sz="2000" b="0">
                <a:solidFill>
                  <a:srgbClr val="400ADA"/>
                </a:solidFill>
                <a:cs typeface="仿宋_GB2312" panose="02010609030101010101" charset="-122"/>
              </a:rPr>
              <a:t>体会</a:t>
            </a:r>
            <a:r>
              <a:rPr lang="zh-CN" sz="2000" b="0">
                <a:cs typeface="仿宋_GB2312" panose="02010609030101010101" charset="-122"/>
              </a:rPr>
              <a:t>北洋水师将士面对战争失败的无助和无奈，</a:t>
            </a:r>
            <a:r>
              <a:rPr lang="zh-CN" sz="2000" b="0">
                <a:solidFill>
                  <a:srgbClr val="400ADA"/>
                </a:solidFill>
                <a:cs typeface="仿宋_GB2312" panose="02010609030101010101" charset="-122"/>
              </a:rPr>
              <a:t>感悟</a:t>
            </a:r>
            <a:r>
              <a:rPr lang="zh-CN" sz="2000" b="0">
                <a:cs typeface="仿宋_GB2312" panose="02010609030101010101" charset="-122"/>
              </a:rPr>
              <a:t>战争的惨烈与悲壮。（3）通过</a:t>
            </a:r>
            <a:r>
              <a:rPr lang="zh-CN" sz="2000" b="0">
                <a:solidFill>
                  <a:srgbClr val="400ADA"/>
                </a:solidFill>
                <a:cs typeface="仿宋_GB2312" panose="02010609030101010101" charset="-122"/>
              </a:rPr>
              <a:t>参观</a:t>
            </a:r>
            <a:r>
              <a:rPr lang="zh-CN" sz="2000" b="0">
                <a:cs typeface="仿宋_GB2312" panose="02010609030101010101" charset="-122"/>
              </a:rPr>
              <a:t>威海水师学堂，感受北洋水师将士学习环境，了解水师学堂的课程设置；结合资料</a:t>
            </a:r>
            <a:r>
              <a:rPr lang="zh-CN" sz="2000" b="0">
                <a:solidFill>
                  <a:srgbClr val="400ADA"/>
                </a:solidFill>
                <a:cs typeface="仿宋_GB2312" panose="02010609030101010101" charset="-122"/>
              </a:rPr>
              <a:t>对比</a:t>
            </a:r>
            <a:r>
              <a:rPr lang="zh-CN" sz="2000" b="0">
                <a:cs typeface="仿宋_GB2312" panose="02010609030101010101" charset="-122"/>
              </a:rPr>
              <a:t>中日军事教育的差异。（4）通过参观，从综合国力、军费投入、政治制度和思想意识等方面</a:t>
            </a:r>
            <a:r>
              <a:rPr lang="zh-CN" sz="2000" b="0">
                <a:solidFill>
                  <a:srgbClr val="400ADA"/>
                </a:solidFill>
                <a:cs typeface="仿宋_GB2312" panose="02010609030101010101" charset="-122"/>
              </a:rPr>
              <a:t>比较</a:t>
            </a:r>
            <a:r>
              <a:rPr lang="zh-CN" sz="2000" b="0">
                <a:cs typeface="仿宋_GB2312" panose="02010609030101010101" charset="-122"/>
              </a:rPr>
              <a:t>甲午海战前的中国和日本，</a:t>
            </a:r>
            <a:r>
              <a:rPr lang="zh-CN" sz="2000" b="0">
                <a:solidFill>
                  <a:srgbClr val="400ADA"/>
                </a:solidFill>
                <a:cs typeface="仿宋_GB2312" panose="02010609030101010101" charset="-122"/>
              </a:rPr>
              <a:t>探究</a:t>
            </a:r>
            <a:r>
              <a:rPr lang="zh-CN" sz="2000" b="0">
                <a:cs typeface="仿宋_GB2312" panose="02010609030101010101" charset="-122"/>
              </a:rPr>
              <a:t>甲午国殇的原因。</a:t>
            </a:r>
            <a:endParaRPr lang="zh-CN" altLang="en-US" sz="20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40410" y="224790"/>
            <a:ext cx="5901055" cy="521970"/>
          </a:xfrm>
          <a:prstGeom prst="rect">
            <a:avLst/>
          </a:prstGeom>
          <a:noFill/>
        </p:spPr>
        <p:txBody>
          <a:bodyPr wrap="none" rtlCol="0" anchor="t">
            <a:spAutoFit/>
          </a:bodyPr>
          <a:p>
            <a:r>
              <a:rPr lang="zh-CN" sz="2800" b="1">
                <a:solidFill>
                  <a:srgbClr val="FF0000"/>
                </a:solidFill>
                <a:ea typeface="仿宋_GB2312" panose="02010609030101010101" charset="-122"/>
                <a:sym typeface="+mn-ea"/>
              </a:rPr>
              <a:t>研学过程（研学任务）</a:t>
            </a:r>
            <a:r>
              <a:rPr lang="zh-CN" sz="2800">
                <a:ea typeface="仿宋_GB2312" panose="02010609030101010101" charset="-122"/>
                <a:sym typeface="+mn-ea"/>
              </a:rPr>
              <a:t>：</a:t>
            </a:r>
            <a:r>
              <a:rPr lang="zh-CN" sz="2800" b="1">
                <a:ea typeface="仿宋_GB2312" panose="02010609030101010101" charset="-122"/>
                <a:sym typeface="+mn-ea"/>
              </a:rPr>
              <a:t>预设、生成</a:t>
            </a:r>
            <a:endParaRPr lang="zh-CN" altLang="en-US" sz="2800" b="1"/>
          </a:p>
        </p:txBody>
      </p:sp>
      <p:sp>
        <p:nvSpPr>
          <p:cNvPr id="3" name="文本框 2"/>
          <p:cNvSpPr txBox="1"/>
          <p:nvPr/>
        </p:nvSpPr>
        <p:spPr>
          <a:xfrm>
            <a:off x="607695" y="1228725"/>
            <a:ext cx="5334000" cy="4399915"/>
          </a:xfrm>
          <a:prstGeom prst="rect">
            <a:avLst/>
          </a:prstGeom>
          <a:noFill/>
          <a:ln w="9525">
            <a:noFill/>
          </a:ln>
        </p:spPr>
        <p:txBody>
          <a:bodyPr wrap="square">
            <a:spAutoFit/>
          </a:bodyPr>
          <a:p>
            <a:pPr indent="0"/>
            <a:r>
              <a:rPr lang="zh-CN" sz="2800" b="1">
                <a:cs typeface="仿宋_GB2312" panose="02010609030101010101" charset="-122"/>
              </a:rPr>
              <a:t>研学地点及其任务</a:t>
            </a:r>
            <a:endParaRPr lang="zh-CN" sz="2800" b="0">
              <a:cs typeface="仿宋_GB2312" panose="02010609030101010101" charset="-122"/>
            </a:endParaRPr>
          </a:p>
          <a:p>
            <a:pPr indent="0"/>
            <a:r>
              <a:rPr lang="en-US" altLang="zh-CN" sz="2800" b="0">
                <a:cs typeface="仿宋_GB2312" panose="02010609030101010101" charset="-122"/>
              </a:rPr>
              <a:t>1.</a:t>
            </a:r>
            <a:r>
              <a:rPr lang="zh-CN" sz="2800" b="0">
                <a:cs typeface="仿宋_GB2312" panose="02010609030101010101" charset="-122"/>
              </a:rPr>
              <a:t>幸福门：开启研学之旅，认识刘公岛的战略位置；</a:t>
            </a:r>
            <a:endParaRPr lang="zh-CN" sz="2800" b="0">
              <a:cs typeface="仿宋_GB2312" panose="02010609030101010101" charset="-122"/>
            </a:endParaRPr>
          </a:p>
          <a:p>
            <a:pPr indent="0"/>
            <a:r>
              <a:rPr lang="en-US" altLang="zh-CN" sz="2800" b="0">
                <a:cs typeface="仿宋_GB2312" panose="02010609030101010101" charset="-122"/>
              </a:rPr>
              <a:t>2.</a:t>
            </a:r>
            <a:r>
              <a:rPr lang="zh-CN" sz="2800" b="0">
                <a:cs typeface="仿宋_GB2312" panose="02010609030101010101" charset="-122"/>
              </a:rPr>
              <a:t>中国甲午战争博物馆：探究甲午国殇的原因；</a:t>
            </a:r>
            <a:endParaRPr lang="zh-CN" sz="2800" b="0">
              <a:cs typeface="仿宋_GB2312" panose="02010609030101010101" charset="-122"/>
            </a:endParaRPr>
          </a:p>
          <a:p>
            <a:pPr indent="0"/>
            <a:r>
              <a:rPr lang="en-US" altLang="zh-CN" sz="2800" b="0">
                <a:cs typeface="仿宋_GB2312" panose="02010609030101010101" charset="-122"/>
              </a:rPr>
              <a:t>3.</a:t>
            </a:r>
            <a:r>
              <a:rPr lang="zh-CN" sz="2800" b="0">
                <a:cs typeface="仿宋_GB2312" panose="02010609030101010101" charset="-122"/>
              </a:rPr>
              <a:t>中国甲午战争博物馆、英租威海卫历史展览馆：感受甲午海战国耻；</a:t>
            </a:r>
            <a:endParaRPr lang="zh-CN" sz="2800" b="0">
              <a:cs typeface="仿宋_GB2312" panose="02010609030101010101" charset="-122"/>
            </a:endParaRPr>
          </a:p>
          <a:p>
            <a:pPr indent="0"/>
            <a:r>
              <a:rPr lang="en-US" altLang="zh-CN" sz="2800" b="0">
                <a:cs typeface="仿宋_GB2312" panose="02010609030101010101" charset="-122"/>
              </a:rPr>
              <a:t>4.</a:t>
            </a:r>
            <a:r>
              <a:rPr lang="zh-CN" sz="2800" b="0">
                <a:cs typeface="仿宋_GB2312" panose="02010609030101010101" charset="-122"/>
              </a:rPr>
              <a:t>潜水艇、军训营：励志海军强国梦。</a:t>
            </a:r>
            <a:endParaRPr lang="zh-CN" altLang="en-US" sz="2800"/>
          </a:p>
        </p:txBody>
      </p:sp>
      <p:graphicFrame>
        <p:nvGraphicFramePr>
          <p:cNvPr id="11" name="表格 10"/>
          <p:cNvGraphicFramePr/>
          <p:nvPr/>
        </p:nvGraphicFramePr>
        <p:xfrm>
          <a:off x="6469380" y="844550"/>
          <a:ext cx="5499100" cy="5403850"/>
        </p:xfrm>
        <a:graphic>
          <a:graphicData uri="http://schemas.openxmlformats.org/drawingml/2006/table">
            <a:tbl>
              <a:tblPr firstRow="1" bandRow="1">
                <a:tableStyleId>{5940675A-B579-460E-94D1-54222C63F5DA}</a:tableStyleId>
              </a:tblPr>
              <a:tblGrid>
                <a:gridCol w="5499100"/>
              </a:tblGrid>
              <a:tr h="5403850">
                <a:tc>
                  <a:txBody>
                    <a:bodyPr/>
                    <a:p>
                      <a:pPr indent="0">
                        <a:buNone/>
                      </a:pPr>
                      <a:endParaRPr lang="en-US" altLang="en-US" sz="1600" b="0">
                        <a:solidFill>
                          <a:srgbClr val="FF0000"/>
                        </a:solidFill>
                        <a:latin typeface="黑体" panose="02010609060101010101" charset="-122"/>
                        <a:ea typeface="黑体" panose="02010609060101010101" charset="-122"/>
                        <a:cs typeface="黑体" panose="02010609060101010101" charset="-122"/>
                      </a:endParaRPr>
                    </a:p>
                  </a:txBody>
                  <a:tcPr marL="68580" marR="68580" marT="0" marB="0" vert="horz" anchor="t">
                    <a:lnL w="19050" cap="flat" cmpd="sng">
                      <a:solidFill>
                        <a:srgbClr val="FF0000"/>
                      </a:solidFill>
                      <a:prstDash val="dash"/>
                      <a:headEnd type="none" w="med" len="med"/>
                      <a:tailEnd type="none" w="med" len="med"/>
                    </a:lnL>
                    <a:lnR w="19050" cap="flat" cmpd="sng">
                      <a:solidFill>
                        <a:srgbClr val="FF0000"/>
                      </a:solidFill>
                      <a:prstDash val="dash"/>
                      <a:headEnd type="none" w="med" len="med"/>
                      <a:tailEnd type="none" w="med" len="med"/>
                    </a:lnR>
                    <a:lnT w="19050" cap="flat" cmpd="sng">
                      <a:solidFill>
                        <a:srgbClr val="FF0000"/>
                      </a:solidFill>
                      <a:prstDash val="dash"/>
                      <a:headEnd type="none" w="med" len="med"/>
                      <a:tailEnd type="none" w="med" len="med"/>
                    </a:lnT>
                    <a:lnB w="19050" cap="flat" cmpd="sng">
                      <a:solidFill>
                        <a:srgbClr val="FF0000"/>
                      </a:solidFill>
                      <a:prstDash val="dash"/>
                      <a:headEnd type="none" w="med" len="med"/>
                      <a:tailEnd type="none" w="med" len="med"/>
                    </a:lnB>
                    <a:lnTlToBr>
                      <a:noFill/>
                    </a:lnTlToBr>
                    <a:lnBlToTr>
                      <a:noFill/>
                    </a:lnBlToTr>
                    <a:noFill/>
                  </a:tcPr>
                </a:tc>
              </a:tr>
            </a:tbl>
          </a:graphicData>
        </a:graphic>
      </p:graphicFrame>
      <p:cxnSp>
        <p:nvCxnSpPr>
          <p:cNvPr id="12" name="直接箭头连接符 11"/>
          <p:cNvCxnSpPr/>
          <p:nvPr/>
        </p:nvCxnSpPr>
        <p:spPr>
          <a:xfrm flipV="1">
            <a:off x="1682750" y="4387850"/>
            <a:ext cx="4666615" cy="71120"/>
          </a:xfrm>
          <a:prstGeom prst="straightConnector1">
            <a:avLst/>
          </a:prstGeom>
          <a:ln w="28575">
            <a:solidFill>
              <a:srgbClr val="FF0000"/>
            </a:solidFill>
            <a:tailEnd type="arrow" w="med" len="med"/>
          </a:ln>
        </p:spPr>
        <p:style>
          <a:lnRef idx="1">
            <a:schemeClr val="accent2"/>
          </a:lnRef>
          <a:fillRef idx="0">
            <a:schemeClr val="accent2"/>
          </a:fillRef>
          <a:effectRef idx="0">
            <a:schemeClr val="accent2"/>
          </a:effectRef>
          <a:fontRef idx="minor">
            <a:schemeClr val="tx1"/>
          </a:fontRef>
        </p:style>
      </p:cxnSp>
      <p:sp>
        <p:nvSpPr>
          <p:cNvPr id="4" name="文本框 3"/>
          <p:cNvSpPr txBox="1"/>
          <p:nvPr/>
        </p:nvSpPr>
        <p:spPr>
          <a:xfrm>
            <a:off x="6349365" y="1003300"/>
            <a:ext cx="5502910" cy="4399915"/>
          </a:xfrm>
          <a:prstGeom prst="rect">
            <a:avLst/>
          </a:prstGeom>
          <a:noFill/>
          <a:ln w="9525">
            <a:noFill/>
          </a:ln>
        </p:spPr>
        <p:txBody>
          <a:bodyPr wrap="square">
            <a:spAutoFit/>
          </a:bodyPr>
          <a:p>
            <a:pPr indent="0"/>
            <a:r>
              <a:rPr lang="zh-CN" sz="2000" b="0">
                <a:cs typeface="仿宋_GB2312" panose="02010609030101010101" charset="-122"/>
              </a:rPr>
              <a:t>（1）站在邓世昌雕塑前，透过望远镜的镜筒，你能</a:t>
            </a:r>
            <a:r>
              <a:rPr lang="zh-CN" sz="2000" b="0">
                <a:solidFill>
                  <a:srgbClr val="400ADA"/>
                </a:solidFill>
                <a:cs typeface="仿宋_GB2312" panose="02010609030101010101" charset="-122"/>
              </a:rPr>
              <a:t>看到</a:t>
            </a:r>
            <a:r>
              <a:rPr lang="zh-CN" sz="2000" b="0">
                <a:cs typeface="仿宋_GB2312" panose="02010609030101010101" charset="-122"/>
              </a:rPr>
              <a:t>什么场景？谈谈你的体会和感受。（2）从陈列馆序厅到尾厅，</a:t>
            </a:r>
            <a:r>
              <a:rPr lang="zh-CN" sz="2000" b="0">
                <a:solidFill>
                  <a:srgbClr val="400ADA"/>
                </a:solidFill>
                <a:cs typeface="仿宋_GB2312" panose="02010609030101010101" charset="-122"/>
              </a:rPr>
              <a:t>观看</a:t>
            </a:r>
            <a:r>
              <a:rPr lang="zh-CN" sz="2000" b="0">
                <a:cs typeface="仿宋_GB2312" panose="02010609030101010101" charset="-122"/>
              </a:rPr>
              <a:t>珍贵的历史图片和3D影像资料，了解整个甲午战争史实，</a:t>
            </a:r>
            <a:r>
              <a:rPr lang="zh-CN" sz="2000" b="0">
                <a:solidFill>
                  <a:srgbClr val="400ADA"/>
                </a:solidFill>
                <a:cs typeface="仿宋_GB2312" panose="02010609030101010101" charset="-122"/>
              </a:rPr>
              <a:t>感悟“</a:t>
            </a:r>
            <a:r>
              <a:rPr lang="zh-CN" sz="2000" b="0">
                <a:cs typeface="仿宋_GB2312" panose="02010609030101010101" charset="-122"/>
              </a:rPr>
              <a:t>落后就要挨打，腐败必然灭亡”的道理、增强 “强我海防、兴我海权”的国防意识。（3）通过参观多个超写实人物雕像场景和英租威海卫历史展览馆，</a:t>
            </a:r>
            <a:r>
              <a:rPr lang="zh-CN" sz="2000" b="0">
                <a:solidFill>
                  <a:srgbClr val="400ADA"/>
                </a:solidFill>
                <a:cs typeface="仿宋_GB2312" panose="02010609030101010101" charset="-122"/>
              </a:rPr>
              <a:t>探讨</a:t>
            </a:r>
            <a:r>
              <a:rPr lang="zh-CN" sz="2000" b="0">
                <a:cs typeface="仿宋_GB2312" panose="02010609030101010101" charset="-122"/>
              </a:rPr>
              <a:t>交流清政府签订的一系列不平等条约，</a:t>
            </a:r>
            <a:r>
              <a:rPr lang="zh-CN" sz="2000" b="0">
                <a:solidFill>
                  <a:srgbClr val="400ADA"/>
                </a:solidFill>
                <a:cs typeface="仿宋_GB2312" panose="02010609030101010101" charset="-122"/>
              </a:rPr>
              <a:t>说说</a:t>
            </a:r>
            <a:r>
              <a:rPr lang="zh-CN" sz="2000" b="0">
                <a:cs typeface="仿宋_GB2312" panose="02010609030101010101" charset="-122"/>
              </a:rPr>
              <a:t>威海卫被英国强租后人民生活的变化，感受甲午海战后的耻辱历史。（4）登上东泓炮台遗址，牢记习近平总书记曾经视察时的嘱托“警钟长鸣，铭记历史教训，发愤图强”；</a:t>
            </a:r>
            <a:r>
              <a:rPr lang="zh-CN" sz="2000" b="0">
                <a:solidFill>
                  <a:srgbClr val="400ADA"/>
                </a:solidFill>
                <a:cs typeface="仿宋_GB2312" panose="02010609030101010101" charset="-122"/>
              </a:rPr>
              <a:t>吟唱或诵读</a:t>
            </a:r>
            <a:r>
              <a:rPr lang="zh-CN" sz="2000" b="0">
                <a:cs typeface="仿宋_GB2312" panose="02010609030101010101" charset="-122"/>
              </a:rPr>
              <a:t>《七子之歌——威海卫》，</a:t>
            </a:r>
            <a:r>
              <a:rPr lang="zh-CN" sz="2000" b="0">
                <a:solidFill>
                  <a:srgbClr val="400ADA"/>
                </a:solidFill>
                <a:cs typeface="仿宋_GB2312" panose="02010609030101010101" charset="-122"/>
              </a:rPr>
              <a:t>树立</a:t>
            </a:r>
            <a:r>
              <a:rPr lang="zh-CN" sz="2000" b="0">
                <a:cs typeface="仿宋_GB2312" panose="02010609030101010101" charset="-122"/>
              </a:rPr>
              <a:t>维护海洋权益意识。</a:t>
            </a:r>
            <a:endParaRPr lang="zh-CN" altLang="en-US" sz="20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40410" y="224790"/>
            <a:ext cx="5901055" cy="521970"/>
          </a:xfrm>
          <a:prstGeom prst="rect">
            <a:avLst/>
          </a:prstGeom>
          <a:noFill/>
        </p:spPr>
        <p:txBody>
          <a:bodyPr wrap="none" rtlCol="0" anchor="t">
            <a:spAutoFit/>
          </a:bodyPr>
          <a:p>
            <a:r>
              <a:rPr lang="zh-CN" sz="2800" b="1">
                <a:solidFill>
                  <a:srgbClr val="FF0000"/>
                </a:solidFill>
                <a:ea typeface="仿宋_GB2312" panose="02010609030101010101" charset="-122"/>
                <a:sym typeface="+mn-ea"/>
              </a:rPr>
              <a:t>研学过程（研学任务）</a:t>
            </a:r>
            <a:r>
              <a:rPr lang="zh-CN" sz="2800">
                <a:ea typeface="仿宋_GB2312" panose="02010609030101010101" charset="-122"/>
                <a:sym typeface="+mn-ea"/>
              </a:rPr>
              <a:t>：</a:t>
            </a:r>
            <a:r>
              <a:rPr lang="zh-CN" sz="2800" b="1">
                <a:ea typeface="仿宋_GB2312" panose="02010609030101010101" charset="-122"/>
                <a:sym typeface="+mn-ea"/>
              </a:rPr>
              <a:t>预设、生成</a:t>
            </a:r>
            <a:endParaRPr lang="zh-CN" altLang="en-US" sz="2800" b="1"/>
          </a:p>
        </p:txBody>
      </p:sp>
      <p:sp>
        <p:nvSpPr>
          <p:cNvPr id="3" name="文本框 2"/>
          <p:cNvSpPr txBox="1"/>
          <p:nvPr/>
        </p:nvSpPr>
        <p:spPr>
          <a:xfrm>
            <a:off x="607695" y="1228725"/>
            <a:ext cx="5334000" cy="4399915"/>
          </a:xfrm>
          <a:prstGeom prst="rect">
            <a:avLst/>
          </a:prstGeom>
          <a:noFill/>
          <a:ln w="9525">
            <a:noFill/>
          </a:ln>
        </p:spPr>
        <p:txBody>
          <a:bodyPr wrap="square">
            <a:spAutoFit/>
          </a:bodyPr>
          <a:p>
            <a:pPr indent="0"/>
            <a:r>
              <a:rPr lang="zh-CN" sz="2800" b="1">
                <a:cs typeface="仿宋_GB2312" panose="02010609030101010101" charset="-122"/>
              </a:rPr>
              <a:t>研学地点及其任务</a:t>
            </a:r>
            <a:endParaRPr lang="zh-CN" sz="2800" b="0">
              <a:cs typeface="仿宋_GB2312" panose="02010609030101010101" charset="-122"/>
            </a:endParaRPr>
          </a:p>
          <a:p>
            <a:pPr indent="0"/>
            <a:r>
              <a:rPr lang="en-US" altLang="zh-CN" sz="2800" b="0">
                <a:cs typeface="仿宋_GB2312" panose="02010609030101010101" charset="-122"/>
              </a:rPr>
              <a:t>1.</a:t>
            </a:r>
            <a:r>
              <a:rPr lang="zh-CN" sz="2800" b="0">
                <a:cs typeface="仿宋_GB2312" panose="02010609030101010101" charset="-122"/>
              </a:rPr>
              <a:t>幸福门：开启研学之旅，认识刘公岛的战略位置；</a:t>
            </a:r>
            <a:endParaRPr lang="zh-CN" sz="2800" b="0">
              <a:cs typeface="仿宋_GB2312" panose="02010609030101010101" charset="-122"/>
            </a:endParaRPr>
          </a:p>
          <a:p>
            <a:pPr indent="0"/>
            <a:r>
              <a:rPr lang="en-US" altLang="zh-CN" sz="2800" b="0">
                <a:cs typeface="仿宋_GB2312" panose="02010609030101010101" charset="-122"/>
              </a:rPr>
              <a:t>2.</a:t>
            </a:r>
            <a:r>
              <a:rPr lang="zh-CN" sz="2800" b="0">
                <a:cs typeface="仿宋_GB2312" panose="02010609030101010101" charset="-122"/>
              </a:rPr>
              <a:t>中国甲午战争博物馆：探究甲午国殇的原因；</a:t>
            </a:r>
            <a:endParaRPr lang="zh-CN" sz="2800" b="0">
              <a:cs typeface="仿宋_GB2312" panose="02010609030101010101" charset="-122"/>
            </a:endParaRPr>
          </a:p>
          <a:p>
            <a:pPr indent="0"/>
            <a:r>
              <a:rPr lang="en-US" altLang="zh-CN" sz="2800" b="0">
                <a:cs typeface="仿宋_GB2312" panose="02010609030101010101" charset="-122"/>
              </a:rPr>
              <a:t>3.</a:t>
            </a:r>
            <a:r>
              <a:rPr lang="zh-CN" sz="2800" b="0">
                <a:cs typeface="仿宋_GB2312" panose="02010609030101010101" charset="-122"/>
              </a:rPr>
              <a:t>中国甲午战争博物馆、英租威海卫历史展览馆：感受甲午海战国耻；</a:t>
            </a:r>
            <a:endParaRPr lang="zh-CN" sz="2800" b="0">
              <a:cs typeface="仿宋_GB2312" panose="02010609030101010101" charset="-122"/>
            </a:endParaRPr>
          </a:p>
          <a:p>
            <a:pPr indent="0"/>
            <a:r>
              <a:rPr lang="en-US" altLang="zh-CN" sz="2800" b="0">
                <a:cs typeface="仿宋_GB2312" panose="02010609030101010101" charset="-122"/>
              </a:rPr>
              <a:t>4.</a:t>
            </a:r>
            <a:r>
              <a:rPr lang="zh-CN" sz="2800" b="0">
                <a:cs typeface="仿宋_GB2312" panose="02010609030101010101" charset="-122"/>
              </a:rPr>
              <a:t>潜水艇、军训营：励志海军强国梦。</a:t>
            </a:r>
            <a:endParaRPr lang="zh-CN" altLang="en-US" sz="2800"/>
          </a:p>
        </p:txBody>
      </p:sp>
      <p:graphicFrame>
        <p:nvGraphicFramePr>
          <p:cNvPr id="11" name="表格 10"/>
          <p:cNvGraphicFramePr/>
          <p:nvPr/>
        </p:nvGraphicFramePr>
        <p:xfrm>
          <a:off x="6597015" y="1009650"/>
          <a:ext cx="5217795" cy="5536565"/>
        </p:xfrm>
        <a:graphic>
          <a:graphicData uri="http://schemas.openxmlformats.org/drawingml/2006/table">
            <a:tbl>
              <a:tblPr firstRow="1" bandRow="1">
                <a:tableStyleId>{5940675A-B579-460E-94D1-54222C63F5DA}</a:tableStyleId>
              </a:tblPr>
              <a:tblGrid>
                <a:gridCol w="5217795"/>
              </a:tblGrid>
              <a:tr h="5536565">
                <a:tc>
                  <a:txBody>
                    <a:bodyPr/>
                    <a:p>
                      <a:pPr indent="0">
                        <a:buNone/>
                      </a:pPr>
                      <a:endParaRPr lang="en-US" altLang="en-US" sz="1600" b="0">
                        <a:solidFill>
                          <a:srgbClr val="FF0000"/>
                        </a:solidFill>
                        <a:latin typeface="黑体" panose="02010609060101010101" charset="-122"/>
                        <a:ea typeface="黑体" panose="02010609060101010101" charset="-122"/>
                        <a:cs typeface="黑体" panose="02010609060101010101" charset="-122"/>
                      </a:endParaRPr>
                    </a:p>
                  </a:txBody>
                  <a:tcPr marL="68580" marR="68580" marT="0" marB="0" vert="horz" anchor="t">
                    <a:lnL w="19050" cap="flat" cmpd="sng">
                      <a:solidFill>
                        <a:srgbClr val="FF0000"/>
                      </a:solidFill>
                      <a:prstDash val="dash"/>
                      <a:headEnd type="none" w="med" len="med"/>
                      <a:tailEnd type="none" w="med" len="med"/>
                    </a:lnL>
                    <a:lnR w="19050" cap="flat" cmpd="sng">
                      <a:solidFill>
                        <a:srgbClr val="FF0000"/>
                      </a:solidFill>
                      <a:prstDash val="dash"/>
                      <a:headEnd type="none" w="med" len="med"/>
                      <a:tailEnd type="none" w="med" len="med"/>
                    </a:lnR>
                    <a:lnT w="19050" cap="flat" cmpd="sng">
                      <a:solidFill>
                        <a:srgbClr val="FF0000"/>
                      </a:solidFill>
                      <a:prstDash val="dash"/>
                      <a:headEnd type="none" w="med" len="med"/>
                      <a:tailEnd type="none" w="med" len="med"/>
                    </a:lnT>
                    <a:lnB w="19050" cap="flat" cmpd="sng">
                      <a:solidFill>
                        <a:srgbClr val="FF0000"/>
                      </a:solidFill>
                      <a:prstDash val="dash"/>
                      <a:headEnd type="none" w="med" len="med"/>
                      <a:tailEnd type="none" w="med" len="med"/>
                    </a:lnB>
                    <a:lnTlToBr>
                      <a:noFill/>
                    </a:lnTlToBr>
                    <a:lnBlToTr>
                      <a:noFill/>
                    </a:lnBlToTr>
                    <a:noFill/>
                  </a:tcPr>
                </a:tc>
              </a:tr>
            </a:tbl>
          </a:graphicData>
        </a:graphic>
      </p:graphicFrame>
      <p:cxnSp>
        <p:nvCxnSpPr>
          <p:cNvPr id="12" name="直接箭头连接符 11"/>
          <p:cNvCxnSpPr/>
          <p:nvPr/>
        </p:nvCxnSpPr>
        <p:spPr>
          <a:xfrm flipV="1">
            <a:off x="1948180" y="5319395"/>
            <a:ext cx="4648835" cy="635"/>
          </a:xfrm>
          <a:prstGeom prst="straightConnector1">
            <a:avLst/>
          </a:prstGeom>
          <a:ln w="28575">
            <a:solidFill>
              <a:srgbClr val="FF0000"/>
            </a:solidFill>
            <a:tailEnd type="arrow" w="med" len="med"/>
          </a:ln>
        </p:spPr>
        <p:style>
          <a:lnRef idx="1">
            <a:schemeClr val="accent2"/>
          </a:lnRef>
          <a:fillRef idx="0">
            <a:schemeClr val="accent2"/>
          </a:fillRef>
          <a:effectRef idx="0">
            <a:schemeClr val="accent2"/>
          </a:effectRef>
          <a:fontRef idx="minor">
            <a:schemeClr val="tx1"/>
          </a:fontRef>
        </p:style>
      </p:cxnSp>
      <p:sp>
        <p:nvSpPr>
          <p:cNvPr id="100" name="文本框 99"/>
          <p:cNvSpPr txBox="1"/>
          <p:nvPr/>
        </p:nvSpPr>
        <p:spPr>
          <a:xfrm>
            <a:off x="6597015" y="1009333"/>
            <a:ext cx="5080000" cy="5631180"/>
          </a:xfrm>
          <a:prstGeom prst="rect">
            <a:avLst/>
          </a:prstGeom>
          <a:noFill/>
          <a:ln w="9525">
            <a:noFill/>
          </a:ln>
        </p:spPr>
        <p:txBody>
          <a:bodyPr>
            <a:spAutoFit/>
          </a:bodyPr>
          <a:p>
            <a:pPr indent="0"/>
            <a:r>
              <a:rPr lang="zh-CN" sz="2400" b="0">
                <a:cs typeface="仿宋_GB2312" panose="02010609030101010101" charset="-122"/>
              </a:rPr>
              <a:t>（1）实地</a:t>
            </a:r>
            <a:r>
              <a:rPr lang="zh-CN" sz="2400" b="0">
                <a:solidFill>
                  <a:srgbClr val="400ADA"/>
                </a:solidFill>
                <a:cs typeface="仿宋_GB2312" panose="02010609030101010101" charset="-122"/>
              </a:rPr>
              <a:t>参观</a:t>
            </a:r>
            <a:r>
              <a:rPr lang="zh-CN" sz="2400" b="0">
                <a:cs typeface="仿宋_GB2312" panose="02010609030101010101" charset="-122"/>
              </a:rPr>
              <a:t>R级33型常规动力鱼雷攻击潜水艇，近距离了解潜艇兵神秘的水下生活，感受其22年服役期曾多次执行重大任务的光荣历史，结合青岛海军大阅兵交流中国现代的海军军事教育和战备状况，增强民族自豪感。（2）</a:t>
            </a:r>
            <a:r>
              <a:rPr lang="zh-CN" sz="2400" b="0">
                <a:solidFill>
                  <a:srgbClr val="400ADA"/>
                </a:solidFill>
                <a:cs typeface="仿宋_GB2312" panose="02010609030101010101" charset="-122"/>
              </a:rPr>
              <a:t>诵读</a:t>
            </a:r>
            <a:r>
              <a:rPr lang="zh-CN" sz="2400" b="0">
                <a:cs typeface="仿宋_GB2312" panose="02010609030101010101" charset="-122"/>
              </a:rPr>
              <a:t>《少年中国说》，强化责任担当意识。（3）进行军姿、队列等基础动作</a:t>
            </a:r>
            <a:r>
              <a:rPr lang="zh-CN" sz="2400" b="0">
                <a:solidFill>
                  <a:srgbClr val="400ADA"/>
                </a:solidFill>
                <a:cs typeface="仿宋_GB2312" panose="02010609030101010101" charset="-122"/>
              </a:rPr>
              <a:t>训练</a:t>
            </a:r>
            <a:r>
              <a:rPr lang="zh-CN" sz="2400" b="0">
                <a:cs typeface="仿宋_GB2312" panose="02010609030101010101" charset="-122"/>
              </a:rPr>
              <a:t>以及军事化管理，提高自理能力，养成良好生活习惯，树立远大梦想。学习简单的海军旗语，限时</a:t>
            </a:r>
            <a:r>
              <a:rPr lang="zh-CN" sz="2400" b="0">
                <a:solidFill>
                  <a:srgbClr val="400ADA"/>
                </a:solidFill>
                <a:cs typeface="仿宋_GB2312" panose="02010609030101010101" charset="-122"/>
              </a:rPr>
              <a:t>拼装</a:t>
            </a:r>
            <a:r>
              <a:rPr lang="zh-CN" sz="2400" b="0">
                <a:cs typeface="仿宋_GB2312" panose="02010609030101010101" charset="-122"/>
              </a:rPr>
              <a:t>军舰模型，说一说如果你想成为一名合格的海军，需要具备哪些素质？</a:t>
            </a:r>
            <a:r>
              <a:rPr lang="zh-CN" sz="2400" b="0">
                <a:solidFill>
                  <a:srgbClr val="400ADA"/>
                </a:solidFill>
                <a:cs typeface="仿宋_GB2312" panose="02010609030101010101" charset="-122"/>
              </a:rPr>
              <a:t>畅谈</a:t>
            </a:r>
            <a:r>
              <a:rPr lang="zh-CN" sz="2400" b="0">
                <a:cs typeface="仿宋_GB2312" panose="02010609030101010101" charset="-122"/>
              </a:rPr>
              <a:t>自己的感受。</a:t>
            </a:r>
            <a:endParaRPr lang="zh-CN" altLang="en-US" sz="24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622425" y="1023620"/>
            <a:ext cx="9580880" cy="3046095"/>
          </a:xfrm>
          <a:prstGeom prst="rect">
            <a:avLst/>
          </a:prstGeom>
          <a:noFill/>
          <a:ln w="9525">
            <a:noFill/>
          </a:ln>
        </p:spPr>
        <p:txBody>
          <a:bodyPr wrap="square">
            <a:spAutoFit/>
          </a:bodyPr>
          <a:p>
            <a:pPr indent="406400"/>
            <a:r>
              <a:rPr lang="zh-CN" sz="2400" b="0">
                <a:cs typeface="仿宋_GB2312" panose="02010609030101010101" charset="-122"/>
              </a:rPr>
              <a:t>通过学生研学中不断发现问题、生成问题，进一步丰富了课程资源，使课程资源具有</a:t>
            </a:r>
            <a:r>
              <a:rPr lang="zh-CN" sz="2400" b="0">
                <a:solidFill>
                  <a:srgbClr val="400ADA"/>
                </a:solidFill>
                <a:cs typeface="仿宋_GB2312" panose="02010609030101010101" charset="-122"/>
              </a:rPr>
              <a:t>本土性、开放性、生成性</a:t>
            </a:r>
            <a:r>
              <a:rPr lang="zh-CN" sz="2400" b="0">
                <a:cs typeface="仿宋_GB2312" panose="02010609030101010101" charset="-122"/>
              </a:rPr>
              <a:t>的特点，从而助力教学和备考。研学课程的实施是在课堂之外、来自家乡本土、真实情境下的学习、探究，这体现了核心素养要求，即应通过学生在应对复杂现实情境时的外在表现加以推断。例如，研学爱伦湾时，学生提出“潮汐是怎么形成的？如何计算潮汐的发生时间？它对人类活动有什么影响？”“鲍鱼育苗的人工鱼礁为什么用拱形？”等问题，然后主动探究，激发了学习的内在动力，利于培养新时代创新性人才。</a:t>
            </a:r>
            <a:endParaRPr lang="zh-CN" altLang="en-US" sz="2400"/>
          </a:p>
        </p:txBody>
      </p:sp>
      <p:sp>
        <p:nvSpPr>
          <p:cNvPr id="2" name="右箭头 1">
            <a:hlinkClick r:id="rId1" action="ppaction://hlinkfile"/>
          </p:cNvPr>
          <p:cNvSpPr/>
          <p:nvPr/>
        </p:nvSpPr>
        <p:spPr>
          <a:xfrm>
            <a:off x="5460365" y="4966970"/>
            <a:ext cx="1905000" cy="69151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933575" y="274955"/>
            <a:ext cx="8889365" cy="5815965"/>
          </a:xfrm>
          <a:prstGeom prst="rect">
            <a:avLst/>
          </a:prstGeom>
          <a:noFill/>
          <a:ln w="9525">
            <a:noFill/>
          </a:ln>
        </p:spPr>
        <p:txBody>
          <a:bodyPr wrap="square">
            <a:spAutoFit/>
          </a:bodyPr>
          <a:p>
            <a:pPr indent="0" algn="l"/>
            <a:r>
              <a:rPr lang="en-US" altLang="zh-CN" b="1">
                <a:ea typeface="宋体" panose="02010600030101010101" pitchFamily="2" charset="-122"/>
              </a:rPr>
              <a:t>                            </a:t>
            </a:r>
            <a:r>
              <a:rPr lang="zh-CN" b="1">
                <a:ea typeface="宋体" panose="02010600030101010101" pitchFamily="2" charset="-122"/>
              </a:rPr>
              <a:t>爱伦湾海洋牧场研学反思</a:t>
            </a:r>
            <a:r>
              <a:rPr lang="en-US" b="1">
                <a:latin typeface="方正小标宋简体" panose="02010601030101010101" charset="-122"/>
                <a:ea typeface="宋体" panose="02010600030101010101" pitchFamily="2" charset="-122"/>
              </a:rPr>
              <a:t>     </a:t>
            </a:r>
            <a:r>
              <a:rPr lang="en-US" sz="1600" b="1">
                <a:latin typeface="仿宋" panose="02010609060101010101" charset="-122"/>
                <a:ea typeface="宋体" panose="02010600030101010101" pitchFamily="2" charset="-122"/>
              </a:rPr>
              <a:t> </a:t>
            </a:r>
            <a:r>
              <a:rPr lang="zh-CN" sz="1600" b="0">
                <a:ea typeface="宋体" panose="02010600030101010101" pitchFamily="2" charset="-122"/>
              </a:rPr>
              <a:t>    </a:t>
            </a:r>
            <a:r>
              <a:rPr lang="en-US" altLang="zh-CN" sz="1600" b="0">
                <a:ea typeface="宋体" panose="02010600030101010101" pitchFamily="2" charset="-122"/>
              </a:rPr>
              <a:t>2019</a:t>
            </a:r>
            <a:r>
              <a:rPr lang="zh-CN" altLang="en-US" sz="1600" b="0">
                <a:ea typeface="宋体" panose="02010600030101010101" pitchFamily="2" charset="-122"/>
              </a:rPr>
              <a:t>年</a:t>
            </a:r>
            <a:r>
              <a:rPr lang="zh-CN" sz="1600" b="0">
                <a:ea typeface="宋体" panose="02010600030101010101" pitchFamily="2" charset="-122"/>
              </a:rPr>
              <a:t>11月16日于仓促间参加了由荣成市第三中学组织的研学活动，虽然只有短短四个小时左右的时间，但感觉收获满满。   1.研学内容比较丰富，既有陆上部分，又有海上部分；既有听取研学导师介绍，又有亲自体验；既有学习过程，又体验劳动成果。寓教于乐，既让学生了解海洋知识以及新时代建设的新成就，也帮助学生树立了正确的生态文明观、人地协调观等，真正落实了立德树人的根本任务，提升了学生的核心素养。    2.亲自参与研学活动的实施，见证研学的实施过程，能及时发现课程预设中存在的问题。   但在实施的过程中，也发现一些问题：</a:t>
            </a:r>
            <a:r>
              <a:rPr lang="en-US" sz="1600" b="0">
                <a:latin typeface="楷体_GB2312" charset="0"/>
                <a:ea typeface="宋体" panose="02010600030101010101" pitchFamily="2" charset="-122"/>
              </a:rPr>
              <a:t>   1. </a:t>
            </a:r>
            <a:r>
              <a:rPr lang="zh-CN" sz="1600" b="0">
                <a:ea typeface="宋体" panose="02010600030101010101" pitchFamily="2" charset="-122"/>
              </a:rPr>
              <a:t>学生原有知识储备不足，对海洋生物、海洋地理、海洋物理、海洋化学的知识了解很少。因此在现场只是跟着研学导师学习一些新知识，认识一些新场景，缺少自己独立的思考，发现问题、解决问题的能力不足。</a:t>
            </a:r>
            <a:r>
              <a:rPr lang="en-US" sz="1600" b="0">
                <a:latin typeface="楷体_GB2312" charset="0"/>
                <a:ea typeface="宋体" panose="02010600030101010101" pitchFamily="2" charset="-122"/>
              </a:rPr>
              <a:t>   2. </a:t>
            </a:r>
            <a:r>
              <a:rPr lang="zh-CN" sz="1600" b="0">
                <a:ea typeface="宋体" panose="02010600030101010101" pitchFamily="2" charset="-122"/>
              </a:rPr>
              <a:t>学校没有建立系统的研学课程，多数学生还是本着旅游的心理，“只游不学”、“游而不学”的情况比较严重，不能把“游”的过程与课本紧密结合，没有真正实现“行走的课堂”。</a:t>
            </a:r>
            <a:r>
              <a:rPr lang="en-US" sz="1600" b="0">
                <a:latin typeface="楷体_GB2312" charset="0"/>
                <a:ea typeface="宋体" panose="02010600030101010101" pitchFamily="2" charset="-122"/>
              </a:rPr>
              <a:t>   3. </a:t>
            </a:r>
            <a:r>
              <a:rPr lang="zh-CN" sz="1600" b="0">
                <a:ea typeface="宋体" panose="02010600030101010101" pitchFamily="2" charset="-122"/>
              </a:rPr>
              <a:t>对于高中生而言，研学过程较短，不能就某一个问题进行深入、持续地研究。高中研学与初中生、小学生研学活动差异不大，研学的深度不够，对学生的能力培养不足。</a:t>
            </a:r>
            <a:r>
              <a:rPr lang="en-US" sz="1600" b="0">
                <a:latin typeface="楷体_GB2312" charset="0"/>
                <a:ea typeface="宋体" panose="02010600030101010101" pitchFamily="2" charset="-122"/>
              </a:rPr>
              <a:t>   4. </a:t>
            </a:r>
            <a:r>
              <a:rPr lang="zh-CN" sz="1600" b="0">
                <a:ea typeface="宋体" panose="02010600030101010101" pitchFamily="2" charset="-122"/>
              </a:rPr>
              <a:t>学校没有建立有效的研学考评机制。研学过程中，有些学生自由活动，游离在研学活动之外，比较懈怠。</a:t>
            </a:r>
            <a:r>
              <a:rPr lang="en-US" sz="1600" b="0">
                <a:latin typeface="楷体_GB2312" charset="0"/>
                <a:ea typeface="宋体" panose="02010600030101010101" pitchFamily="2" charset="-122"/>
              </a:rPr>
              <a:t>   5. </a:t>
            </a:r>
            <a:r>
              <a:rPr lang="zh-CN" sz="1600" b="0">
                <a:ea typeface="宋体" panose="02010600030101010101" pitchFamily="2" charset="-122"/>
              </a:rPr>
              <a:t>自身准备不足。作为研学导师，应该把课程烂熟于心中。由于参与本次研学活动前准备不充分，造成在实施过程中，有些预设的活动没有全面深入</a:t>
            </a:r>
            <a:r>
              <a:rPr lang="zh-CN" sz="1600">
                <a:ea typeface="宋体" panose="02010600030101010101" pitchFamily="2" charset="-122"/>
                <a:sym typeface="+mn-ea"/>
              </a:rPr>
              <a:t>地</a:t>
            </a:r>
            <a:r>
              <a:rPr lang="zh-CN" sz="1600" b="0">
                <a:ea typeface="宋体" panose="02010600030101010101" pitchFamily="2" charset="-122"/>
              </a:rPr>
              <a:t>展开，甚觉遗憾。</a:t>
            </a:r>
            <a:r>
              <a:rPr lang="en-US" sz="1600" b="0">
                <a:latin typeface="楷体_GB2312" charset="0"/>
                <a:ea typeface="宋体" panose="02010600030101010101" pitchFamily="2" charset="-122"/>
              </a:rPr>
              <a:t>   </a:t>
            </a:r>
            <a:r>
              <a:rPr lang="zh-CN" sz="1600" b="0">
                <a:ea typeface="宋体" panose="02010600030101010101" pitchFamily="2" charset="-122"/>
              </a:rPr>
              <a:t>总之，要想把研学活动继续深入做下去，还需要政府、学校、教研等部门的共同努力，从而为学生发展保驾护航，提供更为全面的保障。</a:t>
            </a:r>
            <a:endParaRPr lang="zh-CN"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11835" y="920115"/>
            <a:ext cx="3383280" cy="1383665"/>
          </a:xfrm>
          <a:prstGeom prst="rect">
            <a:avLst/>
          </a:prstGeom>
          <a:noFill/>
        </p:spPr>
        <p:txBody>
          <a:bodyPr wrap="none" rtlCol="0">
            <a:spAutoFit/>
          </a:bodyPr>
          <a:p>
            <a:r>
              <a:rPr lang="en-US" altLang="zh-CN" sz="2800"/>
              <a:t> </a:t>
            </a:r>
            <a:r>
              <a:rPr lang="zh-CN" altLang="en-US" sz="2800"/>
              <a:t>研学过程的录制：</a:t>
            </a:r>
            <a:endParaRPr lang="zh-CN" altLang="en-US" sz="2800"/>
          </a:p>
          <a:p>
            <a:r>
              <a:rPr lang="zh-CN" altLang="en-US" sz="2800">
                <a:latin typeface="宋体" panose="02010600030101010101" pitchFamily="2" charset="-122"/>
                <a:ea typeface="宋体" panose="02010600030101010101" pitchFamily="2" charset="-122"/>
              </a:rPr>
              <a:t>◎</a:t>
            </a:r>
            <a:r>
              <a:rPr lang="zh-CN" altLang="en-US" sz="2800"/>
              <a:t>设计好视频脚本</a:t>
            </a:r>
            <a:endParaRPr lang="zh-CN" altLang="en-US" sz="2800"/>
          </a:p>
          <a:p>
            <a:r>
              <a:rPr lang="zh-CN" altLang="en-US" sz="2800">
                <a:latin typeface="宋体" panose="02010600030101010101" pitchFamily="2" charset="-122"/>
                <a:ea typeface="宋体" panose="02010600030101010101" pitchFamily="2" charset="-122"/>
              </a:rPr>
              <a:t>◎行前、行中、行后</a:t>
            </a:r>
            <a:endParaRPr lang="en-US" altLang="zh-CN" sz="2800">
              <a:latin typeface="宋体" panose="02010600030101010101" pitchFamily="2" charset="-122"/>
              <a:ea typeface="宋体" panose="02010600030101010101" pitchFamily="2" charset="-122"/>
            </a:endParaRPr>
          </a:p>
        </p:txBody>
      </p:sp>
      <p:pic>
        <p:nvPicPr>
          <p:cNvPr id="3" name="图片 2"/>
          <p:cNvPicPr>
            <a:picLocks noChangeAspect="1"/>
          </p:cNvPicPr>
          <p:nvPr>
            <p:custDataLst>
              <p:tags r:id="rId1"/>
            </p:custDataLst>
          </p:nvPr>
        </p:nvPicPr>
        <p:blipFill>
          <a:blip r:embed="rId2"/>
          <a:stretch>
            <a:fillRect/>
          </a:stretch>
        </p:blipFill>
        <p:spPr>
          <a:xfrm>
            <a:off x="4311650" y="313690"/>
            <a:ext cx="5804535" cy="642112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42060" y="138430"/>
            <a:ext cx="7583805" cy="460375"/>
          </a:xfrm>
          <a:prstGeom prst="rect">
            <a:avLst/>
          </a:prstGeom>
          <a:noFill/>
        </p:spPr>
        <p:txBody>
          <a:bodyPr wrap="square" rtlCol="0">
            <a:spAutoFit/>
          </a:bodyPr>
          <a:p>
            <a:r>
              <a:rPr lang="zh-CN" altLang="en-US" sz="2400" b="1">
                <a:solidFill>
                  <a:srgbClr val="FF0000"/>
                </a:solidFill>
              </a:rPr>
              <a:t>研学课程的开发与实施：体现深度学习、研究性学习</a:t>
            </a:r>
            <a:endParaRPr lang="zh-CN" altLang="en-US" sz="2400" b="1">
              <a:solidFill>
                <a:srgbClr val="FF0000"/>
              </a:solidFill>
            </a:endParaRPr>
          </a:p>
        </p:txBody>
      </p:sp>
      <p:pic>
        <p:nvPicPr>
          <p:cNvPr id="3" name="图片 2"/>
          <p:cNvPicPr>
            <a:picLocks noChangeAspect="1"/>
          </p:cNvPicPr>
          <p:nvPr/>
        </p:nvPicPr>
        <p:blipFill>
          <a:blip r:embed="rId1"/>
          <a:stretch>
            <a:fillRect/>
          </a:stretch>
        </p:blipFill>
        <p:spPr>
          <a:xfrm>
            <a:off x="1242060" y="598805"/>
            <a:ext cx="4343400" cy="7200900"/>
          </a:xfrm>
          <a:prstGeom prst="rect">
            <a:avLst/>
          </a:prstGeom>
        </p:spPr>
      </p:pic>
      <p:pic>
        <p:nvPicPr>
          <p:cNvPr id="4" name="图片 3"/>
          <p:cNvPicPr>
            <a:picLocks noChangeAspect="1"/>
          </p:cNvPicPr>
          <p:nvPr/>
        </p:nvPicPr>
        <p:blipFill>
          <a:blip r:embed="rId2"/>
          <a:stretch>
            <a:fillRect/>
          </a:stretch>
        </p:blipFill>
        <p:spPr>
          <a:xfrm>
            <a:off x="6653530" y="841375"/>
            <a:ext cx="2609850" cy="38481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770890" y="492760"/>
          <a:ext cx="11347450" cy="6364605"/>
        </p:xfrm>
        <a:graphic>
          <a:graphicData uri="http://schemas.openxmlformats.org/drawingml/2006/table">
            <a:tbl>
              <a:tblPr firstRow="1" bandRow="1">
                <a:tableStyleId>{5940675A-B579-460E-94D1-54222C63F5DA}</a:tableStyleId>
              </a:tblPr>
              <a:tblGrid>
                <a:gridCol w="458470"/>
                <a:gridCol w="335280"/>
                <a:gridCol w="855980"/>
                <a:gridCol w="2099945"/>
                <a:gridCol w="5701030"/>
                <a:gridCol w="1896745"/>
              </a:tblGrid>
              <a:tr h="6364605">
                <a:tc>
                  <a:txBody>
                    <a:bodyPr/>
                    <a:p>
                      <a:pPr indent="0" algn="ctr">
                        <a:buNone/>
                      </a:pPr>
                      <a:r>
                        <a:rPr lang="en-US" sz="2000" b="0">
                          <a:latin typeface="汉仪书宋一简" charset="0"/>
                          <a:cs typeface="汉仪书宋一简" charset="0"/>
                        </a:rPr>
                        <a:t>研学旅行</a:t>
                      </a:r>
                      <a:endParaRPr lang="en-US" altLang="en-US" sz="2000" b="0">
                        <a:latin typeface="汉仪书宋一简" charset="0"/>
                        <a:ea typeface="汉仪书宋一简" charset="0"/>
                        <a:cs typeface="汉仪书宋一简" charset="0"/>
                      </a:endParaRPr>
                    </a:p>
                  </a:txBody>
                  <a:tcPr marL="9525" marR="9525" marT="9525" marB="9525"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汉仪书宋一简" charset="0"/>
                          <a:cs typeface="汉仪书宋一简" charset="0"/>
                        </a:rPr>
                        <a:t>自然类</a:t>
                      </a:r>
                      <a:endParaRPr lang="en-US" altLang="en-US" sz="2000" b="0">
                        <a:latin typeface="汉仪书宋一简" charset="0"/>
                        <a:ea typeface="汉仪书宋一简" charset="0"/>
                        <a:cs typeface="汉仪书宋一简" charset="0"/>
                      </a:endParaRPr>
                    </a:p>
                  </a:txBody>
                  <a:tcPr marL="9525" marR="9525" marT="9525" marB="9525"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汉仪书宋一简" charset="0"/>
                          <a:cs typeface="汉仪书宋一简" charset="0"/>
                        </a:rPr>
                        <a:t>自然考察</a:t>
                      </a:r>
                      <a:endParaRPr lang="en-US" altLang="en-US" sz="2000" b="0">
                        <a:latin typeface="汉仪书宋一简" charset="0"/>
                        <a:ea typeface="汉仪书宋一简" charset="0"/>
                        <a:cs typeface="汉仪书宋一简" charset="0"/>
                      </a:endParaRPr>
                    </a:p>
                  </a:txBody>
                  <a:tcPr marL="9525" marR="9525" marT="9525" marB="9525"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走进自然，感受森林、山地、湖泊、平原的自然之美，培养人与自然和谐发展的理念；运用所学知识，开展自然考察活动，提升发现问题解决问题的能力；培养关注自然、热爱自然、珍惜自然资源、呵护美丽国土的情感。</a:t>
                      </a:r>
                      <a:endParaRPr lang="en-US" altLang="en-US" sz="2000" b="0">
                        <a:latin typeface="汉仪书宋一简" charset="0"/>
                        <a:ea typeface="汉仪书宋一简" charset="0"/>
                        <a:cs typeface="汉仪书宋一简" charset="0"/>
                      </a:endParaRPr>
                    </a:p>
                  </a:txBody>
                  <a:tcPr marL="9525" marR="9525" marT="9525" marB="9525"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汉仪书宋一简" charset="0"/>
                          <a:cs typeface="汉仪书宋一简" charset="0"/>
                        </a:rPr>
                        <a:t>教师可带领学生开展森林考察（如泰山、淄博鲁山、原山森林公园、临沂蒙山等）、湿地湖泊考察（黄河、黄海、湿地、东平湖、微山湖、黄河口湿地等）以及开展山地、丘陵等地质地貌（如考察黄河三角洲地质公园、泰山地质公园、沂蒙山地质公园、昌乐火山地质公园、诸城恐龙地质公园等）考察等。如，开展济南泉水文化游，可了解泉水相关知识，制定方案；考察泉群周边老建筑，历史遗存，了解泉群周边环境和历史；搜集有关泉群的诗歌、故事传说、名人事迹，了解泉水文化；欣赏泉群景色，品尝泉水美食，了解泉水在济南人生活中的作用；拍照、查阅资料、访问等多种形式收集相关资料；开展研究泉水取样实验研究；形成研学报告，开展交流评价。如，开展莱阳恐龙化石考察游，可走进莱阳地质博物馆，了解恐龙相关知识；穿越恐龙大峡谷、欣赏丹霞地貌，初步了解白垩纪时期莱阳地质地貌；可进行星空观测活动，观看恐龙影片等；探秘“张和国际树化石林”，听科学家讲述美妙的生物进化历程；参观恐龙遗址馆，在专业人士指导下动手挖掘、修复恐龙化石；撰写研学报告，举办摄影展，开展研学总结评价。</a:t>
                      </a:r>
                      <a:endParaRPr lang="en-US" altLang="en-US" sz="1800" b="0">
                        <a:latin typeface="汉仪书宋一简" charset="0"/>
                        <a:ea typeface="汉仪书宋一简" charset="0"/>
                        <a:cs typeface="汉仪书宋一简" charset="0"/>
                      </a:endParaRPr>
                    </a:p>
                  </a:txBody>
                  <a:tcPr marL="9525" marR="9525" marT="9525" marB="9525"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研学旅行重点是“研学”，而不是单纯的旅行和游玩。活动评价突出研学的内容。学分认定要有行前方案、活动记录、活动成果等材料。</a:t>
                      </a:r>
                      <a:endParaRPr lang="en-US" altLang="en-US" sz="2000" b="0">
                        <a:latin typeface="汉仪书宋一简" charset="0"/>
                        <a:ea typeface="汉仪书宋一简" charset="0"/>
                        <a:cs typeface="汉仪书宋一简" charset="0"/>
                      </a:endParaRPr>
                    </a:p>
                  </a:txBody>
                  <a:tcPr marL="9525" marR="9525" marT="9525" marB="9525"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09855" y="109855"/>
            <a:ext cx="534670" cy="8093710"/>
          </a:xfrm>
          <a:prstGeom prst="rect">
            <a:avLst/>
          </a:prstGeom>
          <a:noFill/>
          <a:ln w="9525">
            <a:noFill/>
          </a:ln>
        </p:spPr>
        <p:txBody>
          <a:bodyPr wrap="square">
            <a:spAutoFit/>
          </a:bodyPr>
          <a:p>
            <a:pPr indent="0"/>
            <a:r>
              <a:rPr lang="zh-CN" sz="2000" b="0">
                <a:ea typeface="宋体" panose="02010600030101010101" pitchFamily="2" charset="-122"/>
              </a:rPr>
              <a:t>《山东省普通高中综合实践活动课程实施方案》（</a:t>
            </a:r>
            <a:r>
              <a:rPr lang="zh-CN" sz="2000" b="0">
                <a:ea typeface="宋体" panose="02010600030101010101" pitchFamily="2" charset="-122"/>
                <a:cs typeface="Times New Roman" panose="02020603050405020304" pitchFamily="18" charset="0"/>
              </a:rPr>
              <a:t>2019年公布</a:t>
            </a:r>
            <a:r>
              <a:rPr lang="zh-CN" sz="2000" b="0">
                <a:ea typeface="宋体" panose="02010600030101010101" pitchFamily="2" charset="-122"/>
              </a:rPr>
              <a:t>）</a:t>
            </a:r>
            <a:endParaRPr lang="zh-CN" altLang="en-US" sz="2000"/>
          </a:p>
        </p:txBody>
      </p:sp>
      <p:graphicFrame>
        <p:nvGraphicFramePr>
          <p:cNvPr id="3" name="表格 2"/>
          <p:cNvGraphicFramePr/>
          <p:nvPr/>
        </p:nvGraphicFramePr>
        <p:xfrm>
          <a:off x="770890" y="0"/>
          <a:ext cx="11347450" cy="506730"/>
        </p:xfrm>
        <a:graphic>
          <a:graphicData uri="http://schemas.openxmlformats.org/drawingml/2006/table">
            <a:tbl>
              <a:tblPr firstRow="1" bandRow="1">
                <a:tableStyleId>{5940675A-B579-460E-94D1-54222C63F5DA}</a:tableStyleId>
              </a:tblPr>
              <a:tblGrid>
                <a:gridCol w="450215"/>
                <a:gridCol w="338455"/>
                <a:gridCol w="861060"/>
                <a:gridCol w="2118995"/>
                <a:gridCol w="5680710"/>
                <a:gridCol w="1898015"/>
              </a:tblGrid>
              <a:tr h="250190">
                <a:tc>
                  <a:txBody>
                    <a:bodyPr/>
                    <a:p>
                      <a:pPr indent="0" algn="ctr">
                        <a:buNone/>
                      </a:pPr>
                      <a:r>
                        <a:rPr lang="en-US" sz="1600" b="0">
                          <a:latin typeface="黑体" panose="02010609060101010101" charset="-122"/>
                          <a:ea typeface="黑体" panose="02010609060101010101" charset="-122"/>
                          <a:cs typeface="黑体" panose="02010609060101010101" charset="-122"/>
                        </a:rPr>
                        <a:t>活动方式</a:t>
                      </a:r>
                      <a:endParaRPr lang="en-US" altLang="en-US" sz="1600" b="0">
                        <a:latin typeface="黑体" panose="02010609060101010101" charset="-122"/>
                        <a:ea typeface="黑体" panose="02010609060101010101" charset="-122"/>
                        <a:cs typeface="黑体" panose="02010609060101010101" charset="-122"/>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charset="-122"/>
                          <a:ea typeface="黑体" panose="02010609060101010101" charset="-122"/>
                          <a:cs typeface="黑体" panose="02010609060101010101" charset="-122"/>
                        </a:rPr>
                        <a:t>专题</a:t>
                      </a:r>
                      <a:endParaRPr lang="en-US" altLang="en-US" sz="1600" b="0">
                        <a:latin typeface="黑体" panose="02010609060101010101" charset="-122"/>
                        <a:ea typeface="黑体" panose="02010609060101010101" charset="-122"/>
                        <a:cs typeface="黑体" panose="02010609060101010101" charset="-122"/>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charset="-122"/>
                          <a:ea typeface="黑体" panose="02010609060101010101" charset="-122"/>
                          <a:cs typeface="黑体" panose="02010609060101010101" charset="-122"/>
                        </a:rPr>
                        <a:t>主题</a:t>
                      </a:r>
                      <a:endParaRPr lang="en-US" altLang="en-US" sz="1600" b="0">
                        <a:latin typeface="黑体" panose="02010609060101010101" charset="-122"/>
                        <a:ea typeface="黑体" panose="02010609060101010101" charset="-122"/>
                        <a:cs typeface="黑体" panose="02010609060101010101" charset="-122"/>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charset="-122"/>
                          <a:ea typeface="黑体" panose="02010609060101010101" charset="-122"/>
                          <a:cs typeface="黑体" panose="02010609060101010101" charset="-122"/>
                        </a:rPr>
                        <a:t>主题目标</a:t>
                      </a:r>
                      <a:endParaRPr lang="en-US" altLang="en-US" sz="1600" b="0">
                        <a:latin typeface="黑体" panose="02010609060101010101" charset="-122"/>
                        <a:ea typeface="黑体" panose="02010609060101010101" charset="-122"/>
                        <a:cs typeface="黑体" panose="02010609060101010101" charset="-122"/>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charset="-122"/>
                          <a:ea typeface="黑体" panose="02010609060101010101" charset="-122"/>
                          <a:cs typeface="黑体" panose="02010609060101010101" charset="-122"/>
                        </a:rPr>
                        <a:t>活动建议</a:t>
                      </a:r>
                      <a:endParaRPr lang="en-US" altLang="en-US" sz="1600" b="0">
                        <a:latin typeface="黑体" panose="02010609060101010101" charset="-122"/>
                        <a:ea typeface="黑体" panose="02010609060101010101" charset="-122"/>
                        <a:cs typeface="黑体" panose="02010609060101010101" charset="-122"/>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charset="-122"/>
                          <a:ea typeface="黑体" panose="02010609060101010101" charset="-122"/>
                          <a:cs typeface="黑体" panose="02010609060101010101" charset="-122"/>
                        </a:rPr>
                        <a:t>评价建议</a:t>
                      </a:r>
                      <a:endParaRPr lang="en-US" altLang="en-US" sz="1600" b="0">
                        <a:latin typeface="黑体" panose="02010609060101010101" charset="-122"/>
                        <a:ea typeface="黑体" panose="02010609060101010101" charset="-122"/>
                        <a:cs typeface="黑体" panose="02010609060101010101" charset="-122"/>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1562735" y="1568450"/>
          <a:ext cx="8799195" cy="4286250"/>
        </p:xfrm>
        <a:graphic>
          <a:graphicData uri="http://schemas.openxmlformats.org/drawingml/2006/table">
            <a:tbl>
              <a:tblPr firstRow="1" bandRow="1">
                <a:tableStyleId>{5940675A-B579-460E-94D1-54222C63F5DA}</a:tableStyleId>
              </a:tblPr>
              <a:tblGrid>
                <a:gridCol w="1274445"/>
                <a:gridCol w="2865755"/>
                <a:gridCol w="4658995"/>
              </a:tblGrid>
              <a:tr h="4286250">
                <a:tc>
                  <a:txBody>
                    <a:bodyPr/>
                    <a:p>
                      <a:pPr indent="0" algn="ctr">
                        <a:buNone/>
                      </a:pPr>
                      <a:r>
                        <a:rPr lang="en-US" sz="2000" b="0">
                          <a:latin typeface="汉仪书宋一简" charset="0"/>
                          <a:cs typeface="汉仪书宋一简" charset="0"/>
                        </a:rPr>
                        <a:t>环境问题</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开展旅行所在地的植被、水、空气、土壤、固体等环境制约因素的考察研究活动，发现自然环境中存在的问题；探究环境变化因素，提升环境保护意识。</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开展土地荒漠化、水土流失、赤潮、水华等现象的研究。如，开展黄河三角洲次生盐碱化研究，可进行实地考察活动，了解盐碱化的现状；开展实验研究，探究盐碱化生成原因；提出防治建议。如，开展家乡生态环境考察及生态旅游设计，设计方案实地考察家乡的湿地、森林、草原等自然生态环境；对当地生物多样性及保护情况进行研究，采访当地居民了解自然生态环境变化，提出保护建议；结合当地独特的自然生态条件，设计开展生态旅游的方案，在一些景点进行生态旅游的导览和讲解服务，增强热爱家乡、保护家乡自然生态环境的意识。</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3" name="表格 2"/>
          <p:cNvGraphicFramePr/>
          <p:nvPr/>
        </p:nvGraphicFramePr>
        <p:xfrm>
          <a:off x="807720" y="1568450"/>
          <a:ext cx="755015" cy="4328795"/>
        </p:xfrm>
        <a:graphic>
          <a:graphicData uri="http://schemas.openxmlformats.org/drawingml/2006/table">
            <a:tbl>
              <a:tblPr firstRow="1" bandRow="1">
                <a:tableStyleId>{5940675A-B579-460E-94D1-54222C63F5DA}</a:tableStyleId>
              </a:tblPr>
              <a:tblGrid>
                <a:gridCol w="436245"/>
                <a:gridCol w="318770"/>
              </a:tblGrid>
              <a:tr h="4328795">
                <a:tc>
                  <a:txBody>
                    <a:bodyPr/>
                    <a:p>
                      <a:pPr indent="0" algn="ctr">
                        <a:buNone/>
                      </a:pPr>
                      <a:r>
                        <a:rPr lang="en-US" sz="2000" b="0">
                          <a:latin typeface="汉仪书宋一简" charset="0"/>
                          <a:cs typeface="汉仪书宋一简" charset="0"/>
                        </a:rPr>
                        <a:t>研学旅行</a:t>
                      </a:r>
                      <a:endParaRPr lang="en-US" altLang="en-US" sz="2000" b="0">
                        <a:latin typeface="汉仪书宋一简" charset="0"/>
                        <a:ea typeface="汉仪书宋一简" charset="0"/>
                        <a:cs typeface="汉仪书宋一简" charset="0"/>
                      </a:endParaRPr>
                    </a:p>
                  </a:txBody>
                  <a:tcPr marL="9525" marR="9525" marT="9525" marB="9525"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汉仪书宋一简" charset="0"/>
                          <a:cs typeface="汉仪书宋一简" charset="0"/>
                        </a:rPr>
                        <a:t>自然类</a:t>
                      </a:r>
                      <a:endParaRPr lang="en-US" altLang="en-US" sz="2000" b="0">
                        <a:latin typeface="汉仪书宋一简" charset="0"/>
                        <a:ea typeface="汉仪书宋一简" charset="0"/>
                        <a:cs typeface="汉仪书宋一简" charset="0"/>
                      </a:endParaRPr>
                    </a:p>
                  </a:txBody>
                  <a:tcPr marL="9525" marR="9525" marT="9525" marB="9525"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5" name="表格 4"/>
          <p:cNvGraphicFramePr/>
          <p:nvPr/>
        </p:nvGraphicFramePr>
        <p:xfrm>
          <a:off x="807720" y="330200"/>
          <a:ext cx="9554210" cy="1238250"/>
        </p:xfrm>
        <a:graphic>
          <a:graphicData uri="http://schemas.openxmlformats.org/drawingml/2006/table">
            <a:tbl>
              <a:tblPr firstRow="1" bandRow="1">
                <a:tableStyleId>{5940675A-B579-460E-94D1-54222C63F5DA}</a:tableStyleId>
              </a:tblPr>
              <a:tblGrid>
                <a:gridCol w="427355"/>
                <a:gridCol w="351155"/>
                <a:gridCol w="1228090"/>
                <a:gridCol w="2912110"/>
                <a:gridCol w="4635500"/>
              </a:tblGrid>
              <a:tr h="1238250">
                <a:tc>
                  <a:txBody>
                    <a:bodyPr/>
                    <a:p>
                      <a:pPr indent="0" algn="ctr">
                        <a:buNone/>
                      </a:pPr>
                      <a:r>
                        <a:rPr lang="en-US" sz="2000" b="0">
                          <a:latin typeface="黑体" panose="02010609060101010101" charset="-122"/>
                          <a:ea typeface="黑体" panose="02010609060101010101" charset="-122"/>
                          <a:cs typeface="黑体" panose="02010609060101010101" charset="-122"/>
                        </a:rPr>
                        <a:t>活动方式</a:t>
                      </a:r>
                      <a:endParaRPr lang="en-US" altLang="en-US" sz="2000" b="0">
                        <a:latin typeface="黑体" panose="02010609060101010101" charset="-122"/>
                        <a:ea typeface="黑体" panose="02010609060101010101" charset="-122"/>
                        <a:cs typeface="黑体" panose="02010609060101010101" charset="-122"/>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charset="-122"/>
                          <a:ea typeface="黑体" panose="02010609060101010101" charset="-122"/>
                          <a:cs typeface="黑体" panose="02010609060101010101" charset="-122"/>
                        </a:rPr>
                        <a:t>专题</a:t>
                      </a:r>
                      <a:endParaRPr lang="en-US" altLang="en-US" sz="2000" b="0">
                        <a:latin typeface="黑体" panose="02010609060101010101" charset="-122"/>
                        <a:ea typeface="黑体" panose="02010609060101010101" charset="-122"/>
                        <a:cs typeface="黑体" panose="02010609060101010101" charset="-122"/>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charset="-122"/>
                          <a:ea typeface="黑体" panose="02010609060101010101" charset="-122"/>
                          <a:cs typeface="黑体" panose="02010609060101010101" charset="-122"/>
                        </a:rPr>
                        <a:t>主题</a:t>
                      </a:r>
                      <a:endParaRPr lang="en-US" altLang="en-US" sz="2000" b="0">
                        <a:latin typeface="黑体" panose="02010609060101010101" charset="-122"/>
                        <a:ea typeface="黑体" panose="02010609060101010101" charset="-122"/>
                        <a:cs typeface="黑体" panose="02010609060101010101" charset="-122"/>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charset="-122"/>
                          <a:ea typeface="黑体" panose="02010609060101010101" charset="-122"/>
                          <a:cs typeface="黑体" panose="02010609060101010101" charset="-122"/>
                        </a:rPr>
                        <a:t>主题目标</a:t>
                      </a:r>
                      <a:endParaRPr lang="en-US" altLang="en-US" sz="2000" b="0">
                        <a:latin typeface="黑体" panose="02010609060101010101" charset="-122"/>
                        <a:ea typeface="黑体" panose="02010609060101010101" charset="-122"/>
                        <a:cs typeface="黑体" panose="02010609060101010101" charset="-122"/>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charset="-122"/>
                          <a:ea typeface="黑体" panose="02010609060101010101" charset="-122"/>
                          <a:cs typeface="黑体" panose="02010609060101010101" charset="-122"/>
                        </a:rPr>
                        <a:t>活动建议</a:t>
                      </a:r>
                      <a:endParaRPr lang="en-US" altLang="en-US" sz="2000" b="0">
                        <a:latin typeface="黑体" panose="02010609060101010101" charset="-122"/>
                        <a:ea typeface="黑体" panose="02010609060101010101" charset="-122"/>
                        <a:cs typeface="黑体" panose="02010609060101010101" charset="-122"/>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924243" y="273685"/>
          <a:ext cx="10841355" cy="6316345"/>
        </p:xfrm>
        <a:graphic>
          <a:graphicData uri="http://schemas.openxmlformats.org/drawingml/2006/table">
            <a:tbl>
              <a:tblPr firstRow="1" bandRow="1">
                <a:tableStyleId>{5940675A-B579-460E-94D1-54222C63F5DA}</a:tableStyleId>
              </a:tblPr>
              <a:tblGrid>
                <a:gridCol w="561340"/>
                <a:gridCol w="1433195"/>
                <a:gridCol w="3436620"/>
                <a:gridCol w="5410200"/>
              </a:tblGrid>
              <a:tr h="2145665">
                <a:tc rowSpan="3">
                  <a:txBody>
                    <a:bodyPr/>
                    <a:p>
                      <a:pPr indent="0" algn="ctr">
                        <a:buNone/>
                      </a:pPr>
                      <a:r>
                        <a:rPr lang="en-US" sz="2000" b="0">
                          <a:latin typeface="汉仪书宋一简" charset="0"/>
                          <a:cs typeface="汉仪书宋一简" charset="0"/>
                        </a:rPr>
                        <a:t>科技类</a:t>
                      </a:r>
                      <a:endParaRPr lang="en-US" sz="2000" b="0">
                        <a:latin typeface="汉仪书宋一简" charset="0"/>
                        <a:cs typeface="汉仪书宋一简" charset="0"/>
                      </a:endParaRPr>
                    </a:p>
                    <a:p>
                      <a:pPr indent="0">
                        <a:buNone/>
                      </a:pPr>
                      <a:r>
                        <a:rPr lang="en-US" altLang="zh-CN" sz="2000" b="0">
                          <a:latin typeface="宋体" panose="02010600030101010101" pitchFamily="2" charset="-122"/>
                          <a:ea typeface="宋体" panose="02010600030101010101" pitchFamily="2" charset="-122"/>
                        </a:rPr>
                        <a:t> </a:t>
                      </a:r>
                      <a:endParaRPr lang="en-US" altLang="zh-CN" sz="2000" b="0">
                        <a:latin typeface="宋体" panose="02010600030101010101" pitchFamily="2" charset="-122"/>
                        <a:ea typeface="宋体" panose="02010600030101010101" pitchFamily="2" charset="-122"/>
                      </a:endParaRPr>
                    </a:p>
                    <a:p>
                      <a:pPr indent="0">
                        <a:buNone/>
                      </a:pPr>
                      <a:r>
                        <a:rPr lang="en-US" altLang="zh-CN" sz="2000" b="0">
                          <a:latin typeface="宋体" panose="02010600030101010101" pitchFamily="2" charset="-122"/>
                          <a:ea typeface="宋体" panose="02010600030101010101" pitchFamily="2" charset="-122"/>
                        </a:rPr>
                        <a:t> </a:t>
                      </a:r>
                      <a:endParaRPr lang="en-US" sz="2000" b="0">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汉仪书宋一简" charset="0"/>
                          <a:cs typeface="汉仪书宋一简" charset="0"/>
                        </a:rPr>
                        <a:t>现代工业</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通过参观现代工业企业，了解工业现代化发展，了解产品生产的流程，加深信息化与工业融合的理解；培养职业理想，提升实业兴国的理念。</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参观考察现代化生产线，参观物流企业分拣中心，参观钢铁、电力生产企业。如，选择当地著名工业集团式公司，了解现代企业先进管理与工艺。</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02435">
                <a:tc vMerge="1">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汉仪书宋一简" charset="0"/>
                          <a:cs typeface="汉仪书宋一简" charset="0"/>
                        </a:rPr>
                        <a:t>现代农业</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了解现代农业的新技术、新成就；探究现代农业特点、发展前景、经济效益；关注三农问题。</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考察蔬菜生产基地、种苗生产基地、特色农业基地等。如，考察现代化蔬菜大棚、无土栽培、无性繁殖种苗基地等，开展采摘体验活动，利用所学知识解释现代化农业科学原理。</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68245">
                <a:tc vMerge="1">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汉仪书宋一简" charset="0"/>
                          <a:cs typeface="汉仪书宋一简" charset="0"/>
                        </a:rPr>
                        <a:t>科学技术</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通过考察活动亲身体验高科技为我们的生活、学习、工作带来的便利，了解科技发展的最新成果，理解科技是第一生产力的意义，增强学习科学知识报效祖国的决心。</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可以参观各地科技馆、科技博览会，考察高科技企业。如，开展海藻科技馆研学旅行，行前要制定研学计划；参观海藻生物文化馆；参观海藻活性物质国家重点实验室；体验活动，DIY海藻手模；海藻标本制作参观海藻生物产业馆等；行后总结评价。</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435100" y="265113"/>
            <a:ext cx="5080000" cy="398780"/>
          </a:xfrm>
          <a:prstGeom prst="rect">
            <a:avLst/>
          </a:prstGeom>
          <a:noFill/>
          <a:ln w="9525">
            <a:noFill/>
          </a:ln>
        </p:spPr>
        <p:txBody>
          <a:bodyPr>
            <a:spAutoFit/>
          </a:bodyPr>
          <a:p>
            <a:pPr indent="203200"/>
            <a:r>
              <a:rPr lang="zh-CN" sz="2000" b="1">
                <a:ea typeface="宋体" panose="02010600030101010101" pitchFamily="2" charset="-122"/>
              </a:rPr>
              <a:t>普通高中课程方案（</a:t>
            </a:r>
            <a:r>
              <a:rPr lang="zh-CN" sz="2000" b="1">
                <a:ea typeface="宋体" panose="02010600030101010101" pitchFamily="2" charset="-122"/>
                <a:cs typeface="Times New Roman" panose="02020603050405020304" pitchFamily="18" charset="0"/>
              </a:rPr>
              <a:t>2017年版2020年修订</a:t>
            </a:r>
            <a:r>
              <a:rPr lang="zh-CN" sz="2000" b="1">
                <a:ea typeface="宋体" panose="02010600030101010101" pitchFamily="2" charset="-122"/>
              </a:rPr>
              <a:t>）</a:t>
            </a:r>
            <a:endParaRPr lang="zh-CN" altLang="en-US" sz="2000" b="1"/>
          </a:p>
        </p:txBody>
      </p:sp>
      <p:pic>
        <p:nvPicPr>
          <p:cNvPr id="2" name="图片 2"/>
          <p:cNvPicPr>
            <a:picLocks noChangeAspect="1"/>
          </p:cNvPicPr>
          <p:nvPr/>
        </p:nvPicPr>
        <p:blipFill>
          <a:blip r:embed="rId1"/>
          <a:stretch>
            <a:fillRect/>
          </a:stretch>
        </p:blipFill>
        <p:spPr>
          <a:xfrm>
            <a:off x="532130" y="664210"/>
            <a:ext cx="6231255" cy="5879465"/>
          </a:xfrm>
          <a:prstGeom prst="rect">
            <a:avLst/>
          </a:prstGeom>
          <a:noFill/>
          <a:ln>
            <a:noFill/>
          </a:ln>
        </p:spPr>
      </p:pic>
      <p:pic>
        <p:nvPicPr>
          <p:cNvPr id="3" name="图片 3"/>
          <p:cNvPicPr>
            <a:picLocks noChangeAspect="1"/>
          </p:cNvPicPr>
          <p:nvPr/>
        </p:nvPicPr>
        <p:blipFill>
          <a:blip r:embed="rId2"/>
          <a:stretch>
            <a:fillRect/>
          </a:stretch>
        </p:blipFill>
        <p:spPr>
          <a:xfrm>
            <a:off x="6764655" y="1743710"/>
            <a:ext cx="5427345" cy="2298700"/>
          </a:xfrm>
          <a:prstGeom prst="rect">
            <a:avLst/>
          </a:prstGeom>
          <a:noFill/>
          <a:ln>
            <a:noFill/>
          </a:ln>
        </p:spPr>
      </p:pic>
      <p:cxnSp>
        <p:nvCxnSpPr>
          <p:cNvPr id="20" name="直接连接符 19"/>
          <p:cNvCxnSpPr/>
          <p:nvPr/>
        </p:nvCxnSpPr>
        <p:spPr>
          <a:xfrm flipV="1">
            <a:off x="7251700" y="2709545"/>
            <a:ext cx="2346325" cy="12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6938645" y="4508182"/>
            <a:ext cx="5080000" cy="1630045"/>
          </a:xfrm>
          <a:prstGeom prst="rect">
            <a:avLst/>
          </a:prstGeom>
          <a:noFill/>
          <a:ln w="9525">
            <a:noFill/>
          </a:ln>
        </p:spPr>
        <p:txBody>
          <a:bodyPr>
            <a:spAutoFit/>
          </a:bodyPr>
          <a:p>
            <a:pPr indent="266700"/>
            <a:r>
              <a:rPr lang="zh-CN" sz="2000" b="0">
                <a:latin typeface="Calibri" panose="020F0502020204030204" charset="0"/>
                <a:ea typeface="宋体" panose="02010600030101010101" pitchFamily="2" charset="-122"/>
              </a:rPr>
              <a:t>研学旅行是中小学综合实践活动的重要方式，是各个学段课程方案中的必修课程。研学旅行属于综合实践活动，与学科课程并列设置、相互补充，是中小学课程结构不可或缺的组成部分。</a:t>
            </a:r>
            <a:endParaRPr lang="zh-CN" altLang="en-US" sz="20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804228" y="231140"/>
          <a:ext cx="11360150" cy="6558280"/>
        </p:xfrm>
        <a:graphic>
          <a:graphicData uri="http://schemas.openxmlformats.org/drawingml/2006/table">
            <a:tbl>
              <a:tblPr firstRow="1" bandRow="1">
                <a:tableStyleId>{5940675A-B579-460E-94D1-54222C63F5DA}</a:tableStyleId>
              </a:tblPr>
              <a:tblGrid>
                <a:gridCol w="582930"/>
                <a:gridCol w="1393825"/>
                <a:gridCol w="3552190"/>
                <a:gridCol w="5831205"/>
              </a:tblGrid>
              <a:tr h="2457450">
                <a:tc rowSpan="3">
                  <a:txBody>
                    <a:bodyPr/>
                    <a:p>
                      <a:pPr indent="0" algn="ctr">
                        <a:buNone/>
                      </a:pPr>
                      <a:r>
                        <a:rPr lang="en-US" sz="2000" b="0">
                          <a:latin typeface="汉仪书宋一简" charset="0"/>
                          <a:cs typeface="汉仪书宋一简" charset="0"/>
                        </a:rPr>
                        <a:t>人文类</a:t>
                      </a:r>
                      <a:endParaRPr lang="en-US" sz="2000" b="0">
                        <a:latin typeface="汉仪书宋一简" charset="0"/>
                        <a:cs typeface="汉仪书宋一简" charset="0"/>
                      </a:endParaRPr>
                    </a:p>
                    <a:p>
                      <a:pPr indent="0">
                        <a:buNone/>
                      </a:pPr>
                      <a:r>
                        <a:rPr lang="en-US" altLang="zh-CN" sz="2000" b="0">
                          <a:latin typeface="宋体" panose="02010600030101010101" pitchFamily="2" charset="-122"/>
                          <a:ea typeface="宋体" panose="02010600030101010101" pitchFamily="2" charset="-122"/>
                        </a:rPr>
                        <a:t> </a:t>
                      </a:r>
                      <a:endParaRPr lang="en-US" altLang="zh-CN" sz="2000" b="0">
                        <a:latin typeface="宋体" panose="02010600030101010101" pitchFamily="2" charset="-122"/>
                        <a:ea typeface="宋体" panose="02010600030101010101" pitchFamily="2" charset="-122"/>
                      </a:endParaRPr>
                    </a:p>
                    <a:p>
                      <a:pPr indent="0">
                        <a:buNone/>
                      </a:pPr>
                      <a:r>
                        <a:rPr lang="en-US" altLang="zh-CN" sz="2000" b="0">
                          <a:latin typeface="宋体" panose="02010600030101010101" pitchFamily="2" charset="-122"/>
                          <a:ea typeface="宋体" panose="02010600030101010101" pitchFamily="2" charset="-122"/>
                        </a:rPr>
                        <a:t> </a:t>
                      </a:r>
                      <a:endParaRPr lang="en-US" sz="2000" b="0">
                        <a:latin typeface="宋体" panose="02010600030101010101" pitchFamily="2" charset="-122"/>
                        <a:ea typeface="宋体" panose="02010600030101010101" pitchFamily="2" charset="-122"/>
                        <a:cs typeface="宋体" panose="02010600030101010101" pitchFamily="2" charset="-122"/>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汉仪书宋一简" charset="0"/>
                          <a:cs typeface="汉仪书宋一简" charset="0"/>
                        </a:rPr>
                        <a:t>文化遗址</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走进文化遗址，考察遗址保护的现状，体会文化遗址保护的重要意义；加深理解不同民族、地区、历史时期文化的多样性，培养文化认同的理念；体会文化遗存保护与工农业生产经济建设的关系；提升</a:t>
                      </a:r>
                      <a:r>
                        <a:rPr lang="en-US" sz="2000" b="0">
                          <a:latin typeface="Times New Roman" panose="02020603050405020304" pitchFamily="18" charset="0"/>
                          <a:cs typeface="Times New Roman" panose="02020603050405020304" pitchFamily="18" charset="0"/>
                        </a:rPr>
                        <a:t>保护文化遗产</a:t>
                      </a:r>
                      <a:r>
                        <a:rPr lang="en-US" sz="2000" b="0">
                          <a:latin typeface="Calibri" panose="020F0502020204030204" charset="0"/>
                          <a:cs typeface="Calibri" panose="020F0502020204030204" charset="0"/>
                        </a:rPr>
                        <a:t>的重要性认识。</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可以开展历史文化遗存研学活动，走进相关文化遗址、博物馆，记录考察文化遗迹，亲身感受中华民族五千年优秀传统文化辉煌与传承。</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43050">
                <a:tc vMerge="1">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汉仪书宋一简" charset="0"/>
                          <a:cs typeface="汉仪书宋一简" charset="0"/>
                        </a:rPr>
                        <a:t>战争遗迹</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了解战争历史遗址遗迹的相关历史知识；通过参观、体验活动弘扬民族精神、爱国主义精神；体悟战争的残酷，提升和平发展的意识。</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可开展战争遗址考察、红色文化考察、参观战争纪念场馆研学旅行活动，让学生感受革命光荣历史。如，沂蒙红色文化游，缅怀先烈英雄事迹，弘扬爱国主义精神，传承红色基因。</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57780">
                <a:tc vMerge="1">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汉仪书宋一简" charset="0"/>
                          <a:cs typeface="汉仪书宋一简" charset="0"/>
                        </a:rPr>
                        <a:t>名人故居</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了解历史名人生平事迹、生活状况；通过对名人故居的建筑、室内陈设等研究，了解当时社会发展水平；激发学习名人、成就非凡人生的情怀。</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可以开展名人故居考察活动，参观名人纪念馆。如，孔府游，游前学习，搜集孔府、孔子的资料，温习《论语》相关内容，进行人员分工，开展安全教育等；游中体验，根据自己确定的课题，开展体验探究活动；游后总结，交流心得，完成研学报告，制作专题海报，设计制作《名人故居研学旅行美篇》活动。</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561975" y="117475"/>
          <a:ext cx="11083925" cy="6762750"/>
        </p:xfrm>
        <a:graphic>
          <a:graphicData uri="http://schemas.openxmlformats.org/drawingml/2006/table">
            <a:tbl>
              <a:tblPr firstRow="1" bandRow="1">
                <a:tableStyleId>{5940675A-B579-460E-94D1-54222C63F5DA}</a:tableStyleId>
              </a:tblPr>
              <a:tblGrid>
                <a:gridCol w="1545590"/>
                <a:gridCol w="3669030"/>
                <a:gridCol w="5869305"/>
              </a:tblGrid>
              <a:tr h="1847850">
                <a:tc>
                  <a:txBody>
                    <a:bodyPr/>
                    <a:p>
                      <a:pPr indent="0" algn="ctr">
                        <a:buNone/>
                      </a:pPr>
                      <a:r>
                        <a:rPr lang="en-US" sz="2000" b="0">
                          <a:latin typeface="汉仪书宋一简" charset="0"/>
                          <a:cs typeface="汉仪书宋一简" charset="0"/>
                        </a:rPr>
                        <a:t>特色物产</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了解家乡以及山东各地特色物产；探究特色物产产生的条件；了解各地特色物产对于生产生活、社会文化的影响。</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开展农副特产、传统特色小吃、传统物品生产地的考察探究活动。开展考察民族风情街、古村落，服饰博物馆等活动。如服饰方面，可通过开展探究活动，了解全国各地、各民族服饰的基本特点；探究服饰与宗教信仰、民族习惯的内在联系；提升服饰文化多元性的认识，提升多元文化的认同。</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62250">
                <a:tc>
                  <a:txBody>
                    <a:bodyPr/>
                    <a:p>
                      <a:pPr indent="0" algn="ctr">
                        <a:buNone/>
                      </a:pPr>
                      <a:r>
                        <a:rPr lang="en-US" sz="2000" b="0">
                          <a:latin typeface="汉仪书宋一简" charset="0"/>
                          <a:cs typeface="汉仪书宋一简" charset="0"/>
                        </a:rPr>
                        <a:t>建筑</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考察现存古建筑及其文化价值，了解当地风土人情及社会习俗变迁；了解现代建筑的建造技术，增强科技知识；开展民族地区建筑考察活动，探寻不同民族的文化特点；开展中外建筑对比研究活动，理解建筑的文化内涵；欣赏建筑的造型艺术，培养审美情趣。</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可单独开展以建筑为主题的旅行考察活动，如当地古建筑遗存，考察民族地区建筑，考察各地外国建筑等研学旅行活动，也可以结合其他形式和内容的研学旅行活动，融入建筑类研究与考察。如，开展古村落考察游，了解古村落历史；考察古村落建筑特色；了解古村落风土人情。</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2650">
                <a:tc>
                  <a:txBody>
                    <a:bodyPr/>
                    <a:p>
                      <a:pPr indent="0" algn="ctr">
                        <a:buNone/>
                      </a:pPr>
                      <a:r>
                        <a:rPr lang="en-US" sz="2000" b="0">
                          <a:latin typeface="汉仪书宋一简" charset="0"/>
                          <a:cs typeface="汉仪书宋一简" charset="0"/>
                        </a:rPr>
                        <a:t>教育</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走进知名高校，了解名校的历史沿革、专业设置、优势学科；开展校园考察，感受名校丰厚的文化内涵；走近高校师生，感受严谨的治学精神，激发刻苦学习的热情。</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汉仪书宋一简" charset="0"/>
                          <a:cs typeface="汉仪书宋一简" charset="0"/>
                        </a:rPr>
                        <a:t>高中学校可与高校建立广泛而深入的联系，可以组织学生开展类似“走进大学，走向成功”等主题的高校研学活动，参观校园、图书馆、教学楼、实验室、科技馆以及校史馆等，邀请高校专家、学者或学长为高中学生做讲座，了解高等教育发展的现状和未来，了解高校对人才知识与能力的要求，了解高校专业设置与要求。</a:t>
                      </a:r>
                      <a:endParaRPr lang="en-US" altLang="en-US" sz="2000" b="0">
                        <a:latin typeface="汉仪书宋一简" charset="0"/>
                        <a:ea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3" name="表格 2"/>
          <p:cNvGraphicFramePr/>
          <p:nvPr>
            <p:custDataLst>
              <p:tags r:id="rId2"/>
            </p:custDataLst>
          </p:nvPr>
        </p:nvGraphicFramePr>
        <p:xfrm>
          <a:off x="175260" y="117475"/>
          <a:ext cx="386715" cy="6740525"/>
        </p:xfrm>
        <a:graphic>
          <a:graphicData uri="http://schemas.openxmlformats.org/drawingml/2006/table">
            <a:tbl>
              <a:tblPr firstRow="1" bandRow="1">
                <a:tableStyleId>{5940675A-B579-460E-94D1-54222C63F5DA}</a:tableStyleId>
              </a:tblPr>
              <a:tblGrid>
                <a:gridCol w="386715"/>
              </a:tblGrid>
              <a:tr h="6740525">
                <a:tc>
                  <a:txBody>
                    <a:bodyPr/>
                    <a:p>
                      <a:pPr indent="0" algn="ctr">
                        <a:buNone/>
                      </a:pPr>
                      <a:r>
                        <a:rPr lang="en-US" altLang="zh-CN" sz="1200" b="0">
                          <a:latin typeface="宋体" panose="02010600030101010101" pitchFamily="2" charset="-122"/>
                          <a:ea typeface="宋体" panose="02010600030101010101" pitchFamily="2" charset="-122"/>
                        </a:rPr>
                        <a:t> </a:t>
                      </a:r>
                      <a:endParaRPr lang="en-US" altLang="zh-CN" sz="1200" b="0">
                        <a:latin typeface="宋体" panose="02010600030101010101" pitchFamily="2" charset="-122"/>
                        <a:ea typeface="宋体" panose="02010600030101010101" pitchFamily="2" charset="-122"/>
                      </a:endParaRPr>
                    </a:p>
                    <a:p>
                      <a:pPr indent="0">
                        <a:buNone/>
                      </a:pPr>
                      <a:r>
                        <a:rPr lang="en-US" altLang="zh-CN" sz="1200" b="0">
                          <a:latin typeface="宋体" panose="02010600030101010101" pitchFamily="2" charset="-122"/>
                          <a:ea typeface="宋体" panose="02010600030101010101" pitchFamily="2" charset="-122"/>
                        </a:rPr>
                        <a:t> </a:t>
                      </a:r>
                      <a:endParaRPr lang="en-US" altLang="zh-CN" sz="1200" b="0">
                        <a:latin typeface="宋体" panose="02010600030101010101" pitchFamily="2" charset="-122"/>
                        <a:ea typeface="宋体" panose="02010600030101010101" pitchFamily="2" charset="-122"/>
                      </a:endParaRPr>
                    </a:p>
                    <a:p>
                      <a:pPr indent="0" algn="ctr">
                        <a:buNone/>
                      </a:pPr>
                      <a:r>
                        <a:rPr lang="en-US" altLang="zh-CN" sz="2000" b="0">
                          <a:latin typeface="汉仪书宋一简" charset="0"/>
                        </a:rPr>
                        <a:t>人文类</a:t>
                      </a:r>
                      <a:endParaRPr lang="en-US" sz="2000" b="0">
                        <a:latin typeface="汉仪书宋一简" charset="0"/>
                        <a:cs typeface="汉仪书宋一简" charset="0"/>
                      </a:endParaRPr>
                    </a:p>
                  </a:txBody>
                  <a:tcPr marL="9525" marR="9525" marT="9525" marB="9525"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21510" y="549275"/>
            <a:ext cx="1612900" cy="521970"/>
          </a:xfrm>
          <a:prstGeom prst="rect">
            <a:avLst/>
          </a:prstGeom>
          <a:noFill/>
        </p:spPr>
        <p:txBody>
          <a:bodyPr wrap="none" rtlCol="0" anchor="t">
            <a:spAutoFit/>
          </a:bodyPr>
          <a:p>
            <a:r>
              <a:rPr lang="zh-CN" sz="2800" b="1">
                <a:solidFill>
                  <a:srgbClr val="FF0000"/>
                </a:solidFill>
                <a:ea typeface="仿宋_GB2312" panose="02010609030101010101" charset="-122"/>
                <a:sym typeface="+mn-ea"/>
              </a:rPr>
              <a:t>研学评价</a:t>
            </a:r>
            <a:endParaRPr lang="zh-CN" altLang="en-US" sz="2800" b="1">
              <a:solidFill>
                <a:srgbClr val="FF0000"/>
              </a:solidFill>
              <a:ea typeface="仿宋_GB2312" panose="02010609030101010101" charset="-122"/>
              <a:sym typeface="+mn-ea"/>
            </a:endParaRPr>
          </a:p>
        </p:txBody>
      </p:sp>
      <p:sp>
        <p:nvSpPr>
          <p:cNvPr id="100" name="文本框 99"/>
          <p:cNvSpPr txBox="1"/>
          <p:nvPr/>
        </p:nvSpPr>
        <p:spPr>
          <a:xfrm>
            <a:off x="1836420" y="1171575"/>
            <a:ext cx="9142730" cy="4831080"/>
          </a:xfrm>
          <a:prstGeom prst="rect">
            <a:avLst/>
          </a:prstGeom>
          <a:noFill/>
          <a:ln w="9525">
            <a:noFill/>
          </a:ln>
        </p:spPr>
        <p:txBody>
          <a:bodyPr wrap="square">
            <a:spAutoFit/>
          </a:bodyPr>
          <a:p>
            <a:pPr indent="0"/>
            <a:r>
              <a:rPr lang="en-US" altLang="zh-CN" sz="2800" b="0">
                <a:cs typeface="仿宋_GB2312" panose="02010609030101010101" charset="-122"/>
              </a:rPr>
              <a:t>   </a:t>
            </a:r>
            <a:r>
              <a:rPr lang="zh-CN" sz="2800" b="0">
                <a:cs typeface="仿宋_GB2312" panose="02010609030101010101" charset="-122"/>
              </a:rPr>
              <a:t>课程评价体现</a:t>
            </a:r>
            <a:r>
              <a:rPr lang="zh-CN" sz="2800" b="1">
                <a:solidFill>
                  <a:srgbClr val="400ADA"/>
                </a:solidFill>
                <a:cs typeface="仿宋_GB2312" panose="02010609030101010101" charset="-122"/>
              </a:rPr>
              <a:t>过程性评价</a:t>
            </a:r>
            <a:r>
              <a:rPr lang="zh-CN" sz="2800" b="0">
                <a:cs typeface="仿宋_GB2312" panose="02010609030101010101" charset="-122"/>
              </a:rPr>
              <a:t>与</a:t>
            </a:r>
            <a:r>
              <a:rPr lang="zh-CN" sz="2800" b="1">
                <a:solidFill>
                  <a:srgbClr val="400ADA"/>
                </a:solidFill>
                <a:cs typeface="仿宋_GB2312" panose="02010609030101010101" charset="-122"/>
              </a:rPr>
              <a:t>终结性评价</a:t>
            </a:r>
            <a:r>
              <a:rPr lang="zh-CN" sz="2800" b="0">
                <a:cs typeface="仿宋_GB2312" panose="02010609030101010101" charset="-122"/>
              </a:rPr>
              <a:t>相结合。   例如，每个研学大主题下都设计了丰富多样的研学过程性评价，如通过图画、诗词、手抄报、摄影剪辑、微课动画、研学报告、演讲比赛、情景剧表演等形式，将研学收获与同学分享；评价指标从纪律意识、学习态度、团队意识、文明礼仪、品德修养等方面进行考量。整个研学结束后，设计了研学成果展示，通过</a:t>
            </a:r>
            <a:r>
              <a:rPr lang="zh-CN" sz="2800" b="0">
                <a:solidFill>
                  <a:srgbClr val="FF0000"/>
                </a:solidFill>
                <a:cs typeface="仿宋_GB2312" panose="02010609030101010101" charset="-122"/>
              </a:rPr>
              <a:t>“榜上有“名”、评价有方、研学反思”</a:t>
            </a:r>
            <a:r>
              <a:rPr lang="zh-CN" sz="2800" b="0">
                <a:cs typeface="仿宋_GB2312" panose="02010609030101010101" charset="-122"/>
              </a:rPr>
              <a:t>等形式，终结性评价指标从“学习达成、探究成果、学习内容与形式、学习效果表达”等方面进行考量，并进行小组自评和互评。这样做较好地体现了多元化评价，使研学目标达成度较高。</a:t>
            </a:r>
            <a:endParaRPr lang="zh-CN" altLang="en-US" sz="28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102485" y="347980"/>
            <a:ext cx="8226425" cy="1938020"/>
          </a:xfrm>
          <a:prstGeom prst="rect">
            <a:avLst/>
          </a:prstGeom>
          <a:noFill/>
          <a:ln w="9525">
            <a:noFill/>
          </a:ln>
        </p:spPr>
        <p:txBody>
          <a:bodyPr wrap="square">
            <a:spAutoFit/>
          </a:bodyPr>
          <a:p>
            <a:pPr indent="0"/>
            <a:r>
              <a:rPr lang="zh-CN" sz="2400" b="1">
                <a:solidFill>
                  <a:srgbClr val="7030A0"/>
                </a:solidFill>
                <a:ea typeface="楷体" panose="02010609060101010101" pitchFamily="49" charset="-122"/>
              </a:rPr>
              <a:t>一、榜上有“名”</a:t>
            </a:r>
            <a:r>
              <a:rPr lang="zh-CN" sz="2400" b="0">
                <a:cs typeface="仿宋_GB2312" panose="02010609030101010101" charset="-122"/>
              </a:rPr>
              <a:t>同学们把自己认为有价值的、感悟最深的日记、照片、收集资料、访谈等材料，呈交给老师，由学校组成评审委员会，经过筛选评比，最有价值的成果进入名册，形成榜上有“名”。</a:t>
            </a:r>
            <a:endParaRPr lang="zh-CN" altLang="en-US" sz="2400"/>
          </a:p>
        </p:txBody>
      </p:sp>
      <p:graphicFrame>
        <p:nvGraphicFramePr>
          <p:cNvPr id="2" name="表格 1"/>
          <p:cNvGraphicFramePr/>
          <p:nvPr>
            <p:custDataLst>
              <p:tags r:id="rId1"/>
            </p:custDataLst>
          </p:nvPr>
        </p:nvGraphicFramePr>
        <p:xfrm>
          <a:off x="3767455" y="2033905"/>
          <a:ext cx="4724400" cy="3840480"/>
        </p:xfrm>
        <a:graphic>
          <a:graphicData uri="http://schemas.openxmlformats.org/drawingml/2006/table">
            <a:tbl>
              <a:tblPr firstRow="1" bandRow="1">
                <a:tableStyleId>{5940675A-B579-460E-94D1-54222C63F5DA}</a:tableStyleId>
              </a:tblPr>
              <a:tblGrid>
                <a:gridCol w="1031875"/>
                <a:gridCol w="847725"/>
                <a:gridCol w="998538"/>
                <a:gridCol w="955675"/>
                <a:gridCol w="890587"/>
              </a:tblGrid>
              <a:tr h="254000">
                <a:tc rowSpan="2">
                  <a:txBody>
                    <a:bodyPr/>
                    <a:p>
                      <a:pPr indent="0" algn="ctr">
                        <a:buNone/>
                      </a:pPr>
                      <a:r>
                        <a:rPr lang="en-US" sz="1800" b="0">
                          <a:latin typeface="仿宋_GB2312" panose="02010609030101010101" charset="-122"/>
                          <a:cs typeface="仿宋_GB2312" panose="02010609030101010101" charset="-122"/>
                        </a:rPr>
                        <a:t>成果类别</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800" b="0">
                          <a:latin typeface="仿宋_GB2312" panose="02010609030101010101" charset="-122"/>
                          <a:cs typeface="仿宋_GB2312" panose="02010609030101010101" charset="-122"/>
                        </a:rPr>
                        <a:t>班级榜上有“名”</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indent="0" algn="ctr">
                        <a:buNone/>
                      </a:pPr>
                      <a:r>
                        <a:rPr lang="en-US" sz="1800" b="0">
                          <a:latin typeface="仿宋_GB2312" panose="02010609030101010101" charset="-122"/>
                          <a:cs typeface="仿宋_GB2312" panose="02010609030101010101" charset="-122"/>
                        </a:rPr>
                        <a:t>学校榜上有“名”</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540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800" b="0">
                          <a:latin typeface="仿宋_GB2312" panose="02010609030101010101" charset="-122"/>
                          <a:cs typeface="仿宋_GB2312" panose="02010609030101010101" charset="-122"/>
                        </a:rPr>
                        <a:t>成果名</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姓名</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成果名</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姓名</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indent="0" algn="ctr">
                        <a:buNone/>
                      </a:pPr>
                      <a:r>
                        <a:rPr lang="en-US" sz="1800" b="0">
                          <a:latin typeface="仿宋_GB2312" panose="02010609030101010101" charset="-122"/>
                          <a:cs typeface="仿宋_GB2312" panose="02010609030101010101" charset="-122"/>
                        </a:rPr>
                        <a:t>日记</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4000">
                <a:tc>
                  <a:txBody>
                    <a:bodyPr/>
                    <a:p>
                      <a:pPr indent="0" algn="ctr">
                        <a:buNone/>
                      </a:pPr>
                      <a:r>
                        <a:rPr lang="en-US" sz="1800" b="0">
                          <a:latin typeface="仿宋_GB2312" panose="02010609030101010101" charset="-122"/>
                          <a:cs typeface="仿宋_GB2312" panose="02010609030101010101" charset="-122"/>
                        </a:rPr>
                        <a:t>照片</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4000">
                <a:tc>
                  <a:txBody>
                    <a:bodyPr/>
                    <a:p>
                      <a:pPr indent="0" algn="ctr">
                        <a:buNone/>
                      </a:pPr>
                      <a:r>
                        <a:rPr lang="en-US" sz="1800" b="0">
                          <a:latin typeface="仿宋_GB2312" panose="02010609030101010101" charset="-122"/>
                          <a:cs typeface="仿宋_GB2312" panose="02010609030101010101" charset="-122"/>
                        </a:rPr>
                        <a:t>诗歌</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4000">
                <a:tc>
                  <a:txBody>
                    <a:bodyPr/>
                    <a:p>
                      <a:pPr indent="0" algn="ctr">
                        <a:buNone/>
                      </a:pPr>
                      <a:r>
                        <a:rPr lang="en-US" sz="1800" b="0">
                          <a:latin typeface="仿宋_GB2312" panose="02010609030101010101" charset="-122"/>
                          <a:cs typeface="仿宋_GB2312" panose="02010609030101010101" charset="-122"/>
                        </a:rPr>
                        <a:t>研学心得</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indent="0" algn="ctr">
                        <a:buNone/>
                      </a:pPr>
                      <a:r>
                        <a:rPr lang="en-US" sz="1800" b="0">
                          <a:latin typeface="仿宋_GB2312" panose="02010609030101010101" charset="-122"/>
                          <a:cs typeface="仿宋_GB2312" panose="02010609030101010101" charset="-122"/>
                        </a:rPr>
                        <a:t>PPT展示</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indent="0" algn="ctr">
                        <a:buNone/>
                      </a:pPr>
                      <a:r>
                        <a:rPr lang="en-US" sz="1800" b="0">
                          <a:latin typeface="仿宋_GB2312" panose="02010609030101010101" charset="-122"/>
                          <a:cs typeface="仿宋_GB2312" panose="02010609030101010101" charset="-122"/>
                        </a:rPr>
                        <a:t>礼仪展示</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indent="0" algn="ctr">
                        <a:buNone/>
                      </a:pPr>
                      <a:r>
                        <a:rPr lang="en-US" sz="1800" b="0">
                          <a:latin typeface="仿宋_GB2312" panose="02010609030101010101" charset="-122"/>
                          <a:cs typeface="仿宋_GB2312" panose="02010609030101010101" charset="-122"/>
                        </a:rPr>
                        <a:t>研学故事</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indent="0" algn="ctr">
                        <a:buNone/>
                      </a:pPr>
                      <a:r>
                        <a:rPr lang="en-US" sz="1800" b="0">
                          <a:latin typeface="仿宋_GB2312" panose="02010609030101010101" charset="-122"/>
                          <a:cs typeface="仿宋_GB2312" panose="02010609030101010101" charset="-122"/>
                        </a:rPr>
                        <a:t>……</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indent="0" algn="ctr">
                        <a:buNone/>
                      </a:pPr>
                      <a:r>
                        <a:rPr lang="en-US" sz="1800" b="0">
                          <a:latin typeface="仿宋_GB2312" panose="02010609030101010101" charset="-122"/>
                          <a:cs typeface="仿宋_GB2312" panose="02010609030101010101" charset="-122"/>
                        </a:rPr>
                        <a:t>……</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panose="02010609030101010101" charset="-122"/>
                          <a:cs typeface="仿宋_GB2312" panose="02010609030101010101" charset="-122"/>
                        </a:rPr>
                        <a:t> </a:t>
                      </a: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1800" b="0">
                        <a:latin typeface="仿宋_GB2312" panose="02010609030101010101" charset="-122"/>
                        <a:ea typeface="仿宋_GB2312" panose="02010609030101010101" charset="-122"/>
                        <a:cs typeface="仿宋_GB2312"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2129473" y="417068"/>
          <a:ext cx="8920480" cy="6132195"/>
        </p:xfrm>
        <a:graphic>
          <a:graphicData uri="http://schemas.openxmlformats.org/drawingml/2006/table">
            <a:tbl>
              <a:tblPr firstRow="1" bandRow="1">
                <a:tableStyleId>{5940675A-B579-460E-94D1-54222C63F5DA}</a:tableStyleId>
              </a:tblPr>
              <a:tblGrid>
                <a:gridCol w="612140"/>
                <a:gridCol w="1724660"/>
                <a:gridCol w="597535"/>
                <a:gridCol w="593725"/>
                <a:gridCol w="450850"/>
                <a:gridCol w="712470"/>
                <a:gridCol w="2909570"/>
                <a:gridCol w="740410"/>
                <a:gridCol w="579120"/>
              </a:tblGrid>
              <a:tr h="172085">
                <a:tc gridSpan="4">
                  <a:txBody>
                    <a:bodyPr/>
                    <a:p>
                      <a:pPr indent="0" algn="ctr">
                        <a:buNone/>
                      </a:pPr>
                      <a:r>
                        <a:rPr lang="en-US" sz="1400" b="1">
                          <a:latin typeface="仿宋_GB2312" panose="02010609030101010101" charset="-122"/>
                          <a:cs typeface="仿宋_GB2312" panose="02010609030101010101" charset="-122"/>
                        </a:rPr>
                        <a:t>过程性评价（80分）</a:t>
                      </a:r>
                      <a:endParaRPr lang="en-US" altLang="en-US" sz="1400" b="1">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5">
                  <a:txBody>
                    <a:bodyPr/>
                    <a:p>
                      <a:pPr indent="0" algn="ctr">
                        <a:buNone/>
                      </a:pPr>
                      <a:r>
                        <a:rPr lang="en-US" sz="1400" b="1">
                          <a:latin typeface="仿宋_GB2312" panose="02010609030101010101" charset="-122"/>
                          <a:cs typeface="仿宋_GB2312" panose="02010609030101010101" charset="-122"/>
                        </a:rPr>
                        <a:t>终结性评价（20分）</a:t>
                      </a:r>
                      <a:endParaRPr lang="en-US" altLang="en-US" sz="1400" b="1">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662305">
                <a:tc>
                  <a:txBody>
                    <a:bodyPr/>
                    <a:p>
                      <a:pPr indent="0">
                        <a:buNone/>
                      </a:pPr>
                      <a:r>
                        <a:rPr lang="en-US" sz="1400" b="0">
                          <a:latin typeface="仿宋_GB2312" panose="02010609030101010101" charset="-122"/>
                          <a:cs typeface="仿宋_GB2312" panose="02010609030101010101" charset="-122"/>
                        </a:rPr>
                        <a:t>评价项目</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 评估点</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赋分</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我的分数</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sz="1400" b="0">
                          <a:latin typeface="仿宋_GB2312" panose="02010609030101010101" charset="-122"/>
                          <a:cs typeface="仿宋_GB2312" panose="02010609030101010101" charset="-122"/>
                        </a:rPr>
                        <a:t>评估项目</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400" b="0">
                          <a:latin typeface="仿宋_GB2312" panose="02010609030101010101" charset="-122"/>
                          <a:cs typeface="仿宋_GB2312" panose="02010609030101010101" charset="-122"/>
                        </a:rPr>
                        <a:t>观察评估点</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赋分</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我的分数</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27405">
                <a:tc>
                  <a:txBody>
                    <a:bodyPr/>
                    <a:p>
                      <a:pPr indent="0">
                        <a:buNone/>
                      </a:pPr>
                      <a:r>
                        <a:rPr lang="en-US" sz="1400" b="0">
                          <a:latin typeface="仿宋_GB2312" panose="02010609030101010101" charset="-122"/>
                          <a:cs typeface="仿宋_GB2312" panose="02010609030101010101" charset="-122"/>
                        </a:rPr>
                        <a:t>纪律意识</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能做到守时，无无故缺勤、迟到等现象</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20</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 </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lgn="ctr">
                        <a:buNone/>
                      </a:pPr>
                      <a:r>
                        <a:rPr lang="en-US" sz="1400" b="0">
                          <a:latin typeface="仿宋_GB2312" panose="02010609030101010101" charset="-122"/>
                          <a:cs typeface="仿宋_GB2312" panose="02010609030101010101" charset="-122"/>
                        </a:rPr>
                        <a:t>   学习效果评价</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学习达成</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 研学手册的完成情况（完成率）研学手册的完成质量(认真书写、正确率）</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5</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 </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93775">
                <a:tc>
                  <a:txBody>
                    <a:bodyPr/>
                    <a:p>
                      <a:pPr indent="0">
                        <a:buNone/>
                      </a:pPr>
                      <a:r>
                        <a:rPr lang="en-US" sz="1400" b="0">
                          <a:latin typeface="仿宋_GB2312" panose="02010609030101010101" charset="-122"/>
                          <a:cs typeface="仿宋_GB2312" panose="02010609030101010101" charset="-122"/>
                        </a:rPr>
                        <a:t>学习态度</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态度认真，准备充分，积极参与课程活动，有成果收获</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20</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 </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2">
                  <a:txBody>
                    <a:bodyPr/>
                    <a:p>
                      <a:pPr indent="0">
                        <a:buNone/>
                      </a:pPr>
                      <a:r>
                        <a:rPr lang="en-US" sz="1400" b="0">
                          <a:latin typeface="仿宋_GB2312" panose="02010609030101010101" charset="-122"/>
                          <a:cs typeface="仿宋_GB2312" panose="02010609030101010101" charset="-122"/>
                        </a:rPr>
                        <a:t>探究成果</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buNone/>
                      </a:pPr>
                      <a:r>
                        <a:rPr lang="en-US" sz="1400" b="0">
                          <a:latin typeface="仿宋_GB2312" panose="02010609030101010101" charset="-122"/>
                          <a:cs typeface="仿宋_GB2312" panose="02010609030101010101" charset="-122"/>
                        </a:rPr>
                        <a:t>研究项目完成情况，学习资料的收集情况，手册中拓展延伸的完成情况，是否能在研学中发现新问题，研学过程中访问手册是否完成</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buNone/>
                      </a:pPr>
                      <a:r>
                        <a:rPr lang="en-US" sz="1400" b="0">
                          <a:latin typeface="仿宋_GB2312" panose="02010609030101010101" charset="-122"/>
                          <a:cs typeface="仿宋_GB2312" panose="02010609030101010101" charset="-122"/>
                        </a:rPr>
                        <a:t>5</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buNone/>
                      </a:pPr>
                      <a:r>
                        <a:rPr lang="en-US" sz="1400" b="0">
                          <a:latin typeface="仿宋_GB2312" panose="02010609030101010101" charset="-122"/>
                          <a:cs typeface="仿宋_GB2312" panose="02010609030101010101" charset="-122"/>
                        </a:rPr>
                        <a:t> </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94410">
                <a:tc>
                  <a:txBody>
                    <a:bodyPr/>
                    <a:p>
                      <a:pPr indent="0">
                        <a:buNone/>
                      </a:pPr>
                      <a:r>
                        <a:rPr lang="en-US" sz="1400" b="0">
                          <a:latin typeface="仿宋_GB2312" panose="02010609030101010101" charset="-122"/>
                          <a:cs typeface="仿宋_GB2312" panose="02010609030101010101" charset="-122"/>
                        </a:rPr>
                        <a:t>团队意识</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能够自觉服从辅导员及老师管理，听从指挥，维护大局</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20</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 </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1158240">
                <a:tc>
                  <a:txBody>
                    <a:bodyPr/>
                    <a:p>
                      <a:pPr indent="0">
                        <a:buNone/>
                      </a:pPr>
                      <a:r>
                        <a:rPr lang="en-US" sz="1400" b="0">
                          <a:latin typeface="仿宋_GB2312" panose="02010609030101010101" charset="-122"/>
                          <a:cs typeface="仿宋_GB2312" panose="02010609030101010101" charset="-122"/>
                        </a:rPr>
                        <a:t>文明礼仪</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公共场所能注重个人利益规范，文明用语，保护环境 </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10</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 </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buNone/>
                      </a:pPr>
                      <a:r>
                        <a:rPr lang="en-US" sz="1400" b="0">
                          <a:latin typeface="仿宋_GB2312" panose="02010609030101010101" charset="-122"/>
                          <a:cs typeface="仿宋_GB2312" panose="02010609030101010101" charset="-122"/>
                        </a:rPr>
                        <a:t>   学习成果评价</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学习内容与形式</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是否参与小组研究项目，是否形成研究报告，是否参与小组活动分享，是否形成学习记录</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5</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 </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58875">
                <a:tc>
                  <a:txBody>
                    <a:bodyPr/>
                    <a:p>
                      <a:pPr indent="0">
                        <a:buNone/>
                      </a:pPr>
                      <a:r>
                        <a:rPr lang="en-US" sz="1400" b="0">
                          <a:latin typeface="仿宋_GB2312" panose="02010609030101010101" charset="-122"/>
                          <a:cs typeface="仿宋_GB2312" panose="02010609030101010101" charset="-122"/>
                        </a:rPr>
                        <a:t>品德修养</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严于律己，乐于助人，能够始终保持良好的学生形象</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10</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 </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400" b="0">
                          <a:latin typeface="仿宋_GB2312" panose="02010609030101010101" charset="-122"/>
                          <a:cs typeface="仿宋_GB2312" panose="02010609030101010101" charset="-122"/>
                        </a:rPr>
                        <a:t>学习效果表达</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分享及报告是否新颖有创意，小组讨论及分享语言是否清晰，有无自己见解，杜宇自己的见解同学及老师的反馈情况</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5</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仿宋_GB2312" panose="02010609030101010101" charset="-122"/>
                          <a:cs typeface="仿宋_GB2312" panose="02010609030101010101" charset="-122"/>
                        </a:rPr>
                        <a:t> </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5100">
                <a:tc gridSpan="3">
                  <a:txBody>
                    <a:bodyPr/>
                    <a:p>
                      <a:pPr indent="0" algn="ctr">
                        <a:buNone/>
                      </a:pPr>
                      <a:r>
                        <a:rPr lang="en-US" sz="1400" b="0">
                          <a:latin typeface="仿宋_GB2312" panose="02010609030101010101" charset="-122"/>
                          <a:cs typeface="仿宋_GB2312" panose="02010609030101010101" charset="-122"/>
                        </a:rPr>
                        <a:t>合计得分</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buNone/>
                      </a:pPr>
                      <a:r>
                        <a:rPr lang="en-US" sz="1400" b="0">
                          <a:latin typeface="仿宋_GB2312" panose="02010609030101010101" charset="-122"/>
                          <a:cs typeface="仿宋_GB2312" panose="02010609030101010101" charset="-122"/>
                        </a:rPr>
                        <a:t> </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4">
                  <a:txBody>
                    <a:bodyPr/>
                    <a:p>
                      <a:pPr indent="0" algn="ctr">
                        <a:buNone/>
                      </a:pPr>
                      <a:r>
                        <a:rPr lang="en-US" sz="1400" b="0">
                          <a:latin typeface="仿宋_GB2312" panose="02010609030101010101" charset="-122"/>
                          <a:cs typeface="仿宋_GB2312" panose="02010609030101010101" charset="-122"/>
                        </a:rPr>
                        <a:t>合计得分</a:t>
                      </a: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buNone/>
                      </a:pPr>
                      <a:endParaRPr lang="en-US" altLang="en-US" sz="1400" b="0">
                        <a:latin typeface="仿宋_GB2312" panose="02010609030101010101" charset="-122"/>
                        <a:ea typeface="仿宋_GB2312" panose="02010609030101010101" charset="-122"/>
                        <a:cs typeface="仿宋_GB2312" panose="0201060903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0" name="文本框 99"/>
          <p:cNvSpPr txBox="1"/>
          <p:nvPr/>
        </p:nvSpPr>
        <p:spPr>
          <a:xfrm>
            <a:off x="225425" y="2202180"/>
            <a:ext cx="1609090" cy="829945"/>
          </a:xfrm>
          <a:prstGeom prst="rect">
            <a:avLst/>
          </a:prstGeom>
          <a:noFill/>
          <a:ln w="9525">
            <a:noFill/>
          </a:ln>
        </p:spPr>
        <p:txBody>
          <a:bodyPr wrap="square">
            <a:spAutoFit/>
          </a:bodyPr>
          <a:p>
            <a:pPr indent="0"/>
            <a:r>
              <a:rPr lang="zh-CN" sz="2400" b="1">
                <a:solidFill>
                  <a:srgbClr val="7030A0"/>
                </a:solidFill>
                <a:ea typeface="楷体" panose="02010609060101010101" pitchFamily="49" charset="-122"/>
              </a:rPr>
              <a:t>二、</a:t>
            </a:r>
            <a:r>
              <a:rPr lang="zh-CN" sz="2400" b="1">
                <a:solidFill>
                  <a:srgbClr val="7030A0"/>
                </a:solidFill>
                <a:ea typeface="楷体" panose="02010609060101010101" pitchFamily="49" charset="-122"/>
                <a:sym typeface="+mn-ea"/>
              </a:rPr>
              <a:t>评</a:t>
            </a:r>
            <a:r>
              <a:rPr lang="zh-CN" sz="2400" b="1">
                <a:solidFill>
                  <a:srgbClr val="7030A0"/>
                </a:solidFill>
                <a:ea typeface="楷体" panose="02010609060101010101" pitchFamily="49" charset="-122"/>
              </a:rPr>
              <a:t>价</a:t>
            </a:r>
            <a:endParaRPr lang="zh-CN" sz="2400" b="1">
              <a:solidFill>
                <a:srgbClr val="7030A0"/>
              </a:solidFill>
              <a:ea typeface="楷体" panose="02010609060101010101" pitchFamily="49" charset="-122"/>
            </a:endParaRPr>
          </a:p>
          <a:p>
            <a:pPr indent="0"/>
            <a:r>
              <a:rPr lang="zh-CN" sz="2400" b="1">
                <a:solidFill>
                  <a:srgbClr val="7030A0"/>
                </a:solidFill>
                <a:ea typeface="楷体" panose="02010609060101010101" pitchFamily="49" charset="-122"/>
              </a:rPr>
              <a:t>    有方</a:t>
            </a:r>
            <a:endParaRPr lang="zh-CN" altLang="en-US" sz="2400" b="1">
              <a:solidFill>
                <a:srgbClr val="7030A0"/>
              </a:solidFill>
              <a:ea typeface="楷体" panose="02010609060101010101" pitchFamily="49"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117090" y="910590"/>
            <a:ext cx="8566150" cy="1568450"/>
          </a:xfrm>
          <a:prstGeom prst="rect">
            <a:avLst/>
          </a:prstGeom>
          <a:noFill/>
          <a:ln w="9525">
            <a:noFill/>
          </a:ln>
        </p:spPr>
        <p:txBody>
          <a:bodyPr wrap="square">
            <a:spAutoFit/>
          </a:bodyPr>
          <a:p>
            <a:pPr indent="406400"/>
            <a:r>
              <a:rPr lang="en-US" altLang="zh-CN" sz="2400" b="0">
                <a:cs typeface="仿宋_GB2312" panose="02010609030101010101" charset="-122"/>
              </a:rPr>
              <a:t>1.</a:t>
            </a:r>
            <a:r>
              <a:rPr lang="zh-CN" sz="2400" b="0">
                <a:cs typeface="仿宋_GB2312" panose="02010609030101010101" charset="-122"/>
              </a:rPr>
              <a:t>选择你收获和感受最深的一个方面，以 “建设海洋强国”为题在班会上进行5分钟的演讲，与本班同学分享你的感受和收获，并用几个关键词记录自己的感受。请老师、同学或家长进行点评。</a:t>
            </a:r>
            <a:endParaRPr lang="zh-CN" altLang="en-US" sz="2400"/>
          </a:p>
        </p:txBody>
      </p:sp>
      <p:graphicFrame>
        <p:nvGraphicFramePr>
          <p:cNvPr id="2" name="表格 1"/>
          <p:cNvGraphicFramePr/>
          <p:nvPr/>
        </p:nvGraphicFramePr>
        <p:xfrm>
          <a:off x="3512185" y="2625090"/>
          <a:ext cx="5412105" cy="789305"/>
        </p:xfrm>
        <a:graphic>
          <a:graphicData uri="http://schemas.openxmlformats.org/drawingml/2006/table">
            <a:tbl>
              <a:tblPr firstRow="1" bandRow="1">
                <a:tableStyleId>{5940675A-B579-460E-94D1-54222C63F5DA}</a:tableStyleId>
              </a:tblPr>
              <a:tblGrid>
                <a:gridCol w="5411788"/>
              </a:tblGrid>
              <a:tr h="789305">
                <a:tc>
                  <a:txBody>
                    <a:bodyPr/>
                    <a:p>
                      <a:pPr indent="0" algn="ctr">
                        <a:buNone/>
                      </a:pPr>
                      <a:r>
                        <a:rPr lang="en-US" sz="2400" b="1">
                          <a:latin typeface="楷体" panose="02010609060101010101" pitchFamily="49" charset="-122"/>
                          <a:ea typeface="楷体" panose="02010609060101010101" pitchFamily="49" charset="-122"/>
                          <a:cs typeface="楷体" panose="02010609060101010101" pitchFamily="49" charset="-122"/>
                        </a:rPr>
                        <a:t>我的收获与感受演讲词</a:t>
                      </a:r>
                      <a:r>
                        <a:rPr lang="en-US" sz="2400" b="0" u="sng">
                          <a:latin typeface="宋体" panose="02010600030101010101" pitchFamily="2" charset="-122"/>
                          <a:ea typeface="宋体" panose="02010600030101010101" pitchFamily="2" charset="-122"/>
                          <a:cs typeface="宋体" panose="02010600030101010101" pitchFamily="2" charset="-122"/>
                        </a:rPr>
                        <a:t>                                                                                                                                                                                                                                                                                                                                                                                                                                                                                                                                                                                                                                                                                                                   </a:t>
                      </a:r>
                      <a:r>
                        <a:rPr lang="en-US" sz="2400" b="0">
                          <a:latin typeface="仿宋_GB2312" panose="02010609030101010101" charset="-122"/>
                          <a:cs typeface="仿宋_GB2312" panose="02010609030101010101" charset="-122"/>
                        </a:rPr>
                        <a:t>关键词：</a:t>
                      </a:r>
                      <a:r>
                        <a:rPr lang="en-US" sz="2400" b="0" u="sng">
                          <a:latin typeface="仿宋_GB2312" panose="02010609030101010101" charset="-122"/>
                          <a:cs typeface="仿宋_GB2312" panose="02010609030101010101" charset="-122"/>
                        </a:rPr>
                        <a:t>      </a:t>
                      </a:r>
                      <a:r>
                        <a:rPr lang="en-US" sz="1600" b="0" u="sng">
                          <a:latin typeface="仿宋_GB2312" panose="02010609030101010101" charset="-122"/>
                          <a:cs typeface="仿宋_GB2312" panose="02010609030101010101" charset="-122"/>
                        </a:rPr>
                        <a:t>                                                   </a:t>
                      </a:r>
                      <a:endParaRPr lang="en-US" altLang="en-US" sz="1600" b="1">
                        <a:latin typeface="楷体" panose="02010609060101010101" pitchFamily="49" charset="-122"/>
                        <a:ea typeface="楷体" panose="02010609060101010101" pitchFamily="49" charset="-122"/>
                        <a:cs typeface="楷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2284095" y="3653155"/>
            <a:ext cx="8399145" cy="2922905"/>
          </a:xfrm>
          <a:prstGeom prst="rect">
            <a:avLst/>
          </a:prstGeom>
          <a:noFill/>
          <a:ln w="9525">
            <a:noFill/>
          </a:ln>
        </p:spPr>
        <p:txBody>
          <a:bodyPr wrap="square">
            <a:spAutoFit/>
          </a:bodyPr>
          <a:p>
            <a:pPr indent="406400"/>
            <a:r>
              <a:rPr lang="zh-CN" sz="2400" b="0">
                <a:cs typeface="仿宋_GB2312" panose="02010609030101010101" charset="-122"/>
              </a:rPr>
              <a:t>2．热爱海洋，敬畏海洋就要从身边的小事做起，结合本次研学旅行，举办一次“海洋文明”主题班会。  3. 研学旅行我们称为行走的课堂、户外课堂，学习方式以感悟、体验、参与为主，通过这次研学旅行，你感觉与普通课堂教学有什么不同？你认为这两种课堂应怎样结合更有利于你的成长？</a:t>
            </a:r>
            <a:r>
              <a:rPr lang="en-US" sz="2400" b="0">
                <a:latin typeface="仿宋_GB2312" panose="02010609030101010101" charset="-122"/>
              </a:rPr>
              <a:t> </a:t>
            </a:r>
            <a:endParaRPr lang="en-US" sz="2400" b="0">
              <a:latin typeface="仿宋_GB2312" panose="02010609030101010101" charset="-122"/>
            </a:endParaRPr>
          </a:p>
          <a:p>
            <a:pPr indent="406400"/>
            <a:r>
              <a:rPr lang="en-US" sz="1600" b="0">
                <a:latin typeface="仿宋_GB2312" panose="02010609030101010101" charset="-122"/>
              </a:rPr>
              <a:t> </a:t>
            </a:r>
            <a:endParaRPr lang="zh-CN" altLang="en-US"/>
          </a:p>
        </p:txBody>
      </p:sp>
      <p:sp>
        <p:nvSpPr>
          <p:cNvPr id="4" name="文本框 3"/>
          <p:cNvSpPr txBox="1"/>
          <p:nvPr/>
        </p:nvSpPr>
        <p:spPr>
          <a:xfrm>
            <a:off x="2117090" y="325755"/>
            <a:ext cx="6518910" cy="460375"/>
          </a:xfrm>
          <a:prstGeom prst="rect">
            <a:avLst/>
          </a:prstGeom>
          <a:noFill/>
          <a:ln w="9525">
            <a:noFill/>
          </a:ln>
        </p:spPr>
        <p:txBody>
          <a:bodyPr wrap="square">
            <a:spAutoFit/>
          </a:bodyPr>
          <a:p>
            <a:pPr indent="0"/>
            <a:r>
              <a:rPr lang="zh-CN" sz="2400" b="1">
                <a:solidFill>
                  <a:srgbClr val="7030A0"/>
                </a:solidFill>
                <a:ea typeface="楷体" panose="02010609060101010101" pitchFamily="49" charset="-122"/>
              </a:rPr>
              <a:t>三、研学反思</a:t>
            </a:r>
            <a:endParaRPr lang="zh-CN" altLang="en-US" sz="2400" b="1">
              <a:solidFill>
                <a:srgbClr val="7030A0"/>
              </a:solidFill>
              <a:ea typeface="楷体" panose="02010609060101010101" pitchFamily="49"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a:off x="0" y="3200400"/>
            <a:ext cx="4895850" cy="3657600"/>
          </a:xfrm>
          <a:prstGeom prst="triangle">
            <a:avLst/>
          </a:prstGeom>
          <a:blipFill>
            <a:blip r:embed="rId1" cstate="print">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等腰三角形 4"/>
          <p:cNvSpPr/>
          <p:nvPr/>
        </p:nvSpPr>
        <p:spPr>
          <a:xfrm flipV="1">
            <a:off x="438150" y="0"/>
            <a:ext cx="4895850" cy="3657600"/>
          </a:xfrm>
          <a:prstGeom prst="triangle">
            <a:avLst/>
          </a:prstGeom>
          <a:blipFill dpi="0" rotWithShape="0">
            <a:blip r:embed="rId2" cstate="print">
              <a:grayscl/>
            </a:blip>
            <a:srcRect/>
            <a:stretch>
              <a:fillRect t="-10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等腰三角形 5"/>
          <p:cNvSpPr/>
          <p:nvPr/>
        </p:nvSpPr>
        <p:spPr>
          <a:xfrm flipV="1">
            <a:off x="2886075" y="3657599"/>
            <a:ext cx="4283869" cy="3200400"/>
          </a:xfrm>
          <a:prstGeom prst="triangle">
            <a:avLst/>
          </a:pr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等腰三角形 6"/>
          <p:cNvSpPr/>
          <p:nvPr/>
        </p:nvSpPr>
        <p:spPr>
          <a:xfrm rot="5400000">
            <a:off x="854867" y="2728914"/>
            <a:ext cx="2266953" cy="790574"/>
          </a:xfrm>
          <a:custGeom>
            <a:avLst/>
            <a:gdLst>
              <a:gd name="connsiteX0" fmla="*/ 0 w 1333500"/>
              <a:gd name="connsiteY0" fmla="*/ 1181099 h 1181099"/>
              <a:gd name="connsiteX1" fmla="*/ 666750 w 1333500"/>
              <a:gd name="connsiteY1" fmla="*/ 0 h 1181099"/>
              <a:gd name="connsiteX2" fmla="*/ 1333500 w 1333500"/>
              <a:gd name="connsiteY2" fmla="*/ 1181099 h 1181099"/>
              <a:gd name="connsiteX3" fmla="*/ 0 w 1333500"/>
              <a:gd name="connsiteY3" fmla="*/ 1181099 h 1181099"/>
              <a:gd name="connsiteX0-1" fmla="*/ 0 w 2057403"/>
              <a:gd name="connsiteY0-2" fmla="*/ 1181099 h 1219199"/>
              <a:gd name="connsiteX1-3" fmla="*/ 666750 w 2057403"/>
              <a:gd name="connsiteY1-4" fmla="*/ 0 h 1219199"/>
              <a:gd name="connsiteX2-5" fmla="*/ 2057403 w 2057403"/>
              <a:gd name="connsiteY2-6" fmla="*/ 1219199 h 1219199"/>
              <a:gd name="connsiteX3-7" fmla="*/ 0 w 2057403"/>
              <a:gd name="connsiteY3-8" fmla="*/ 1181099 h 1219199"/>
              <a:gd name="connsiteX0-9" fmla="*/ 0 w 2571753"/>
              <a:gd name="connsiteY0-10" fmla="*/ 895349 h 1219199"/>
              <a:gd name="connsiteX1-11" fmla="*/ 1181100 w 2571753"/>
              <a:gd name="connsiteY1-12" fmla="*/ 0 h 1219199"/>
              <a:gd name="connsiteX2-13" fmla="*/ 2571753 w 2571753"/>
              <a:gd name="connsiteY2-14" fmla="*/ 1219199 h 1219199"/>
              <a:gd name="connsiteX3-15" fmla="*/ 0 w 2571753"/>
              <a:gd name="connsiteY3-16" fmla="*/ 895349 h 1219199"/>
              <a:gd name="connsiteX0-17" fmla="*/ 0 w 2552703"/>
              <a:gd name="connsiteY0-18" fmla="*/ 895349 h 990599"/>
              <a:gd name="connsiteX1-19" fmla="*/ 1181100 w 2552703"/>
              <a:gd name="connsiteY1-20" fmla="*/ 0 h 990599"/>
              <a:gd name="connsiteX2-21" fmla="*/ 2552703 w 2552703"/>
              <a:gd name="connsiteY2-22" fmla="*/ 990599 h 990599"/>
              <a:gd name="connsiteX3-23" fmla="*/ 0 w 2552703"/>
              <a:gd name="connsiteY3-24" fmla="*/ 895349 h 990599"/>
              <a:gd name="connsiteX0-25" fmla="*/ 0 w 2400303"/>
              <a:gd name="connsiteY0-26" fmla="*/ 895349 h 895349"/>
              <a:gd name="connsiteX1-27" fmla="*/ 1181100 w 2400303"/>
              <a:gd name="connsiteY1-28" fmla="*/ 0 h 895349"/>
              <a:gd name="connsiteX2-29" fmla="*/ 2400303 w 2400303"/>
              <a:gd name="connsiteY2-30" fmla="*/ 895349 h 895349"/>
              <a:gd name="connsiteX3-31" fmla="*/ 0 w 2400303"/>
              <a:gd name="connsiteY3-32" fmla="*/ 895349 h 895349"/>
              <a:gd name="connsiteX0-33" fmla="*/ 0 w 2362203"/>
              <a:gd name="connsiteY0-34" fmla="*/ 838199 h 895349"/>
              <a:gd name="connsiteX1-35" fmla="*/ 1143000 w 2362203"/>
              <a:gd name="connsiteY1-36" fmla="*/ 0 h 895349"/>
              <a:gd name="connsiteX2-37" fmla="*/ 2362203 w 2362203"/>
              <a:gd name="connsiteY2-38" fmla="*/ 895349 h 895349"/>
              <a:gd name="connsiteX3-39" fmla="*/ 0 w 2362203"/>
              <a:gd name="connsiteY3-40" fmla="*/ 838199 h 895349"/>
              <a:gd name="connsiteX0-41" fmla="*/ 0 w 2286003"/>
              <a:gd name="connsiteY0-42" fmla="*/ 838199 h 838199"/>
              <a:gd name="connsiteX1-43" fmla="*/ 1143000 w 2286003"/>
              <a:gd name="connsiteY1-44" fmla="*/ 0 h 838199"/>
              <a:gd name="connsiteX2-45" fmla="*/ 2286003 w 2286003"/>
              <a:gd name="connsiteY2-46" fmla="*/ 838199 h 838199"/>
              <a:gd name="connsiteX3-47" fmla="*/ 0 w 2286003"/>
              <a:gd name="connsiteY3-48" fmla="*/ 838199 h 838199"/>
              <a:gd name="connsiteX0-49" fmla="*/ 0 w 2305053"/>
              <a:gd name="connsiteY0-50" fmla="*/ 838199 h 838199"/>
              <a:gd name="connsiteX1-51" fmla="*/ 1143000 w 2305053"/>
              <a:gd name="connsiteY1-52" fmla="*/ 0 h 838199"/>
              <a:gd name="connsiteX2-53" fmla="*/ 2305053 w 2305053"/>
              <a:gd name="connsiteY2-54" fmla="*/ 838199 h 838199"/>
              <a:gd name="connsiteX3-55" fmla="*/ 0 w 2305053"/>
              <a:gd name="connsiteY3-56" fmla="*/ 838199 h 838199"/>
              <a:gd name="connsiteX0-57" fmla="*/ 0 w 2266953"/>
              <a:gd name="connsiteY0-58" fmla="*/ 781049 h 838199"/>
              <a:gd name="connsiteX1-59" fmla="*/ 1104900 w 2266953"/>
              <a:gd name="connsiteY1-60" fmla="*/ 0 h 838199"/>
              <a:gd name="connsiteX2-61" fmla="*/ 2266953 w 2266953"/>
              <a:gd name="connsiteY2-62" fmla="*/ 838199 h 838199"/>
              <a:gd name="connsiteX3-63" fmla="*/ 0 w 2266953"/>
              <a:gd name="connsiteY3-64" fmla="*/ 781049 h 838199"/>
              <a:gd name="connsiteX0-65" fmla="*/ 0 w 2257428"/>
              <a:gd name="connsiteY0-66" fmla="*/ 781049 h 809624"/>
              <a:gd name="connsiteX1-67" fmla="*/ 1104900 w 2257428"/>
              <a:gd name="connsiteY1-68" fmla="*/ 0 h 809624"/>
              <a:gd name="connsiteX2-69" fmla="*/ 2257428 w 2257428"/>
              <a:gd name="connsiteY2-70" fmla="*/ 809624 h 809624"/>
              <a:gd name="connsiteX3-71" fmla="*/ 0 w 2257428"/>
              <a:gd name="connsiteY3-72" fmla="*/ 781049 h 809624"/>
              <a:gd name="connsiteX0-73" fmla="*/ 0 w 2247903"/>
              <a:gd name="connsiteY0-74" fmla="*/ 781049 h 790574"/>
              <a:gd name="connsiteX1-75" fmla="*/ 1104900 w 2247903"/>
              <a:gd name="connsiteY1-76" fmla="*/ 0 h 790574"/>
              <a:gd name="connsiteX2-77" fmla="*/ 2247903 w 2247903"/>
              <a:gd name="connsiteY2-78" fmla="*/ 790574 h 790574"/>
              <a:gd name="connsiteX3-79" fmla="*/ 0 w 2247903"/>
              <a:gd name="connsiteY3-80" fmla="*/ 781049 h 790574"/>
              <a:gd name="connsiteX0-81" fmla="*/ 0 w 2266953"/>
              <a:gd name="connsiteY0-82" fmla="*/ 761999 h 790574"/>
              <a:gd name="connsiteX1-83" fmla="*/ 1123950 w 2266953"/>
              <a:gd name="connsiteY1-84" fmla="*/ 0 h 790574"/>
              <a:gd name="connsiteX2-85" fmla="*/ 2266953 w 2266953"/>
              <a:gd name="connsiteY2-86" fmla="*/ 790574 h 790574"/>
              <a:gd name="connsiteX3-87" fmla="*/ 0 w 2266953"/>
              <a:gd name="connsiteY3-88" fmla="*/ 761999 h 790574"/>
            </a:gdLst>
            <a:ahLst/>
            <a:cxnLst>
              <a:cxn ang="0">
                <a:pos x="connsiteX0-1" y="connsiteY0-2"/>
              </a:cxn>
              <a:cxn ang="0">
                <a:pos x="connsiteX1-3" y="connsiteY1-4"/>
              </a:cxn>
              <a:cxn ang="0">
                <a:pos x="connsiteX2-5" y="connsiteY2-6"/>
              </a:cxn>
              <a:cxn ang="0">
                <a:pos x="connsiteX3-7" y="connsiteY3-8"/>
              </a:cxn>
            </a:cxnLst>
            <a:rect l="l" t="t" r="r" b="b"/>
            <a:pathLst>
              <a:path w="2266953" h="790574">
                <a:moveTo>
                  <a:pt x="0" y="761999"/>
                </a:moveTo>
                <a:lnTo>
                  <a:pt x="1123950" y="0"/>
                </a:lnTo>
                <a:lnTo>
                  <a:pt x="2266953" y="790574"/>
                </a:lnTo>
                <a:lnTo>
                  <a:pt x="0" y="761999"/>
                </a:lnTo>
                <a:close/>
              </a:path>
            </a:pathLst>
          </a:custGeom>
          <a:solidFill>
            <a:srgbClr val="FFC0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文本框 1"/>
          <p:cNvSpPr txBox="1"/>
          <p:nvPr/>
        </p:nvSpPr>
        <p:spPr>
          <a:xfrm>
            <a:off x="7554595" y="1789430"/>
            <a:ext cx="2171700" cy="1198880"/>
          </a:xfrm>
          <a:prstGeom prst="rect">
            <a:avLst/>
          </a:prstGeom>
          <a:noFill/>
        </p:spPr>
        <p:txBody>
          <a:bodyPr wrap="none" rtlCol="0">
            <a:spAutoFit/>
          </a:bodyPr>
          <a:p>
            <a:pPr algn="ctr" eaLnBrk="0" hangingPunct="0">
              <a:defRPr/>
            </a:pPr>
            <a:r>
              <a:rPr lang="zh-CN" altLang="en-US" sz="3600" b="1" spc="300" dirty="0">
                <a:solidFill>
                  <a:srgbClr val="7030A0"/>
                </a:solidFill>
                <a:cs typeface="+mn-ea"/>
                <a:sym typeface="+mn-lt"/>
              </a:rPr>
              <a:t>感谢聆听 </a:t>
            </a:r>
            <a:endParaRPr lang="en-US" altLang="zh-CN" sz="3600" b="1" spc="300" dirty="0">
              <a:solidFill>
                <a:srgbClr val="7030A0"/>
              </a:solidFill>
              <a:latin typeface="+mn-lt"/>
              <a:ea typeface="+mn-ea"/>
              <a:cs typeface="+mn-ea"/>
              <a:sym typeface="+mn-lt"/>
            </a:endParaRPr>
          </a:p>
          <a:p>
            <a:pPr algn="ctr" eaLnBrk="0" hangingPunct="0">
              <a:defRPr/>
            </a:pPr>
            <a:r>
              <a:rPr lang="zh-CN" altLang="en-US" sz="3600" b="1" spc="300" dirty="0">
                <a:solidFill>
                  <a:srgbClr val="7030A0"/>
                </a:solidFill>
                <a:cs typeface="+mn-ea"/>
                <a:sym typeface="+mn-lt"/>
              </a:rPr>
              <a:t>敬请指正</a:t>
            </a:r>
            <a:endParaRPr lang="zh-CN" altLang="en-US" sz="3600" b="1" spc="300" dirty="0">
              <a:solidFill>
                <a:srgbClr val="7030A0"/>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676400" y="788035"/>
            <a:ext cx="9419590" cy="3046095"/>
          </a:xfrm>
          <a:prstGeom prst="rect">
            <a:avLst/>
          </a:prstGeom>
          <a:noFill/>
          <a:ln w="9525">
            <a:noFill/>
          </a:ln>
        </p:spPr>
        <p:txBody>
          <a:bodyPr wrap="square">
            <a:spAutoFit/>
          </a:bodyPr>
          <a:p>
            <a:pPr indent="203200"/>
            <a:r>
              <a:rPr lang="en-US" sz="3200" b="0">
                <a:latin typeface="宋体" panose="02010600030101010101" pitchFamily="2" charset="-122"/>
                <a:ea typeface="宋体" panose="02010600030101010101" pitchFamily="2" charset="-122"/>
              </a:rPr>
              <a:t>◎</a:t>
            </a:r>
            <a:r>
              <a:rPr lang="zh-CN" sz="3200" b="0">
                <a:ea typeface="宋体" panose="02010600030101010101" pitchFamily="2" charset="-122"/>
              </a:rPr>
              <a:t>新高考、高中招生改革：</a:t>
            </a:r>
            <a:endParaRPr lang="zh-CN" sz="3200" b="0">
              <a:ea typeface="宋体" panose="02010600030101010101" pitchFamily="2" charset="-122"/>
            </a:endParaRPr>
          </a:p>
          <a:p>
            <a:pPr indent="203200"/>
            <a:r>
              <a:rPr lang="zh-CN" sz="3200" b="0">
                <a:ea typeface="宋体" panose="02010600030101010101" pitchFamily="2" charset="-122"/>
              </a:rPr>
              <a:t>（</a:t>
            </a:r>
            <a:r>
              <a:rPr lang="en-US" sz="3200" b="0">
                <a:latin typeface="仿宋" panose="02010609060101010101" charset="-122"/>
                <a:ea typeface="宋体" panose="02010600030101010101" pitchFamily="2" charset="-122"/>
                <a:cs typeface="Times New Roman" panose="02020603050405020304" pitchFamily="18" charset="0"/>
              </a:rPr>
              <a:t>1</a:t>
            </a:r>
            <a:r>
              <a:rPr lang="zh-CN" sz="3200" b="0">
                <a:ea typeface="宋体" panose="02010600030101010101" pitchFamily="2" charset="-122"/>
              </a:rPr>
              <a:t>）录取招生：综合素质评价，研学旅行作为综合实践活动的有效方式，对高考、中考的影响日益凸显。</a:t>
            </a:r>
            <a:endParaRPr lang="zh-CN" sz="3200" b="0">
              <a:ea typeface="宋体" panose="02010600030101010101" pitchFamily="2" charset="-122"/>
            </a:endParaRPr>
          </a:p>
          <a:p>
            <a:pPr indent="203200"/>
            <a:r>
              <a:rPr lang="zh-CN" sz="3200" b="0">
                <a:ea typeface="宋体" panose="02010600030101010101" pitchFamily="2" charset="-122"/>
              </a:rPr>
              <a:t>（</a:t>
            </a:r>
            <a:r>
              <a:rPr lang="en-US" sz="3200" b="0">
                <a:latin typeface="仿宋" panose="02010609060101010101" charset="-122"/>
                <a:ea typeface="宋体" panose="02010600030101010101" pitchFamily="2" charset="-122"/>
                <a:cs typeface="Times New Roman" panose="02020603050405020304" pitchFamily="18" charset="0"/>
              </a:rPr>
              <a:t>2</a:t>
            </a:r>
            <a:r>
              <a:rPr lang="zh-CN" sz="3200" b="0">
                <a:ea typeface="宋体" panose="02010600030101010101" pitchFamily="2" charset="-122"/>
              </a:rPr>
              <a:t>）新高考考查核心素养，真实情境下解决问题的能力，研学旅行提供了现场学习的平台。</a:t>
            </a:r>
            <a:endParaRPr lang="zh-CN" altLang="en-US" sz="3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矩形 5"/>
          <p:cNvSpPr>
            <a:spLocks noChangeArrowheads="1"/>
          </p:cNvSpPr>
          <p:nvPr/>
        </p:nvSpPr>
        <p:spPr bwMode="auto">
          <a:xfrm>
            <a:off x="8953501" y="338139"/>
            <a:ext cx="3238500" cy="622935"/>
          </a:xfrm>
          <a:prstGeom prst="rect">
            <a:avLst/>
          </a:prstGeom>
          <a:noFill/>
          <a:ln w="9525">
            <a:noFill/>
            <a:miter lim="800000"/>
          </a:ln>
        </p:spPr>
        <p:txBody>
          <a:bodyPr lIns="108854" tIns="54427" rIns="108854" bIns="54427">
            <a:spAutoFit/>
          </a:bodyPr>
          <a:lstStyle/>
          <a:p>
            <a:r>
              <a:rPr lang="zh-CN" altLang="en-US" sz="3350" b="1" dirty="0">
                <a:solidFill>
                  <a:srgbClr val="FF0000"/>
                </a:solidFill>
                <a:latin typeface="Arial" panose="020B0604020202020204" pitchFamily="34" charset="0"/>
                <a:ea typeface="微软雅黑 Light"/>
                <a:cs typeface="微软雅黑 Light"/>
              </a:rPr>
              <a:t>生活实践情境</a:t>
            </a:r>
            <a:endParaRPr lang="zh-CN" altLang="en-US" sz="3350" b="1" dirty="0">
              <a:solidFill>
                <a:srgbClr val="FF0000"/>
              </a:solidFill>
              <a:latin typeface="Arial" panose="020B0604020202020204" pitchFamily="34" charset="0"/>
              <a:ea typeface="微软雅黑 Light"/>
              <a:cs typeface="微软雅黑 Light"/>
            </a:endParaRPr>
          </a:p>
        </p:txBody>
      </p:sp>
      <p:sp>
        <p:nvSpPr>
          <p:cNvPr id="2" name="矩形 1"/>
          <p:cNvSpPr/>
          <p:nvPr/>
        </p:nvSpPr>
        <p:spPr>
          <a:xfrm>
            <a:off x="601980" y="1020106"/>
            <a:ext cx="11228070" cy="1783715"/>
          </a:xfrm>
          <a:prstGeom prst="rect">
            <a:avLst/>
          </a:prstGeom>
        </p:spPr>
        <p:txBody>
          <a:bodyPr wrap="square">
            <a:spAutoFit/>
          </a:bodyPr>
          <a:lstStyle/>
          <a:p>
            <a:pPr algn="l"/>
            <a:r>
              <a:rPr lang="zh-CN" altLang="en-US" sz="2200" b="1" dirty="0" smtClean="0">
                <a:solidFill>
                  <a:schemeClr val="tx2"/>
                </a:solidFill>
                <a:latin typeface="楷体" panose="02010609060101010101" pitchFamily="49" charset="-122"/>
                <a:ea typeface="楷体" panose="02010609060101010101" pitchFamily="49" charset="-122"/>
                <a:cs typeface="楷体" panose="02010609060101010101" pitchFamily="49" charset="-122"/>
              </a:rPr>
              <a:t>    </a:t>
            </a:r>
            <a:r>
              <a:rPr lang="zh-CN" altLang="en-US" sz="2200" b="1" dirty="0" smtClean="0">
                <a:solidFill>
                  <a:srgbClr val="FF0000"/>
                </a:solidFill>
                <a:latin typeface="楷体_GB2312" pitchFamily="49" charset="-122"/>
                <a:ea typeface="楷体_GB2312" pitchFamily="49" charset="-122"/>
                <a:cs typeface="Times New Roman" panose="02020603050405020304" pitchFamily="18" charset="0"/>
              </a:rPr>
              <a:t>（</a:t>
            </a:r>
            <a:r>
              <a:rPr lang="en-US" altLang="zh-CN" sz="2200" b="1" dirty="0" smtClean="0">
                <a:solidFill>
                  <a:srgbClr val="FF0000"/>
                </a:solidFill>
                <a:latin typeface="楷体_GB2312" pitchFamily="49" charset="-122"/>
                <a:ea typeface="楷体_GB2312" pitchFamily="49" charset="-122"/>
                <a:cs typeface="Times New Roman" panose="02020603050405020304" pitchFamily="18" charset="0"/>
              </a:rPr>
              <a:t>2020</a:t>
            </a:r>
            <a:r>
              <a:rPr lang="zh-CN" altLang="en-US" sz="2200" b="1" dirty="0" smtClean="0">
                <a:solidFill>
                  <a:srgbClr val="FF0000"/>
                </a:solidFill>
                <a:latin typeface="楷体_GB2312" pitchFamily="49" charset="-122"/>
                <a:ea typeface="楷体_GB2312" pitchFamily="49" charset="-122"/>
                <a:cs typeface="Times New Roman" panose="02020603050405020304" pitchFamily="18" charset="0"/>
              </a:rPr>
              <a:t>全国</a:t>
            </a:r>
            <a:r>
              <a:rPr lang="en-US" altLang="zh-CN" sz="2200" b="1" dirty="0">
                <a:solidFill>
                  <a:srgbClr val="FF0000"/>
                </a:solidFill>
                <a:latin typeface="楷体_GB2312" pitchFamily="49" charset="-122"/>
                <a:ea typeface="楷体_GB2312" pitchFamily="49" charset="-122"/>
                <a:cs typeface="Times New Roman" panose="02020603050405020304" pitchFamily="18" charset="0"/>
              </a:rPr>
              <a:t>Ⅰ</a:t>
            </a:r>
            <a:r>
              <a:rPr lang="zh-CN" altLang="en-US" sz="2200" b="1" dirty="0">
                <a:solidFill>
                  <a:srgbClr val="FF0000"/>
                </a:solidFill>
                <a:latin typeface="楷体_GB2312" pitchFamily="49" charset="-122"/>
                <a:ea typeface="楷体_GB2312" pitchFamily="49" charset="-122"/>
                <a:cs typeface="Times New Roman" panose="02020603050405020304" pitchFamily="18" charset="0"/>
              </a:rPr>
              <a:t>卷）</a:t>
            </a:r>
            <a:r>
              <a:rPr lang="zh-CN" altLang="en-US" sz="2200" b="1" dirty="0" smtClean="0">
                <a:solidFill>
                  <a:schemeClr val="tx2"/>
                </a:solidFill>
                <a:latin typeface="楷体" panose="02010609060101010101" pitchFamily="49" charset="-122"/>
                <a:ea typeface="楷体" panose="02010609060101010101" pitchFamily="49" charset="-122"/>
                <a:cs typeface="楷体" panose="02010609060101010101" pitchFamily="49" charset="-122"/>
              </a:rPr>
              <a:t>为</a:t>
            </a:r>
            <a:r>
              <a:rPr lang="zh-CN" altLang="en-US" sz="2200" b="1" dirty="0">
                <a:solidFill>
                  <a:schemeClr val="tx2"/>
                </a:solidFill>
                <a:latin typeface="楷体" panose="02010609060101010101" pitchFamily="49" charset="-122"/>
                <a:ea typeface="楷体" panose="02010609060101010101" pitchFamily="49" charset="-122"/>
                <a:cs typeface="楷体" panose="02010609060101010101" pitchFamily="49" charset="-122"/>
              </a:rPr>
              <a:t>获得冬季防风、夏季通风的效果，我国东北平原的某城市对一居住区进行了相应的建筑布局规划，规划建筑物为高层（7层以上）和多层（7 层或以下）。图 2 示意在该居住区内规划的两个居住片区，道路，出入口及当地盛行风向。据此完成 4～6题。</a:t>
            </a:r>
            <a:endParaRPr lang="zh-CN" altLang="en-US" sz="2200" b="1" dirty="0">
              <a:solidFill>
                <a:schemeClr val="tx2"/>
              </a:solidFill>
              <a:latin typeface="楷体" panose="02010609060101010101" pitchFamily="49" charset="-122"/>
              <a:ea typeface="楷体" panose="02010609060101010101" pitchFamily="49" charset="-122"/>
              <a:cs typeface="楷体" panose="02010609060101010101" pitchFamily="49" charset="-122"/>
            </a:endParaRPr>
          </a:p>
          <a:p>
            <a:pPr algn="l"/>
            <a:r>
              <a:rPr lang="zh-CN" altLang="en-US" sz="2200" b="1" dirty="0">
                <a:solidFill>
                  <a:schemeClr val="tx2"/>
                </a:solidFill>
                <a:latin typeface="宋体" panose="02010600030101010101" pitchFamily="2" charset="-122"/>
                <a:ea typeface="宋体" panose="02010600030101010101" pitchFamily="2" charset="-122"/>
                <a:cs typeface="微软雅黑 Light" panose="020B0502040204020203" charset="-122"/>
              </a:rPr>
              <a:t>4.下列建筑布局中，适合居住片区的是</a:t>
            </a:r>
            <a:endParaRPr lang="zh-CN" altLang="en-US" sz="2200" b="1" dirty="0">
              <a:solidFill>
                <a:schemeClr val="tx2"/>
              </a:solidFill>
              <a:latin typeface="宋体" panose="02010600030101010101" pitchFamily="2" charset="-122"/>
              <a:ea typeface="宋体" panose="02010600030101010101" pitchFamily="2" charset="-122"/>
            </a:endParaRPr>
          </a:p>
        </p:txBody>
      </p:sp>
      <p:pic>
        <p:nvPicPr>
          <p:cNvPr id="102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41708" y="2174535"/>
            <a:ext cx="4543675" cy="261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18" y="2941149"/>
            <a:ext cx="5334972" cy="136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601980" y="4341503"/>
            <a:ext cx="6015990" cy="1999615"/>
          </a:xfrm>
          <a:prstGeom prst="rect">
            <a:avLst/>
          </a:prstGeom>
        </p:spPr>
        <p:txBody>
          <a:bodyPr wrap="square">
            <a:spAutoFit/>
          </a:bodyPr>
          <a:lstStyle/>
          <a:p>
            <a:pPr algn="l">
              <a:lnSpc>
                <a:spcPct val="150000"/>
              </a:lnSpc>
            </a:pPr>
            <a:r>
              <a:rPr lang="zh-CN" altLang="en-US" sz="2400" b="1" dirty="0" smtClean="0">
                <a:solidFill>
                  <a:schemeClr val="tx2"/>
                </a:solidFill>
                <a:latin typeface="宋体" panose="02010600030101010101" pitchFamily="2" charset="-122"/>
                <a:ea typeface="宋体" panose="02010600030101010101" pitchFamily="2" charset="-122"/>
                <a:cs typeface="微软雅黑 Light" panose="020B0502040204020203" charset="-122"/>
              </a:rPr>
              <a:t>    </a:t>
            </a:r>
            <a:r>
              <a:rPr lang="zh-CN" altLang="en-US" sz="2200" b="1" dirty="0" smtClean="0">
                <a:solidFill>
                  <a:schemeClr val="tx2"/>
                </a:solidFill>
                <a:latin typeface="宋体" panose="02010600030101010101" pitchFamily="2" charset="-122"/>
                <a:ea typeface="宋体" panose="02010600030101010101" pitchFamily="2" charset="-122"/>
                <a:cs typeface="微软雅黑 Light" panose="020B0502040204020203" charset="-122"/>
              </a:rPr>
              <a:t>A</a:t>
            </a:r>
            <a:r>
              <a:rPr lang="zh-CN" altLang="en-US" sz="2200" b="1" dirty="0">
                <a:solidFill>
                  <a:schemeClr val="tx2"/>
                </a:solidFill>
                <a:latin typeface="宋体" panose="02010600030101010101" pitchFamily="2" charset="-122"/>
                <a:ea typeface="宋体" panose="02010600030101010101" pitchFamily="2" charset="-122"/>
                <a:cs typeface="微软雅黑 Light" panose="020B0502040204020203" charset="-122"/>
              </a:rPr>
              <a:t>.①      </a:t>
            </a:r>
            <a:r>
              <a:rPr lang="zh-CN" altLang="en-US" sz="2200" b="1" dirty="0" smtClean="0">
                <a:solidFill>
                  <a:schemeClr val="tx2"/>
                </a:solidFill>
                <a:latin typeface="宋体" panose="02010600030101010101" pitchFamily="2" charset="-122"/>
                <a:ea typeface="宋体" panose="02010600030101010101" pitchFamily="2" charset="-122"/>
                <a:cs typeface="微软雅黑 Light" panose="020B0502040204020203" charset="-122"/>
              </a:rPr>
              <a:t> </a:t>
            </a:r>
            <a:r>
              <a:rPr lang="zh-CN" altLang="en-US" sz="2200" b="1" dirty="0">
                <a:solidFill>
                  <a:schemeClr val="tx2"/>
                </a:solidFill>
                <a:latin typeface="宋体" panose="02010600030101010101" pitchFamily="2" charset="-122"/>
                <a:ea typeface="宋体" panose="02010600030101010101" pitchFamily="2" charset="-122"/>
                <a:cs typeface="微软雅黑 Light" panose="020B0502040204020203" charset="-122"/>
              </a:rPr>
              <a:t>B.②     </a:t>
            </a:r>
            <a:r>
              <a:rPr lang="zh-CN" altLang="en-US" sz="2200" b="1" dirty="0" smtClean="0">
                <a:solidFill>
                  <a:schemeClr val="tx2"/>
                </a:solidFill>
                <a:latin typeface="宋体" panose="02010600030101010101" pitchFamily="2" charset="-122"/>
                <a:ea typeface="宋体" panose="02010600030101010101" pitchFamily="2" charset="-122"/>
                <a:cs typeface="微软雅黑 Light" panose="020B0502040204020203" charset="-122"/>
              </a:rPr>
              <a:t>C</a:t>
            </a:r>
            <a:r>
              <a:rPr lang="zh-CN" altLang="en-US" sz="2200" b="1" dirty="0">
                <a:solidFill>
                  <a:schemeClr val="tx2"/>
                </a:solidFill>
                <a:latin typeface="宋体" panose="02010600030101010101" pitchFamily="2" charset="-122"/>
                <a:ea typeface="宋体" panose="02010600030101010101" pitchFamily="2" charset="-122"/>
                <a:cs typeface="微软雅黑 Light" panose="020B0502040204020203" charset="-122"/>
              </a:rPr>
              <a:t>.③     </a:t>
            </a:r>
            <a:r>
              <a:rPr lang="zh-CN" altLang="en-US" sz="2200" b="1" dirty="0" smtClean="0">
                <a:solidFill>
                  <a:schemeClr val="tx2"/>
                </a:solidFill>
                <a:latin typeface="宋体" panose="02010600030101010101" pitchFamily="2" charset="-122"/>
                <a:ea typeface="宋体" panose="02010600030101010101" pitchFamily="2" charset="-122"/>
                <a:cs typeface="微软雅黑 Light" panose="020B0502040204020203" charset="-122"/>
              </a:rPr>
              <a:t>D</a:t>
            </a:r>
            <a:r>
              <a:rPr lang="zh-CN" altLang="en-US" sz="2200" b="1" dirty="0">
                <a:solidFill>
                  <a:schemeClr val="tx2"/>
                </a:solidFill>
                <a:latin typeface="宋体" panose="02010600030101010101" pitchFamily="2" charset="-122"/>
                <a:ea typeface="宋体" panose="02010600030101010101" pitchFamily="2" charset="-122"/>
                <a:cs typeface="微软雅黑 Light" panose="020B0502040204020203" charset="-122"/>
              </a:rPr>
              <a:t>.</a:t>
            </a:r>
            <a:r>
              <a:rPr lang="zh-CN" altLang="en-US" sz="2200" b="1" dirty="0" smtClean="0">
                <a:solidFill>
                  <a:schemeClr val="tx2"/>
                </a:solidFill>
                <a:latin typeface="宋体" panose="02010600030101010101" pitchFamily="2" charset="-122"/>
                <a:ea typeface="宋体" panose="02010600030101010101" pitchFamily="2" charset="-122"/>
                <a:cs typeface="微软雅黑 Light" panose="020B0502040204020203" charset="-122"/>
              </a:rPr>
              <a:t>④</a:t>
            </a:r>
            <a:endParaRPr lang="en-US" altLang="zh-CN" sz="2200" b="1" dirty="0" smtClean="0">
              <a:solidFill>
                <a:schemeClr val="tx2"/>
              </a:solidFill>
              <a:latin typeface="宋体" panose="02010600030101010101" pitchFamily="2" charset="-122"/>
              <a:ea typeface="宋体" panose="02010600030101010101" pitchFamily="2" charset="-122"/>
              <a:cs typeface="微软雅黑 Light" panose="020B0502040204020203" charset="-122"/>
            </a:endParaRPr>
          </a:p>
          <a:p>
            <a:pPr algn="l"/>
            <a:r>
              <a:rPr lang="en-US" altLang="zh-CN" sz="2200" b="1" dirty="0">
                <a:solidFill>
                  <a:schemeClr val="tx2"/>
                </a:solidFill>
                <a:latin typeface="宋体" panose="02010600030101010101" pitchFamily="2" charset="-122"/>
                <a:ea typeface="宋体" panose="02010600030101010101" pitchFamily="2" charset="-122"/>
                <a:cs typeface="微软雅黑 Light" panose="020B0502040204020203" charset="-122"/>
              </a:rPr>
              <a:t>5. </a:t>
            </a:r>
            <a:r>
              <a:rPr lang="zh-CN" altLang="en-US" sz="2200" b="1" dirty="0">
                <a:solidFill>
                  <a:schemeClr val="tx2"/>
                </a:solidFill>
                <a:latin typeface="宋体" panose="02010600030101010101" pitchFamily="2" charset="-122"/>
                <a:ea typeface="宋体" panose="02010600030101010101" pitchFamily="2" charset="-122"/>
                <a:cs typeface="微软雅黑 Light" panose="020B0502040204020203" charset="-122"/>
              </a:rPr>
              <a:t>相对居住片区目，居住片区上的建筑布局</a:t>
            </a:r>
            <a:r>
              <a:rPr lang="zh-CN" altLang="en-US" sz="2200" b="1" dirty="0" smtClean="0">
                <a:solidFill>
                  <a:schemeClr val="tx2"/>
                </a:solidFill>
                <a:latin typeface="宋体" panose="02010600030101010101" pitchFamily="2" charset="-122"/>
                <a:ea typeface="宋体" panose="02010600030101010101" pitchFamily="2" charset="-122"/>
                <a:cs typeface="微软雅黑 Light" panose="020B0502040204020203" charset="-122"/>
              </a:rPr>
              <a:t>宜</a:t>
            </a:r>
            <a:endParaRPr lang="zh-CN" altLang="en-US" sz="2200" b="1" dirty="0">
              <a:solidFill>
                <a:schemeClr val="tx2"/>
              </a:solidFill>
              <a:latin typeface="宋体" panose="02010600030101010101" pitchFamily="2" charset="-122"/>
              <a:ea typeface="宋体" panose="02010600030101010101" pitchFamily="2" charset="-122"/>
              <a:cs typeface="微软雅黑 Light" panose="020B0502040204020203" charset="-122"/>
            </a:endParaRPr>
          </a:p>
          <a:p>
            <a:pPr algn="l"/>
            <a:r>
              <a:rPr lang="zh-CN" altLang="en-US" sz="2200" b="1" dirty="0" smtClean="0">
                <a:solidFill>
                  <a:schemeClr val="tx2"/>
                </a:solidFill>
                <a:latin typeface="宋体" panose="02010600030101010101" pitchFamily="2" charset="-122"/>
                <a:ea typeface="宋体" panose="02010600030101010101" pitchFamily="2" charset="-122"/>
                <a:cs typeface="微软雅黑 Light" panose="020B0502040204020203" charset="-122"/>
              </a:rPr>
              <a:t>    ①</a:t>
            </a:r>
            <a:r>
              <a:rPr lang="zh-CN" altLang="en-US" sz="2200" b="1" dirty="0">
                <a:solidFill>
                  <a:schemeClr val="tx2"/>
                </a:solidFill>
                <a:latin typeface="宋体" panose="02010600030101010101" pitchFamily="2" charset="-122"/>
                <a:ea typeface="宋体" panose="02010600030101010101" pitchFamily="2" charset="-122"/>
                <a:cs typeface="微软雅黑 Light" panose="020B0502040204020203" charset="-122"/>
              </a:rPr>
              <a:t>建筑密度大    ②建筑密度小</a:t>
            </a:r>
            <a:endParaRPr lang="zh-CN" altLang="en-US" sz="2200" b="1" dirty="0">
              <a:solidFill>
                <a:schemeClr val="tx2"/>
              </a:solidFill>
              <a:latin typeface="宋体" panose="02010600030101010101" pitchFamily="2" charset="-122"/>
              <a:ea typeface="宋体" panose="02010600030101010101" pitchFamily="2" charset="-122"/>
              <a:cs typeface="微软雅黑 Light" panose="020B0502040204020203" charset="-122"/>
            </a:endParaRPr>
          </a:p>
          <a:p>
            <a:pPr algn="l"/>
            <a:r>
              <a:rPr lang="zh-CN" altLang="en-US" sz="2200" b="1" dirty="0" smtClean="0">
                <a:solidFill>
                  <a:schemeClr val="tx2"/>
                </a:solidFill>
                <a:latin typeface="宋体" panose="02010600030101010101" pitchFamily="2" charset="-122"/>
                <a:ea typeface="宋体" panose="02010600030101010101" pitchFamily="2" charset="-122"/>
                <a:cs typeface="微软雅黑 Light" panose="020B0502040204020203" charset="-122"/>
              </a:rPr>
              <a:t>    ③</a:t>
            </a:r>
            <a:r>
              <a:rPr lang="zh-CN" altLang="en-US" sz="2200" b="1" dirty="0">
                <a:solidFill>
                  <a:schemeClr val="tx2"/>
                </a:solidFill>
                <a:latin typeface="宋体" panose="02010600030101010101" pitchFamily="2" charset="-122"/>
                <a:ea typeface="宋体" panose="02010600030101010101" pitchFamily="2" charset="-122"/>
                <a:cs typeface="微软雅黑 Light" panose="020B0502040204020203" charset="-122"/>
              </a:rPr>
              <a:t>以高层建筑为生    ④以多层建筑为主</a:t>
            </a:r>
            <a:endParaRPr lang="zh-CN" altLang="en-US" sz="2200" b="1" dirty="0">
              <a:solidFill>
                <a:schemeClr val="tx2"/>
              </a:solidFill>
              <a:latin typeface="宋体" panose="02010600030101010101" pitchFamily="2" charset="-122"/>
              <a:ea typeface="宋体" panose="02010600030101010101" pitchFamily="2" charset="-122"/>
              <a:cs typeface="微软雅黑 Light" panose="020B0502040204020203" charset="-122"/>
            </a:endParaRPr>
          </a:p>
          <a:p>
            <a:pPr algn="l"/>
            <a:r>
              <a:rPr lang="en-US" altLang="zh-CN" sz="2200" b="1" dirty="0" smtClean="0">
                <a:solidFill>
                  <a:schemeClr val="tx2"/>
                </a:solidFill>
                <a:latin typeface="宋体" panose="02010600030101010101" pitchFamily="2" charset="-122"/>
                <a:ea typeface="宋体" panose="02010600030101010101" pitchFamily="2" charset="-122"/>
                <a:cs typeface="微软雅黑 Light" panose="020B0502040204020203" charset="-122"/>
              </a:rPr>
              <a:t>    A</a:t>
            </a:r>
            <a:r>
              <a:rPr lang="en-US" altLang="zh-CN" sz="2200" b="1" dirty="0">
                <a:solidFill>
                  <a:schemeClr val="tx2"/>
                </a:solidFill>
                <a:latin typeface="宋体" panose="02010600030101010101" pitchFamily="2" charset="-122"/>
                <a:ea typeface="宋体" panose="02010600030101010101" pitchFamily="2" charset="-122"/>
                <a:cs typeface="微软雅黑 Light" panose="020B0502040204020203" charset="-122"/>
              </a:rPr>
              <a:t>. ①③   </a:t>
            </a:r>
            <a:r>
              <a:rPr lang="en-US" altLang="zh-CN" sz="2200" b="1" dirty="0" smtClean="0">
                <a:solidFill>
                  <a:schemeClr val="tx2"/>
                </a:solidFill>
                <a:latin typeface="宋体" panose="02010600030101010101" pitchFamily="2" charset="-122"/>
                <a:ea typeface="宋体" panose="02010600030101010101" pitchFamily="2" charset="-122"/>
                <a:cs typeface="微软雅黑 Light" panose="020B0502040204020203" charset="-122"/>
              </a:rPr>
              <a:t>B</a:t>
            </a:r>
            <a:r>
              <a:rPr lang="en-US" altLang="zh-CN" sz="2200" b="1" dirty="0">
                <a:solidFill>
                  <a:schemeClr val="tx2"/>
                </a:solidFill>
                <a:latin typeface="宋体" panose="02010600030101010101" pitchFamily="2" charset="-122"/>
                <a:ea typeface="宋体" panose="02010600030101010101" pitchFamily="2" charset="-122"/>
                <a:cs typeface="微软雅黑 Light" panose="020B0502040204020203" charset="-122"/>
              </a:rPr>
              <a:t>. ①④  </a:t>
            </a:r>
            <a:r>
              <a:rPr lang="en-US" altLang="zh-CN" sz="2200" b="1" dirty="0" smtClean="0">
                <a:solidFill>
                  <a:schemeClr val="tx2"/>
                </a:solidFill>
                <a:latin typeface="宋体" panose="02010600030101010101" pitchFamily="2" charset="-122"/>
                <a:ea typeface="宋体" panose="02010600030101010101" pitchFamily="2" charset="-122"/>
                <a:cs typeface="微软雅黑 Light" panose="020B0502040204020203" charset="-122"/>
              </a:rPr>
              <a:t>C</a:t>
            </a:r>
            <a:r>
              <a:rPr lang="en-US" altLang="zh-CN" sz="2200" b="1" dirty="0">
                <a:solidFill>
                  <a:schemeClr val="tx2"/>
                </a:solidFill>
                <a:latin typeface="宋体" panose="02010600030101010101" pitchFamily="2" charset="-122"/>
                <a:ea typeface="宋体" panose="02010600030101010101" pitchFamily="2" charset="-122"/>
                <a:cs typeface="微软雅黑 Light" panose="020B0502040204020203" charset="-122"/>
              </a:rPr>
              <a:t>. ②③  </a:t>
            </a:r>
            <a:r>
              <a:rPr lang="en-US" altLang="zh-CN" sz="2200" b="1" dirty="0" smtClean="0">
                <a:solidFill>
                  <a:schemeClr val="tx2"/>
                </a:solidFill>
                <a:latin typeface="宋体" panose="02010600030101010101" pitchFamily="2" charset="-122"/>
                <a:ea typeface="宋体" panose="02010600030101010101" pitchFamily="2" charset="-122"/>
                <a:cs typeface="微软雅黑 Light" panose="020B0502040204020203" charset="-122"/>
              </a:rPr>
              <a:t>D</a:t>
            </a:r>
            <a:r>
              <a:rPr lang="en-US" altLang="zh-CN" sz="2200" b="1" dirty="0">
                <a:solidFill>
                  <a:schemeClr val="tx2"/>
                </a:solidFill>
                <a:latin typeface="宋体" panose="02010600030101010101" pitchFamily="2" charset="-122"/>
                <a:ea typeface="宋体" panose="02010600030101010101" pitchFamily="2" charset="-122"/>
                <a:cs typeface="微软雅黑 Light" panose="020B0502040204020203" charset="-122"/>
              </a:rPr>
              <a:t>. </a:t>
            </a:r>
            <a:r>
              <a:rPr lang="en-US" altLang="zh-CN" sz="2200" b="1" dirty="0" smtClean="0">
                <a:solidFill>
                  <a:schemeClr val="tx2"/>
                </a:solidFill>
                <a:latin typeface="宋体" panose="02010600030101010101" pitchFamily="2" charset="-122"/>
                <a:ea typeface="宋体" panose="02010600030101010101" pitchFamily="2" charset="-122"/>
                <a:cs typeface="微软雅黑 Light" panose="020B0502040204020203" charset="-122"/>
              </a:rPr>
              <a:t>②④</a:t>
            </a:r>
            <a:endParaRPr lang="en-US" altLang="zh-CN" sz="2200" b="1" dirty="0">
              <a:solidFill>
                <a:schemeClr val="tx2"/>
              </a:solidFill>
              <a:latin typeface="宋体" panose="02010600030101010101" pitchFamily="2" charset="-122"/>
              <a:ea typeface="宋体" panose="02010600030101010101" pitchFamily="2" charset="-122"/>
              <a:cs typeface="微软雅黑 Light" panose="020B0502040204020203" charset="-122"/>
            </a:endParaRPr>
          </a:p>
        </p:txBody>
      </p:sp>
      <p:sp>
        <p:nvSpPr>
          <p:cNvPr id="5" name="矩形 4"/>
          <p:cNvSpPr/>
          <p:nvPr/>
        </p:nvSpPr>
        <p:spPr>
          <a:xfrm>
            <a:off x="6788725" y="4931956"/>
            <a:ext cx="5238750" cy="1106805"/>
          </a:xfrm>
          <a:prstGeom prst="rect">
            <a:avLst/>
          </a:prstGeom>
        </p:spPr>
        <p:txBody>
          <a:bodyPr wrap="square">
            <a:spAutoFit/>
          </a:bodyPr>
          <a:lstStyle/>
          <a:p>
            <a:pPr algn="l"/>
            <a:r>
              <a:rPr lang="en-US" altLang="zh-CN" sz="2200" b="1" dirty="0">
                <a:solidFill>
                  <a:schemeClr val="tx2"/>
                </a:solidFill>
              </a:rPr>
              <a:t>6. </a:t>
            </a:r>
            <a:r>
              <a:rPr lang="zh-CN" altLang="en-US" sz="2200" b="1" dirty="0">
                <a:solidFill>
                  <a:schemeClr val="tx2"/>
                </a:solidFill>
              </a:rPr>
              <a:t>该居住区出入口的设计主要为了</a:t>
            </a:r>
            <a:r>
              <a:rPr lang="zh-CN" altLang="en-US" sz="2200" b="1" dirty="0" smtClean="0">
                <a:solidFill>
                  <a:schemeClr val="tx2"/>
                </a:solidFill>
              </a:rPr>
              <a:t>避开</a:t>
            </a:r>
            <a:endParaRPr lang="zh-CN" altLang="en-US" sz="2200" b="1" dirty="0">
              <a:solidFill>
                <a:schemeClr val="tx2"/>
              </a:solidFill>
            </a:endParaRPr>
          </a:p>
          <a:p>
            <a:pPr algn="l"/>
            <a:r>
              <a:rPr lang="en-US" altLang="zh-CN" sz="2200" b="1" dirty="0" smtClean="0">
                <a:solidFill>
                  <a:schemeClr val="tx2"/>
                </a:solidFill>
              </a:rPr>
              <a:t>   A</a:t>
            </a:r>
            <a:r>
              <a:rPr lang="en-US" altLang="zh-CN" sz="2200" b="1" dirty="0">
                <a:solidFill>
                  <a:schemeClr val="tx2"/>
                </a:solidFill>
              </a:rPr>
              <a:t>. </a:t>
            </a:r>
            <a:r>
              <a:rPr lang="zh-CN" altLang="en-US" sz="2200" b="1" dirty="0">
                <a:solidFill>
                  <a:schemeClr val="tx2"/>
                </a:solidFill>
              </a:rPr>
              <a:t>春季盛行风   </a:t>
            </a:r>
            <a:r>
              <a:rPr lang="en-US" altLang="zh-CN" sz="2200" b="1" dirty="0" smtClean="0">
                <a:solidFill>
                  <a:schemeClr val="tx2"/>
                </a:solidFill>
              </a:rPr>
              <a:t>B</a:t>
            </a:r>
            <a:r>
              <a:rPr lang="en-US" altLang="zh-CN" sz="2200" b="1" dirty="0">
                <a:solidFill>
                  <a:schemeClr val="tx2"/>
                </a:solidFill>
              </a:rPr>
              <a:t>. </a:t>
            </a:r>
            <a:r>
              <a:rPr lang="zh-CN" altLang="en-US" sz="2200" b="1" dirty="0">
                <a:solidFill>
                  <a:schemeClr val="tx2"/>
                </a:solidFill>
              </a:rPr>
              <a:t>夏季盛行风    </a:t>
            </a:r>
            <a:endParaRPr lang="zh-CN" altLang="en-US" sz="2200" b="1" dirty="0">
              <a:solidFill>
                <a:schemeClr val="tx2"/>
              </a:solidFill>
            </a:endParaRPr>
          </a:p>
          <a:p>
            <a:pPr algn="l"/>
            <a:r>
              <a:rPr lang="en-US" altLang="zh-CN" sz="2200" b="1" dirty="0" smtClean="0">
                <a:solidFill>
                  <a:schemeClr val="tx2"/>
                </a:solidFill>
              </a:rPr>
              <a:t>   C</a:t>
            </a:r>
            <a:r>
              <a:rPr lang="en-US" altLang="zh-CN" sz="2200" b="1" dirty="0">
                <a:solidFill>
                  <a:schemeClr val="tx2"/>
                </a:solidFill>
              </a:rPr>
              <a:t>. </a:t>
            </a:r>
            <a:r>
              <a:rPr lang="zh-CN" altLang="en-US" sz="2200" b="1" dirty="0">
                <a:solidFill>
                  <a:schemeClr val="tx2"/>
                </a:solidFill>
              </a:rPr>
              <a:t>秋季盛行风   </a:t>
            </a:r>
            <a:r>
              <a:rPr lang="en-US" altLang="zh-CN" sz="2200" b="1" dirty="0" smtClean="0">
                <a:solidFill>
                  <a:schemeClr val="tx2"/>
                </a:solidFill>
              </a:rPr>
              <a:t>D</a:t>
            </a:r>
            <a:r>
              <a:rPr lang="en-US" altLang="zh-CN" sz="2200" b="1" dirty="0">
                <a:solidFill>
                  <a:schemeClr val="tx2"/>
                </a:solidFill>
              </a:rPr>
              <a:t>. </a:t>
            </a:r>
            <a:r>
              <a:rPr lang="zh-CN" altLang="en-US" sz="2200" b="1" dirty="0">
                <a:solidFill>
                  <a:schemeClr val="tx2"/>
                </a:solidFill>
              </a:rPr>
              <a:t>冬季盛行风</a:t>
            </a:r>
            <a:endParaRPr lang="zh-CN" altLang="en-US" sz="2200" b="1" dirty="0">
              <a:solidFill>
                <a:schemeClr val="tx2"/>
              </a:solidFill>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矩形 3"/>
          <p:cNvSpPr>
            <a:spLocks noChangeArrowheads="1"/>
          </p:cNvSpPr>
          <p:nvPr/>
        </p:nvSpPr>
        <p:spPr bwMode="auto">
          <a:xfrm>
            <a:off x="696384" y="915353"/>
            <a:ext cx="10801350" cy="992505"/>
          </a:xfrm>
          <a:prstGeom prst="rect">
            <a:avLst/>
          </a:prstGeom>
          <a:noFill/>
          <a:ln w="9525">
            <a:noFill/>
            <a:miter lim="800000"/>
          </a:ln>
        </p:spPr>
        <p:txBody>
          <a:bodyPr lIns="108854" tIns="54427" rIns="108854" bIns="54427">
            <a:spAutoFit/>
          </a:bodyPr>
          <a:lstStyle/>
          <a:p>
            <a:pPr indent="725805" algn="just"/>
            <a:r>
              <a:rPr lang="en-US" altLang="zh-CN" sz="3350" dirty="0">
                <a:latin typeface="楷体" panose="02010609060101010101" pitchFamily="49" charset="-122"/>
                <a:ea typeface="楷体" panose="02010609060101010101" pitchFamily="49" charset="-122"/>
                <a:cs typeface="Times New Roman" panose="02020603050405020304" pitchFamily="18" charset="0"/>
              </a:rPr>
              <a:t> </a:t>
            </a:r>
            <a:r>
              <a:rPr lang="zh-CN" altLang="en-US" sz="2400" b="1" dirty="0" smtClean="0">
                <a:solidFill>
                  <a:srgbClr val="FF0000"/>
                </a:solidFill>
                <a:latin typeface="楷体" panose="02010609060101010101" pitchFamily="49" charset="-122"/>
                <a:ea typeface="楷体" panose="02010609060101010101" pitchFamily="49" charset="-122"/>
                <a:cs typeface="Times New Roman" panose="02020603050405020304" pitchFamily="18" charset="0"/>
              </a:rPr>
              <a:t>（</a:t>
            </a:r>
            <a:r>
              <a:rPr lang="en-US" altLang="zh-CN" sz="2400" b="1" dirty="0" smtClean="0">
                <a:solidFill>
                  <a:srgbClr val="FF0000"/>
                </a:solidFill>
                <a:latin typeface="楷体" panose="02010609060101010101" pitchFamily="49" charset="-122"/>
                <a:ea typeface="楷体" panose="02010609060101010101" pitchFamily="49" charset="-122"/>
                <a:cs typeface="Times New Roman" panose="02020603050405020304" pitchFamily="18" charset="0"/>
              </a:rPr>
              <a:t>2020</a:t>
            </a:r>
            <a:r>
              <a:rPr lang="zh-CN" altLang="en-US" sz="2400" b="1" dirty="0" smtClean="0">
                <a:solidFill>
                  <a:srgbClr val="FF0000"/>
                </a:solidFill>
                <a:latin typeface="楷体" panose="02010609060101010101" pitchFamily="49" charset="-122"/>
                <a:ea typeface="楷体" panose="02010609060101010101" pitchFamily="49" charset="-122"/>
                <a:cs typeface="Times New Roman" panose="02020603050405020304" pitchFamily="18" charset="0"/>
              </a:rPr>
              <a:t>全国</a:t>
            </a:r>
            <a:r>
              <a:rPr lang="en-US" altLang="zh-CN" sz="24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Ⅰ</a:t>
            </a:r>
            <a:r>
              <a:rPr lang="zh-CN" altLang="en-US" sz="24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卷）</a:t>
            </a:r>
            <a:r>
              <a:rPr lang="zh-CN" altLang="en-US" sz="2400" b="1" dirty="0">
                <a:solidFill>
                  <a:schemeClr val="tx2"/>
                </a:solidFill>
                <a:latin typeface="楷体" panose="02010609060101010101" pitchFamily="49" charset="-122"/>
                <a:ea typeface="楷体" panose="02010609060101010101" pitchFamily="49" charset="-122"/>
                <a:cs typeface="Times New Roman" panose="02020603050405020304" pitchFamily="18" charset="0"/>
              </a:rPr>
              <a:t>葡萄喜光，耐旱，图 </a:t>
            </a:r>
            <a:r>
              <a:rPr lang="en-US" altLang="zh-CN" sz="2400" b="1" dirty="0">
                <a:solidFill>
                  <a:schemeClr val="tx2"/>
                </a:solidFill>
                <a:latin typeface="楷体" panose="02010609060101010101" pitchFamily="49" charset="-122"/>
                <a:ea typeface="楷体" panose="02010609060101010101" pitchFamily="49" charset="-122"/>
                <a:cs typeface="Times New Roman" panose="02020603050405020304" pitchFamily="18" charset="0"/>
              </a:rPr>
              <a:t>5</a:t>
            </a:r>
            <a:r>
              <a:rPr lang="zh-CN" altLang="en-US" sz="2400" b="1" dirty="0">
                <a:solidFill>
                  <a:schemeClr val="tx2"/>
                </a:solidFill>
                <a:latin typeface="楷体" panose="02010609060101010101" pitchFamily="49" charset="-122"/>
                <a:ea typeface="楷体" panose="02010609060101010101" pitchFamily="49" charset="-122"/>
                <a:cs typeface="Times New Roman" panose="02020603050405020304" pitchFamily="18" charset="0"/>
              </a:rPr>
              <a:t>为某城度较大的地方来用顺坡垄方式种植葡萄的景观。该地位于</a:t>
            </a:r>
            <a:r>
              <a:rPr lang="en-US" altLang="zh-CN" sz="2400" b="1" dirty="0">
                <a:solidFill>
                  <a:schemeClr val="tx2"/>
                </a:solidFill>
                <a:latin typeface="楷体" panose="02010609060101010101" pitchFamily="49" charset="-122"/>
                <a:ea typeface="楷体" panose="02010609060101010101" pitchFamily="49" charset="-122"/>
                <a:cs typeface="Times New Roman" panose="02020603050405020304" pitchFamily="18" charset="0"/>
              </a:rPr>
              <a:t>52°N</a:t>
            </a:r>
            <a:r>
              <a:rPr lang="zh-CN" altLang="en-US" sz="2400" b="1" dirty="0">
                <a:solidFill>
                  <a:schemeClr val="tx2"/>
                </a:solidFill>
                <a:latin typeface="楷体" panose="02010609060101010101" pitchFamily="49" charset="-122"/>
                <a:ea typeface="楷体" panose="02010609060101010101" pitchFamily="49" charset="-122"/>
                <a:cs typeface="Times New Roman" panose="02020603050405020304" pitchFamily="18" charset="0"/>
              </a:rPr>
              <a:t>附近，气候湿润。</a:t>
            </a:r>
            <a:endParaRPr lang="zh-CN" altLang="en-US" sz="2400" b="1" dirty="0">
              <a:solidFill>
                <a:schemeClr val="tx2"/>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53251" name="矩形 4"/>
          <p:cNvSpPr>
            <a:spLocks noChangeArrowheads="1"/>
          </p:cNvSpPr>
          <p:nvPr/>
        </p:nvSpPr>
        <p:spPr bwMode="auto">
          <a:xfrm>
            <a:off x="696384" y="4532314"/>
            <a:ext cx="10801350" cy="1584960"/>
          </a:xfrm>
          <a:prstGeom prst="rect">
            <a:avLst/>
          </a:prstGeom>
          <a:noFill/>
          <a:ln w="9525">
            <a:noFill/>
            <a:miter lim="800000"/>
          </a:ln>
        </p:spPr>
        <p:txBody>
          <a:bodyPr lIns="108854" tIns="54427" rIns="108854" bIns="54427">
            <a:spAutoFit/>
          </a:bodyPr>
          <a:lstStyle/>
          <a:p>
            <a:pPr indent="725805" algn="l"/>
            <a:r>
              <a:rPr lang="zh-CN" altLang="en-US" sz="2400" b="1" dirty="0">
                <a:solidFill>
                  <a:schemeClr val="tx2"/>
                </a:solidFill>
                <a:latin typeface="宋体" panose="02010600030101010101" pitchFamily="2" charset="-122"/>
                <a:ea typeface="宋体" panose="02010600030101010101" pitchFamily="2" charset="-122"/>
                <a:cs typeface="Times New Roman" panose="02020603050405020304" pitchFamily="18" charset="0"/>
              </a:rPr>
              <a:t>（</a:t>
            </a:r>
            <a:r>
              <a:rPr lang="en-US" altLang="zh-CN" sz="2400" b="1" dirty="0">
                <a:solidFill>
                  <a:schemeClr val="tx2"/>
                </a:solidFill>
                <a:latin typeface="宋体" panose="02010600030101010101" pitchFamily="2" charset="-122"/>
                <a:ea typeface="宋体" panose="02010600030101010101" pitchFamily="2" charset="-122"/>
                <a:cs typeface="Times New Roman" panose="02020603050405020304" pitchFamily="18" charset="0"/>
              </a:rPr>
              <a:t>1</a:t>
            </a:r>
            <a:r>
              <a:rPr lang="zh-CN" altLang="en-US" sz="2400" b="1" dirty="0">
                <a:solidFill>
                  <a:schemeClr val="tx2"/>
                </a:solidFill>
                <a:latin typeface="宋体" panose="02010600030101010101" pitchFamily="2" charset="-122"/>
                <a:ea typeface="宋体" panose="02010600030101010101" pitchFamily="2" charset="-122"/>
                <a:cs typeface="Times New Roman" panose="02020603050405020304" pitchFamily="18" charset="0"/>
              </a:rPr>
              <a:t>）当地采用顺坡垄种植葡萄，据此分析该地区的降水特点。（</a:t>
            </a:r>
            <a:r>
              <a:rPr lang="en-US" altLang="zh-CN" sz="2400" b="1" dirty="0">
                <a:solidFill>
                  <a:schemeClr val="tx2"/>
                </a:solidFill>
                <a:latin typeface="宋体" panose="02010600030101010101" pitchFamily="2" charset="-122"/>
                <a:ea typeface="宋体" panose="02010600030101010101" pitchFamily="2" charset="-122"/>
                <a:cs typeface="Times New Roman" panose="02020603050405020304" pitchFamily="18" charset="0"/>
              </a:rPr>
              <a:t>8 </a:t>
            </a:r>
            <a:r>
              <a:rPr lang="zh-CN" altLang="en-US" sz="2400" b="1" dirty="0">
                <a:solidFill>
                  <a:schemeClr val="tx2"/>
                </a:solidFill>
                <a:latin typeface="宋体" panose="02010600030101010101" pitchFamily="2" charset="-122"/>
                <a:ea typeface="宋体" panose="02010600030101010101" pitchFamily="2" charset="-122"/>
                <a:cs typeface="Times New Roman" panose="02020603050405020304" pitchFamily="18" charset="0"/>
              </a:rPr>
              <a:t>分）</a:t>
            </a:r>
            <a:endParaRPr lang="zh-CN" altLang="en-US" sz="2400" b="1" dirty="0">
              <a:solidFill>
                <a:schemeClr val="tx2"/>
              </a:solidFill>
              <a:latin typeface="宋体" panose="02010600030101010101" pitchFamily="2" charset="-122"/>
              <a:ea typeface="宋体" panose="02010600030101010101" pitchFamily="2" charset="-122"/>
              <a:cs typeface="Times New Roman" panose="02020603050405020304" pitchFamily="18" charset="0"/>
            </a:endParaRPr>
          </a:p>
          <a:p>
            <a:pPr indent="725805" algn="l"/>
            <a:r>
              <a:rPr lang="zh-CN" altLang="en-US" sz="2400" b="1" dirty="0">
                <a:solidFill>
                  <a:schemeClr val="tx2"/>
                </a:solidFill>
                <a:latin typeface="宋体" panose="02010600030101010101" pitchFamily="2" charset="-122"/>
                <a:ea typeface="宋体" panose="02010600030101010101" pitchFamily="2" charset="-122"/>
                <a:cs typeface="Times New Roman" panose="02020603050405020304" pitchFamily="18" charset="0"/>
              </a:rPr>
              <a:t>（2）指出该地种植葡萄宜选择的坡向，并分析与梯田相比，顺坡垄利用光照的优势。（8 分）</a:t>
            </a:r>
            <a:endParaRPr lang="zh-CN" altLang="en-US" sz="2400" b="1" dirty="0">
              <a:solidFill>
                <a:schemeClr val="tx2"/>
              </a:solidFill>
              <a:latin typeface="宋体" panose="02010600030101010101" pitchFamily="2" charset="-122"/>
              <a:ea typeface="宋体" panose="02010600030101010101" pitchFamily="2" charset="-122"/>
              <a:cs typeface="Times New Roman" panose="02020603050405020304" pitchFamily="18" charset="0"/>
            </a:endParaRPr>
          </a:p>
          <a:p>
            <a:pPr indent="725805" algn="l"/>
            <a:r>
              <a:rPr lang="zh-CN" altLang="en-US" sz="2400" b="1" dirty="0">
                <a:solidFill>
                  <a:schemeClr val="tx2"/>
                </a:solidFill>
                <a:latin typeface="宋体" panose="02010600030101010101" pitchFamily="2" charset="-122"/>
                <a:ea typeface="宋体" panose="02010600030101010101" pitchFamily="2" charset="-122"/>
                <a:cs typeface="Times New Roman" panose="02020603050405020304" pitchFamily="18" charset="0"/>
              </a:rPr>
              <a:t>（</a:t>
            </a:r>
            <a:r>
              <a:rPr lang="en-US" altLang="zh-CN" sz="2400" b="1" dirty="0">
                <a:solidFill>
                  <a:schemeClr val="tx2"/>
                </a:solidFill>
                <a:latin typeface="宋体" panose="02010600030101010101" pitchFamily="2" charset="-122"/>
                <a:ea typeface="宋体" panose="02010600030101010101" pitchFamily="2" charset="-122"/>
                <a:cs typeface="Times New Roman" panose="02020603050405020304" pitchFamily="18" charset="0"/>
              </a:rPr>
              <a:t>3</a:t>
            </a:r>
            <a:r>
              <a:rPr lang="zh-CN" altLang="en-US" sz="2400" b="1" dirty="0">
                <a:solidFill>
                  <a:schemeClr val="tx2"/>
                </a:solidFill>
                <a:latin typeface="宋体" panose="02010600030101010101" pitchFamily="2" charset="-122"/>
                <a:ea typeface="宋体" panose="02010600030101010101" pitchFamily="2" charset="-122"/>
                <a:cs typeface="Times New Roman" panose="02020603050405020304" pitchFamily="18" charset="0"/>
              </a:rPr>
              <a:t>）说明温带半干旱地区坡地耕作不宜采用顺坡垄的理由。（</a:t>
            </a:r>
            <a:r>
              <a:rPr lang="en-US" altLang="zh-CN" sz="2400" b="1" dirty="0">
                <a:solidFill>
                  <a:schemeClr val="tx2"/>
                </a:solidFill>
                <a:latin typeface="宋体" panose="02010600030101010101" pitchFamily="2" charset="-122"/>
                <a:ea typeface="宋体" panose="02010600030101010101" pitchFamily="2" charset="-122"/>
                <a:cs typeface="Times New Roman" panose="02020603050405020304" pitchFamily="18" charset="0"/>
              </a:rPr>
              <a:t>6 </a:t>
            </a:r>
            <a:r>
              <a:rPr lang="zh-CN" altLang="en-US" sz="2400" b="1" dirty="0">
                <a:solidFill>
                  <a:schemeClr val="tx2"/>
                </a:solidFill>
                <a:latin typeface="宋体" panose="02010600030101010101" pitchFamily="2" charset="-122"/>
                <a:ea typeface="宋体" panose="02010600030101010101" pitchFamily="2" charset="-122"/>
                <a:cs typeface="Times New Roman" panose="02020603050405020304" pitchFamily="18" charset="0"/>
              </a:rPr>
              <a:t>分</a:t>
            </a:r>
            <a:r>
              <a:rPr lang="zh-CN" altLang="en-US" sz="2400" b="1" dirty="0" smtClean="0">
                <a:solidFill>
                  <a:schemeClr val="tx2"/>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z="2400" b="1" dirty="0">
              <a:solidFill>
                <a:schemeClr val="tx2"/>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53252" name="矩形 5"/>
          <p:cNvSpPr>
            <a:spLocks noChangeArrowheads="1"/>
          </p:cNvSpPr>
          <p:nvPr/>
        </p:nvSpPr>
        <p:spPr bwMode="auto">
          <a:xfrm>
            <a:off x="8634730" y="292735"/>
            <a:ext cx="2863215" cy="622935"/>
          </a:xfrm>
          <a:prstGeom prst="rect">
            <a:avLst/>
          </a:prstGeom>
          <a:noFill/>
          <a:ln w="9525">
            <a:noFill/>
            <a:miter lim="800000"/>
          </a:ln>
        </p:spPr>
        <p:txBody>
          <a:bodyPr wrap="square" lIns="108854" tIns="54427" rIns="108854" bIns="54427">
            <a:spAutoFit/>
          </a:bodyPr>
          <a:lstStyle/>
          <a:p>
            <a:r>
              <a:rPr lang="zh-CN" altLang="en-US" sz="3350" b="1" dirty="0">
                <a:solidFill>
                  <a:srgbClr val="FF0000"/>
                </a:solidFill>
                <a:latin typeface="Arial" panose="020B0604020202020204" pitchFamily="34" charset="0"/>
                <a:ea typeface="微软雅黑 Light"/>
                <a:cs typeface="微软雅黑 Light"/>
              </a:rPr>
              <a:t>生产实践情境</a:t>
            </a:r>
            <a:endParaRPr lang="zh-CN" altLang="en-US" sz="3350" b="1" dirty="0">
              <a:solidFill>
                <a:srgbClr val="FF0000"/>
              </a:solidFill>
              <a:latin typeface="Arial" panose="020B0604020202020204" pitchFamily="34" charset="0"/>
              <a:ea typeface="微软雅黑 Light"/>
              <a:cs typeface="微软雅黑 Light"/>
            </a:endParaRPr>
          </a:p>
        </p:txBody>
      </p:sp>
      <p:pic>
        <p:nvPicPr>
          <p:cNvPr id="5" name="图片 -2147482615"/>
          <p:cNvPicPr>
            <a:picLocks noChangeAspect="1"/>
          </p:cNvPicPr>
          <p:nvPr/>
        </p:nvPicPr>
        <p:blipFill>
          <a:blip r:embed="rId1"/>
          <a:stretch>
            <a:fillRect/>
          </a:stretch>
        </p:blipFill>
        <p:spPr>
          <a:xfrm>
            <a:off x="3936365" y="1910129"/>
            <a:ext cx="3261852" cy="2622185"/>
          </a:xfrm>
          <a:prstGeom prst="rect">
            <a:avLst/>
          </a:prstGeom>
          <a:noFill/>
          <a:ln w="9525">
            <a:noFill/>
          </a:ln>
        </p:spPr>
      </p:pic>
    </p:spTree>
  </p:cSld>
  <p:clrMapOvr>
    <a:masterClrMapping/>
  </p:clrMapOvr>
  <p:transition spd="med"/>
  <p:timing>
    <p:tnLst>
      <p:par>
        <p:cTn id="1" dur="indefinite" restart="never" nodeType="tmRoot"/>
      </p:par>
    </p:tnLst>
  </p:timing>
</p:sld>
</file>

<file path=ppt/tags/tag1.xml><?xml version="1.0" encoding="utf-8"?>
<p:tagLst xmlns:p="http://schemas.openxmlformats.org/presentationml/2006/main">
  <p:tag name="KSO_WM_UNIT_TABLE_BEAUTIFY" val="smartTable{54b68184-95e1-4dce-873f-695bf591ab0e}"/>
  <p:tag name="TABLE_ENDDRAG_ORIGIN_RECT" val="868*438"/>
  <p:tag name="TABLE_ENDDRAG_RECT" val="50*68*868*438"/>
</p:tagLst>
</file>

<file path=ppt/tags/tag10.xml><?xml version="1.0" encoding="utf-8"?>
<p:tagLst xmlns:p="http://schemas.openxmlformats.org/presentationml/2006/main">
  <p:tag name="KSO_WM_UNIT_TABLE_BEAUTIFY" val="smartTable{9e01961f-1c49-476f-8840-fa31665f5439}"/>
  <p:tag name="TABLE_ENDDRAG_ORIGIN_RECT" val="853*497"/>
  <p:tag name="TABLE_ENDDRAG_RECT" val="80*24*853*497"/>
</p:tagLst>
</file>

<file path=ppt/tags/tag11.xml><?xml version="1.0" encoding="utf-8"?>
<p:tagLst xmlns:p="http://schemas.openxmlformats.org/presentationml/2006/main">
  <p:tag name="KSO_WM_UNIT_TABLE_BEAUTIFY" val="smartTable{024c41ee-b601-4384-8592-7a3bc92e9fda}"/>
  <p:tag name="TABLE_ENDDRAG_ORIGIN_RECT" val="894*516"/>
  <p:tag name="TABLE_ENDDRAG_RECT" val="63*18*894*516"/>
</p:tagLst>
</file>

<file path=ppt/tags/tag12.xml><?xml version="1.0" encoding="utf-8"?>
<p:tagLst xmlns:p="http://schemas.openxmlformats.org/presentationml/2006/main">
  <p:tag name="KSO_WM_UNIT_TABLE_BEAUTIFY" val="smartTable{4c0d625b-3306-418a-bae5-66265ade6398}"/>
  <p:tag name="TABLE_ENDDRAG_ORIGIN_RECT" val="872*509"/>
  <p:tag name="TABLE_ENDDRAG_RECT" val="44*9*872*509"/>
</p:tagLst>
</file>

<file path=ppt/tags/tag13.xml><?xml version="1.0" encoding="utf-8"?>
<p:tagLst xmlns:p="http://schemas.openxmlformats.org/presentationml/2006/main">
  <p:tag name="KSO_WM_UNIT_TABLE_BEAUTIFY" val="smartTable{6b58681d-8db0-4240-9e21-bdfb6527b7f3}"/>
</p:tagLst>
</file>

<file path=ppt/tags/tag14.xml><?xml version="1.0" encoding="utf-8"?>
<p:tagLst xmlns:p="http://schemas.openxmlformats.org/presentationml/2006/main">
  <p:tag name="KSO_WM_UNIT_TABLE_BEAUTIFY" val="smartTable{868607ee-c641-4522-b4ec-3057e2cb9caf}"/>
</p:tagLst>
</file>

<file path=ppt/tags/tag15.xml><?xml version="1.0" encoding="utf-8"?>
<p:tagLst xmlns:p="http://schemas.openxmlformats.org/presentationml/2006/main">
  <p:tag name="KSO_WM_UNIT_TABLE_BEAUTIFY" val="smartTable{6b4c9d0c-1d40-4cf6-82bd-bc789656e920}"/>
  <p:tag name="TABLE_ENDDRAG_ORIGIN_RECT" val="702*482"/>
  <p:tag name="TABLE_ENDDRAG_RECT" val="167*32*702*482"/>
</p:tagLst>
</file>

<file path=ppt/tags/tag2.xml><?xml version="1.0" encoding="utf-8"?>
<p:tagLst xmlns:p="http://schemas.openxmlformats.org/presentationml/2006/main">
  <p:tag name="KSO_WM_UNIT_TABLE_BEAUTIFY" val="smartTable{14b11818-6a11-4812-9f3b-1289d49e4a44}"/>
</p:tagLst>
</file>

<file path=ppt/tags/tag3.xml><?xml version="1.0" encoding="utf-8"?>
<p:tagLst xmlns:p="http://schemas.openxmlformats.org/presentationml/2006/main">
  <p:tag name="KSO_WM_UNIT_TABLE_BEAUTIFY" val="smartTable{f003bd52-5b62-4fbc-b403-44d2e3e8c282}"/>
  <p:tag name="TABLE_ENDDRAG_ORIGIN_RECT" val="943*664"/>
  <p:tag name="TABLE_ENDDRAG_RECT" val="9*13*943*664"/>
</p:tagLst>
</file>

<file path=ppt/tags/tag4.xml><?xml version="1.0" encoding="utf-8"?>
<p:tagLst xmlns:p="http://schemas.openxmlformats.org/presentationml/2006/main">
  <p:tag name="KSO_WM_UNIT_TABLE_BEAUTIFY" val="smartTable{86183610-e58e-446b-8c6d-2fbfb465be0f}"/>
  <p:tag name="TABLE_ENDDRAG_ORIGIN_RECT" val="781*509"/>
  <p:tag name="TABLE_ENDDRAG_RECT" val="53*8*781*509"/>
  <p:tag name="TABLE_AUTOADJUST_FLAG" val="1"/>
</p:tagLst>
</file>

<file path=ppt/tags/tag5.xml><?xml version="1.0" encoding="utf-8"?>
<p:tagLst xmlns:p="http://schemas.openxmlformats.org/presentationml/2006/main">
  <p:tag name="KSO_WM_UNIT_TABLE_BEAUTIFY" val="smartTable{0f9b5c1b-b3d7-4236-a609-5972c12894d8}"/>
  <p:tag name="TABLE_ENDDRAG_ORIGIN_RECT" val="899*536"/>
  <p:tag name="TABLE_ENDDRAG_RECT" val="39*1*899*536"/>
</p:tagLst>
</file>

<file path=ppt/tags/tag6.xml><?xml version="1.0" encoding="utf-8"?>
<p:tagLst xmlns:p="http://schemas.openxmlformats.org/presentationml/2006/main">
  <p:tag name="KSO_WM_UNIT_PLACING_PICTURE_USER_VIEWPORT" val="{&quot;height&quot;:8085,&quot;width&quot;:12975}"/>
</p:tagLst>
</file>

<file path=ppt/tags/tag7.xml><?xml version="1.0" encoding="utf-8"?>
<p:tagLst xmlns:p="http://schemas.openxmlformats.org/presentationml/2006/main">
  <p:tag name="KSO_WM_UNIT_TABLE_BEAUTIFY" val="smartTable{45117ee2-3dd6-48ea-82ff-aab33a8828e9}"/>
  <p:tag name="TABLE_ENDDRAG_ORIGIN_RECT" val="933*487"/>
  <p:tag name="TABLE_ENDDRAG_RECT" val="14*11*933*487"/>
</p:tagLst>
</file>

<file path=ppt/tags/tag8.xml><?xml version="1.0" encoding="utf-8"?>
<p:tagLst xmlns:p="http://schemas.openxmlformats.org/presentationml/2006/main">
  <p:tag name="KSO_WM_UNIT_TABLE_BEAUTIFY" val="smartTable{bf7b2b4c-52ce-4231-ba7c-b7ff64e7deb3}"/>
</p:tagLst>
</file>

<file path=ppt/tags/tag9.xml><?xml version="1.0" encoding="utf-8"?>
<p:tagLst xmlns:p="http://schemas.openxmlformats.org/presentationml/2006/main">
  <p:tag name="KSO_WM_UNIT_PLACING_PICTURE_USER_VIEWPORT" val="{&quot;height&quot;:7965,&quot;width&quot;:72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A3A3A"/>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17337</Words>
  <Application>WPS 演示</Application>
  <PresentationFormat>自定义</PresentationFormat>
  <Paragraphs>1062</Paragraphs>
  <Slides>67</Slides>
  <Notes>33</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67</vt:i4>
      </vt:variant>
    </vt:vector>
  </HeadingPairs>
  <TitlesOfParts>
    <vt:vector size="93" baseType="lpstr">
      <vt:lpstr>Arial</vt:lpstr>
      <vt:lpstr>宋体</vt:lpstr>
      <vt:lpstr>Wingdings</vt:lpstr>
      <vt:lpstr>Calibri Light</vt:lpstr>
      <vt:lpstr>Calibri</vt:lpstr>
      <vt:lpstr>华文新魏</vt:lpstr>
      <vt:lpstr>微软雅黑</vt:lpstr>
      <vt:lpstr>Yu Gothic UI Light</vt:lpstr>
      <vt:lpstr>MS UI Gothic</vt:lpstr>
      <vt:lpstr>Arial Black</vt:lpstr>
      <vt:lpstr>Times New Roman</vt:lpstr>
      <vt:lpstr>仿宋</vt:lpstr>
      <vt:lpstr>微软雅黑 Light</vt:lpstr>
      <vt:lpstr>黑体</vt:lpstr>
      <vt:lpstr>楷体</vt:lpstr>
      <vt:lpstr>楷体_GB2312</vt:lpstr>
      <vt:lpstr>微软雅黑 Light</vt:lpstr>
      <vt:lpstr>等线</vt:lpstr>
      <vt:lpstr>Arial Unicode MS</vt:lpstr>
      <vt:lpstr>等线 Light</vt:lpstr>
      <vt:lpstr>仿宋_GB2312</vt:lpstr>
      <vt:lpstr>方正小标宋简体</vt:lpstr>
      <vt:lpstr>楷体_GB2312</vt:lpstr>
      <vt:lpstr>汉仪书宋一简</vt:lpstr>
      <vt:lpstr>新宋体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zhongyao.kang</dc:creator>
  <cp:lastModifiedBy>天山雪莲</cp:lastModifiedBy>
  <cp:revision>1013</cp:revision>
  <dcterms:created xsi:type="dcterms:W3CDTF">2016-06-07T15:36:00Z</dcterms:created>
  <dcterms:modified xsi:type="dcterms:W3CDTF">2021-04-13T15:18:01Z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