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16" r:id="rId2"/>
    <p:sldId id="317" r:id="rId3"/>
    <p:sldId id="318" r:id="rId4"/>
    <p:sldId id="295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19" r:id="rId13"/>
    <p:sldId id="289" r:id="rId14"/>
    <p:sldId id="377" r:id="rId15"/>
    <p:sldId id="320" r:id="rId16"/>
    <p:sldId id="309" r:id="rId17"/>
    <p:sldId id="353" r:id="rId18"/>
  </p:sldIdLst>
  <p:sldSz cx="12192000" cy="6858000"/>
  <p:notesSz cx="6858000" cy="9144000"/>
  <p:embeddedFontLst>
    <p:embeddedFont>
      <p:font typeface="字魂73号-江南手书" charset="-122"/>
      <p:regular r:id="rId20"/>
    </p:embeddedFont>
    <p:embeddedFont>
      <p:font typeface="字魂36号-正文宋楷" charset="-122"/>
      <p:regular r:id="rId21"/>
    </p:embeddedFont>
    <p:embeddedFont>
      <p:font typeface="仿宋" pitchFamily="49" charset="-122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等线" charset="-122"/>
      <p:regular r:id="rId27"/>
      <p:bold r:id="rId28"/>
    </p:embeddedFont>
    <p:embeddedFont>
      <p:font typeface="楷体" pitchFamily="49" charset="-122"/>
      <p:regular r:id="rId29"/>
    </p:embeddedFont>
    <p:embeddedFont>
      <p:font typeface="STFangsong" charset="-122"/>
      <p:regular r:id="rId30"/>
    </p:embeddedFont>
  </p:embeddedFontLst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6E2"/>
    <a:srgbClr val="C30809"/>
    <a:srgbClr val="DC7C7F"/>
    <a:srgbClr val="EEEDEA"/>
    <a:srgbClr val="93253A"/>
    <a:srgbClr val="C6AE26"/>
    <a:srgbClr val="913D43"/>
    <a:srgbClr val="92924A"/>
    <a:srgbClr val="3A3E61"/>
    <a:srgbClr val="CDBF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3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00" t="23029" r="36642" b="26617"/>
          <a:stretch>
            <a:fillRect/>
          </a:stretch>
        </p:blipFill>
        <p:spPr>
          <a:xfrm>
            <a:off x="8800678" y="0"/>
            <a:ext cx="2238233" cy="22382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709"/>
          <a:stretch>
            <a:fillRect/>
          </a:stretch>
        </p:blipFill>
        <p:spPr>
          <a:xfrm>
            <a:off x="-1" y="610738"/>
            <a:ext cx="6074467" cy="5636525"/>
          </a:xfrm>
          <a:custGeom>
            <a:avLst/>
            <a:gdLst>
              <a:gd name="connsiteX0" fmla="*/ 2906974 w 6074467"/>
              <a:gd name="connsiteY0" fmla="*/ 2200701 h 5636525"/>
              <a:gd name="connsiteX1" fmla="*/ 2906974 w 6074467"/>
              <a:gd name="connsiteY1" fmla="*/ 3770193 h 5636525"/>
              <a:gd name="connsiteX2" fmla="*/ 5513697 w 6074467"/>
              <a:gd name="connsiteY2" fmla="*/ 3770193 h 5636525"/>
              <a:gd name="connsiteX3" fmla="*/ 5513697 w 6074467"/>
              <a:gd name="connsiteY3" fmla="*/ 2200701 h 5636525"/>
              <a:gd name="connsiteX4" fmla="*/ 0 w 6074467"/>
              <a:gd name="connsiteY4" fmla="*/ 0 h 5636525"/>
              <a:gd name="connsiteX5" fmla="*/ 6074467 w 6074467"/>
              <a:gd name="connsiteY5" fmla="*/ 0 h 5636525"/>
              <a:gd name="connsiteX6" fmla="*/ 6074467 w 6074467"/>
              <a:gd name="connsiteY6" fmla="*/ 5636525 h 5636525"/>
              <a:gd name="connsiteX7" fmla="*/ 0 w 6074467"/>
              <a:gd name="connsiteY7" fmla="*/ 5636525 h 56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4467" h="5636525">
                <a:moveTo>
                  <a:pt x="2906974" y="2200701"/>
                </a:moveTo>
                <a:lnTo>
                  <a:pt x="2906974" y="3770193"/>
                </a:lnTo>
                <a:lnTo>
                  <a:pt x="5513697" y="3770193"/>
                </a:lnTo>
                <a:lnTo>
                  <a:pt x="5513697" y="2200701"/>
                </a:lnTo>
                <a:close/>
                <a:moveTo>
                  <a:pt x="0" y="0"/>
                </a:moveTo>
                <a:lnTo>
                  <a:pt x="6074467" y="0"/>
                </a:lnTo>
                <a:lnTo>
                  <a:pt x="6074467" y="5636525"/>
                </a:lnTo>
                <a:lnTo>
                  <a:pt x="0" y="5636525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69" t="45748"/>
          <a:stretch>
            <a:fillRect/>
          </a:stretch>
        </p:blipFill>
        <p:spPr>
          <a:xfrm>
            <a:off x="7292746" y="3985146"/>
            <a:ext cx="4899253" cy="287285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03781" y="65288"/>
            <a:ext cx="5768454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kumimoji="1" lang="en-US" altLang="zh-CN" sz="16600" spc="-300" dirty="0" smtClean="0">
              <a:latin typeface="字魂73号-江南手书" panose="00000500000000000000" pitchFamily="2" charset="-122"/>
              <a:ea typeface="字魂73号-江南手书" panose="00000500000000000000" pitchFamily="2" charset="-122"/>
              <a:sym typeface="字魂36号-正文宋楷" panose="02000000000000000000" pitchFamily="2" charset="-122"/>
            </a:endParaRPr>
          </a:p>
          <a:p>
            <a:pPr algn="ctr">
              <a:lnSpc>
                <a:spcPct val="80000"/>
              </a:lnSpc>
            </a:pPr>
            <a:r>
              <a:rPr kumimoji="1" lang="zh-CN" altLang="en-US" sz="7200" spc="-300" dirty="0">
                <a:latin typeface="仿宋" panose="02010609060101010101" charset="-122"/>
                <a:ea typeface="仿宋" panose="02010609060101010101" charset="-122"/>
                <a:sym typeface="字魂36号-正文宋楷" panose="02000000000000000000" pitchFamily="2" charset="-122"/>
              </a:rPr>
              <a:t>博</a:t>
            </a:r>
            <a:r>
              <a:rPr kumimoji="1" lang="zh-CN" altLang="en-US" sz="7200" spc="-300">
                <a:latin typeface="仿宋" panose="02010609060101010101" charset="-122"/>
                <a:ea typeface="仿宋" panose="02010609060101010101" charset="-122"/>
                <a:sym typeface="字魂36号-正文宋楷" panose="02000000000000000000" pitchFamily="2" charset="-122"/>
              </a:rPr>
              <a:t>物</a:t>
            </a:r>
            <a:r>
              <a:rPr kumimoji="1" lang="zh-CN" altLang="en-US" sz="7200" spc="-300" smtClean="0">
                <a:latin typeface="仿宋" panose="02010609060101010101" charset="-122"/>
                <a:ea typeface="仿宋" panose="02010609060101010101" charset="-122"/>
                <a:sym typeface="字魂36号-正文宋楷" panose="02000000000000000000" pitchFamily="2" charset="-122"/>
              </a:rPr>
              <a:t>馆故</a:t>
            </a:r>
            <a:r>
              <a:rPr kumimoji="1" lang="zh-CN" altLang="en-US" sz="7200" spc="-300">
                <a:latin typeface="仿宋" panose="02010609060101010101" charset="-122"/>
                <a:ea typeface="仿宋" panose="02010609060101010101" charset="-122"/>
                <a:sym typeface="字魂36号-正文宋楷" panose="02000000000000000000" pitchFamily="2" charset="-122"/>
              </a:rPr>
              <a:t>事</a:t>
            </a:r>
            <a:r>
              <a:rPr kumimoji="1" lang="zh-CN" altLang="en-US" sz="7200" spc="-300" smtClean="0">
                <a:latin typeface="仿宋" panose="02010609060101010101" charset="-122"/>
                <a:ea typeface="仿宋" panose="02010609060101010101" charset="-122"/>
                <a:sym typeface="字魂36号-正文宋楷" panose="02000000000000000000" pitchFamily="2" charset="-122"/>
              </a:rPr>
              <a:t>汇</a:t>
            </a:r>
            <a:endParaRPr kumimoji="1" lang="en-US" altLang="zh-CN" sz="7200" spc="-300" smtClean="0">
              <a:latin typeface="仿宋" panose="02010609060101010101" charset="-122"/>
              <a:ea typeface="仿宋" panose="02010609060101010101" charset="-122"/>
              <a:sym typeface="字魂36号-正文宋楷" panose="02000000000000000000" pitchFamily="2" charset="-122"/>
            </a:endParaRPr>
          </a:p>
          <a:p>
            <a:pPr algn="ctr">
              <a:lnSpc>
                <a:spcPct val="80000"/>
              </a:lnSpc>
            </a:pPr>
            <a:r>
              <a:rPr kumimoji="1" lang="zh-CN" altLang="en-US" sz="5400" spc="-300" smtClean="0">
                <a:latin typeface="仿宋" panose="02010609060101010101" charset="-122"/>
                <a:ea typeface="仿宋" panose="02010609060101010101" charset="-122"/>
                <a:sym typeface="字魂36号-正文宋楷" panose="02000000000000000000" pitchFamily="2" charset="-122"/>
              </a:rPr>
              <a:t>第</a:t>
            </a:r>
            <a:r>
              <a:rPr kumimoji="1" lang="en-US" altLang="zh-CN" sz="5400" spc="-300" smtClean="0">
                <a:latin typeface="仿宋" panose="02010609060101010101" charset="-122"/>
                <a:ea typeface="仿宋" panose="02010609060101010101" charset="-122"/>
                <a:sym typeface="字魂36号-正文宋楷" panose="02000000000000000000" pitchFamily="2" charset="-122"/>
              </a:rPr>
              <a:t>14</a:t>
            </a:r>
            <a:r>
              <a:rPr kumimoji="1" lang="zh-CN" altLang="en-US" sz="5400" spc="-300" smtClean="0">
                <a:latin typeface="仿宋" panose="02010609060101010101" charset="-122"/>
                <a:ea typeface="仿宋" panose="02010609060101010101" charset="-122"/>
                <a:sym typeface="字魂36号-正文宋楷" panose="02000000000000000000" pitchFamily="2" charset="-122"/>
              </a:rPr>
              <a:t>讲</a:t>
            </a:r>
            <a:endParaRPr kumimoji="1" lang="zh-CN" altLang="en-US" sz="5400" spc="-300" dirty="0">
              <a:latin typeface="仿宋" panose="02010609060101010101" charset="-122"/>
              <a:ea typeface="仿宋" panose="02010609060101010101" charset="-122"/>
              <a:sym typeface="字魂36号-正文宋楷" panose="02000000000000000000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654767" y="3429000"/>
            <a:ext cx="443955" cy="967722"/>
            <a:chOff x="20222703" y="11058283"/>
            <a:chExt cx="887909" cy="1935443"/>
          </a:xfrm>
        </p:grpSpPr>
        <p:pic>
          <p:nvPicPr>
            <p:cNvPr id="30" name="Picture" descr="Picture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20251421" y="11231953"/>
              <a:ext cx="555661" cy="1167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字魂36号-正文宋楷" panose="02000000000000000000" pitchFamily="2" charset="-122"/>
                </a:rPr>
                <a:t>李浩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69" b="50773"/>
          <a:stretch>
            <a:fillRect/>
          </a:stretch>
        </p:blipFill>
        <p:spPr>
          <a:xfrm>
            <a:off x="7292746" y="-1"/>
            <a:ext cx="4899253" cy="2606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e3df8dcd100baa14bd74c0a4710b912c9fc2e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47" y="988881"/>
            <a:ext cx="3584321" cy="4700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4729" y="1194100"/>
            <a:ext cx="672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驸马爷王献之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9882" y="1710466"/>
            <a:ext cx="6465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 最后太皇太后以皇帝的名义，下诏王献之娶新安公主。王献之只得从命，在封建社会，如果反其道而行之，结果可想而知。</a:t>
            </a: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 他被迫与郗道茂离婚，因为总不能让新安公主做他的小妾。他娶了新安公主司马道福，从此婚姻翻开了新的篇章，但却并不幸福，其中滋味也只有他自知。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e3df8dcd100baa14bd74c0a4710b912c9fc2e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47" y="988881"/>
            <a:ext cx="3584321" cy="4700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4729" y="1194100"/>
            <a:ext cx="672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驸马爷王献之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9882" y="1710466"/>
            <a:ext cx="6465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世说新语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德行第一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：王子敬病笃，道家上章，应首过，问子敬由来有何异同得失。子敬云：“不觉有馀事，唯忆与郗家离婚。”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 王献之病重，请道家人主持上表文祷告，本人应该坦白过错，道家问王献之一向有什么异常和过错。王献之说：“想不起有别的事，只记得和郗家离过婚。”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70" y="1234960"/>
            <a:ext cx="3896436" cy="38964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36442" y="1082560"/>
            <a:ext cx="30116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dirty="0">
                <a:latin typeface="字魂73号-江南手书" panose="00000500000000000000" pitchFamily="2" charset="-122"/>
                <a:ea typeface="字魂73号-江南手书" panose="00000500000000000000" pitchFamily="2" charset="-122"/>
                <a:sym typeface="字魂36号-正文宋楷" panose="02000000000000000000" pitchFamily="2" charset="-122"/>
              </a:rPr>
              <a:t>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609602" y="4980192"/>
            <a:ext cx="27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字魂36号-正文宋楷" panose="02000000000000000000" pitchFamily="2" charset="-122"/>
              </a:rPr>
              <a:t>千网</a:t>
            </a:r>
            <a:endParaRPr lang="zh-CN" altLang="en-US" sz="16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7323" y="1801504"/>
            <a:ext cx="5056496" cy="505649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271431" y="1994535"/>
            <a:ext cx="861774" cy="2759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金蝉脱壳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mac\Desktop\8cb1cb134954092397711f729c58d109b3de49a5.jpg8cb1cb134954092397711f729c58d109b3de49a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27" y="1945234"/>
            <a:ext cx="4924425" cy="3244923"/>
          </a:xfrm>
          <a:prstGeom prst="round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53390" y="0"/>
            <a:ext cx="271780" cy="624205"/>
          </a:xfrm>
          <a:prstGeom prst="rect">
            <a:avLst/>
          </a:prstGeom>
          <a:solidFill>
            <a:srgbClr val="C30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447587" y="1384970"/>
            <a:ext cx="4367463" cy="443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金蝉脱壳，意思是指蝉脱去外壳的蜕变。比喻制造或利用假象脱身，使对方不能及时发觉（为“三十六计”中的一计），或比喻事物发生根本性的变化。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出自元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关汉卿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谢天香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mac\Desktop\8cb1cb134954092397711f729c58d109b3de49a5.jpg8cb1cb134954092397711f729c58d109b3de49a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47" y="1945234"/>
            <a:ext cx="4867384" cy="3244923"/>
          </a:xfrm>
          <a:prstGeom prst="round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53390" y="0"/>
            <a:ext cx="271780" cy="624205"/>
          </a:xfrm>
          <a:prstGeom prst="rect">
            <a:avLst/>
          </a:prstGeom>
          <a:solidFill>
            <a:srgbClr val="C30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tim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215" y="1936528"/>
            <a:ext cx="4960557" cy="3299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13" y="1213188"/>
            <a:ext cx="3896436" cy="38964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69100" y="1126103"/>
            <a:ext cx="30116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dirty="0">
                <a:latin typeface="字魂73号-江南手书" panose="00000500000000000000" pitchFamily="2" charset="-122"/>
                <a:ea typeface="字魂73号-江南手书" panose="00000500000000000000" pitchFamily="2" charset="-122"/>
                <a:sym typeface="字魂36号-正文宋楷" panose="02000000000000000000" pitchFamily="2" charset="-122"/>
              </a:rPr>
              <a:t>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7323" y="1801504"/>
            <a:ext cx="5056496" cy="505649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021966" y="603341"/>
            <a:ext cx="861774" cy="4998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玉琀蝉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biLevel thresh="75000"/>
          </a:blip>
          <a:stretch>
            <a:fillRect/>
          </a:stretch>
        </p:blipFill>
        <p:spPr>
          <a:xfrm>
            <a:off x="5650578" y="1381736"/>
            <a:ext cx="1100137" cy="3935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biLevel thresh="75000"/>
          </a:blip>
          <a:stretch>
            <a:fillRect/>
          </a:stretch>
        </p:blipFill>
        <p:spPr>
          <a:xfrm>
            <a:off x="10157019" y="5125463"/>
            <a:ext cx="1100137" cy="39354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3297" y="0"/>
            <a:ext cx="2590153" cy="662081"/>
            <a:chOff x="453297" y="0"/>
            <a:chExt cx="2590153" cy="662081"/>
          </a:xfrm>
        </p:grpSpPr>
        <p:sp>
          <p:nvSpPr>
            <p:cNvPr id="10" name="文本框 9"/>
            <p:cNvSpPr txBox="1"/>
            <p:nvPr/>
          </p:nvSpPr>
          <p:spPr>
            <a:xfrm>
              <a:off x="800387" y="78516"/>
              <a:ext cx="2243063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1"/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zh-CN" altLang="en-US" sz="32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仿宋" panose="02010609060101010101" charset="-122"/>
                  <a:ea typeface="仿宋" panose="02010609060101010101" charset="-122"/>
                  <a:sym typeface="字魂36号-正文宋楷" panose="02000000000000000000" pitchFamily="2" charset="-122"/>
                </a:rPr>
                <a:t>玉琀蝉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53297" y="0"/>
              <a:ext cx="271532" cy="624468"/>
            </a:xfrm>
            <a:prstGeom prst="rect">
              <a:avLst/>
            </a:prstGeom>
            <a:solidFill>
              <a:srgbClr val="C308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89177" y="656440"/>
            <a:ext cx="40189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玉蝉是一种常见的古代玉器。在古人看来，蝉是清高声远、洁身自好的象征，因此蝉的造型很早就为中国先民所使用，生以为佩，死以为琀。西周以来，人们相信玉有使尸身不腐的作用，春秋战国以后，人们开始在逝者口中放置小件玉器。而放置于逝者口中的玉器就称之为玉琀，其中最为常见的就是玉琀蝉。由于汉代盛行厚葬，因此这种风俗到汉代尤为流行，成为一种普遍的习俗。自汉代以来，皆以蝉的羽化比喻人能重生，寄托着人死后蛰伏于地下精神不灭、生命往复，有朝一日像蝉一样破土而出、获得新生的愿望。</a:t>
            </a:r>
            <a:endParaRPr lang="zh-CN" altLang="en-US" b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" name="图片 10" descr="微信图片_201907140846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5897"/>
            <a:ext cx="3520165" cy="4838027"/>
          </a:xfrm>
          <a:prstGeom prst="rect">
            <a:avLst/>
          </a:prstGeom>
        </p:spPr>
      </p:pic>
      <p:pic>
        <p:nvPicPr>
          <p:cNvPr id="13" name="图片 12" descr="微信图片_201907140848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4413" y="1010815"/>
            <a:ext cx="3863360" cy="5309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905260912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474" y="204395"/>
            <a:ext cx="8023529" cy="6260949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29351"/>
            <a:ext cx="12192000" cy="3002508"/>
          </a:xfrm>
          <a:prstGeom prst="rect">
            <a:avLst/>
          </a:prstGeom>
          <a:solidFill>
            <a:srgbClr val="E9E6E2"/>
          </a:solidFill>
          <a:ln>
            <a:noFill/>
          </a:ln>
          <a:effectLst>
            <a:outerShdw blurRad="127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EDEA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0"/>
            <a:ext cx="6858000" cy="68580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985563" y="1433849"/>
            <a:ext cx="792000" cy="938719"/>
            <a:chOff x="4374604" y="1499068"/>
            <a:chExt cx="792000" cy="938719"/>
          </a:xfrm>
        </p:grpSpPr>
        <p:sp>
          <p:nvSpPr>
            <p:cNvPr id="37" name="矩形 36"/>
            <p:cNvSpPr/>
            <p:nvPr/>
          </p:nvSpPr>
          <p:spPr>
            <a:xfrm>
              <a:off x="4374604" y="1612862"/>
              <a:ext cx="792000" cy="793018"/>
            </a:xfrm>
            <a:prstGeom prst="rect">
              <a:avLst/>
            </a:prstGeom>
            <a:solidFill>
              <a:srgbClr val="C308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字魂36号-正文宋楷" panose="02000000000000000000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445484" y="1499068"/>
              <a:ext cx="65024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字魂36号-正文宋楷" panose="02000000000000000000" pitchFamily="2" charset="-122"/>
                </a:rPr>
                <a:t>壹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872660" y="2995550"/>
            <a:ext cx="1015663" cy="29319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cs typeface="STFangsong" panose="02010600040101010101" charset="-122"/>
                <a:sym typeface="字魂36号-正文宋楷" panose="02000000000000000000" pitchFamily="2" charset="-122"/>
              </a:rPr>
              <a:t>王献之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  <a:cs typeface="STFangsong" panose="02010600040101010101" charset="-122"/>
                <a:sym typeface="字魂36号-正文宋楷" panose="02000000000000000000" pitchFamily="2" charset="-122"/>
              </a:rPr>
              <a:t>	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STFangsong" panose="02010600040101010101" charset="-122"/>
              <a:sym typeface="字魂36号-正文宋楷" panose="02000000000000000000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002294" y="1433849"/>
            <a:ext cx="792000" cy="938719"/>
            <a:chOff x="6340623" y="2834122"/>
            <a:chExt cx="792000" cy="938719"/>
          </a:xfrm>
        </p:grpSpPr>
        <p:sp>
          <p:nvSpPr>
            <p:cNvPr id="57" name="矩形 56"/>
            <p:cNvSpPr/>
            <p:nvPr/>
          </p:nvSpPr>
          <p:spPr>
            <a:xfrm>
              <a:off x="6340623" y="2947916"/>
              <a:ext cx="792000" cy="793018"/>
            </a:xfrm>
            <a:prstGeom prst="rect">
              <a:avLst/>
            </a:prstGeom>
            <a:solidFill>
              <a:srgbClr val="C308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字魂36号-正文宋楷" panose="02000000000000000000" pitchFamily="2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411503" y="2834122"/>
              <a:ext cx="65024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字魂36号-正文宋楷" panose="02000000000000000000" pitchFamily="2" charset="-122"/>
                </a:rPr>
                <a:t>贰</a:t>
              </a: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2888753" y="2995551"/>
            <a:ext cx="1015663" cy="26701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3600" kern="0" dirty="0" smtClean="0">
                <a:latin typeface="楷体" panose="02010609060101010101" pitchFamily="49" charset="-122"/>
                <a:ea typeface="楷体" panose="02010609060101010101" pitchFamily="49" charset="-122"/>
                <a:cs typeface="STFangsong" panose="02010600040101010101" charset="-122"/>
                <a:sym typeface="字魂36号-正文宋楷" panose="02000000000000000000" pitchFamily="2" charset="-122"/>
              </a:rPr>
              <a:t>金蝉脱壳</a:t>
            </a:r>
            <a:endParaRPr lang="zh-CN" altLang="en-US" sz="3600" kern="0" dirty="0">
              <a:latin typeface="楷体" panose="02010609060101010101" pitchFamily="49" charset="-122"/>
              <a:ea typeface="楷体" panose="02010609060101010101" pitchFamily="49" charset="-122"/>
              <a:cs typeface="STFangsong" panose="02010600040101010101" charset="-122"/>
              <a:sym typeface="字魂36号-正文宋楷" panose="02000000000000000000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019025" y="1433849"/>
            <a:ext cx="792000" cy="938719"/>
            <a:chOff x="8391941" y="1499068"/>
            <a:chExt cx="792000" cy="938719"/>
          </a:xfrm>
        </p:grpSpPr>
        <p:sp>
          <p:nvSpPr>
            <p:cNvPr id="69" name="矩形 68"/>
            <p:cNvSpPr/>
            <p:nvPr/>
          </p:nvSpPr>
          <p:spPr>
            <a:xfrm>
              <a:off x="8391941" y="1612862"/>
              <a:ext cx="792000" cy="793018"/>
            </a:xfrm>
            <a:prstGeom prst="rect">
              <a:avLst/>
            </a:prstGeom>
            <a:solidFill>
              <a:srgbClr val="C308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字魂36号-正文宋楷" panose="02000000000000000000" pitchFamily="2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8462821" y="1499068"/>
              <a:ext cx="65024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2400" b="1">
                  <a:solidFill>
                    <a:schemeClr val="bg1"/>
                  </a:solidFill>
                  <a:latin typeface="汉呈王天喜行楷" panose="00020600040101010101" pitchFamily="18" charset="-128"/>
                  <a:ea typeface="汉呈王天喜行楷" panose="00020600040101010101" pitchFamily="18" charset="-128"/>
                </a:defRPr>
              </a:lvl1pPr>
            </a:lstStyle>
            <a:p>
              <a:r>
                <a:rPr lang="zh-CN" altLang="en-US" sz="4000" b="0" dirty="0"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字魂36号-正文宋楷" panose="02000000000000000000" pitchFamily="2" charset="-122"/>
                </a:rPr>
                <a:t>叁</a:t>
              </a: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5027744" y="2979040"/>
            <a:ext cx="1107996" cy="36960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  <a:cs typeface="STFangsong" panose="02010600040101010101" charset="-122"/>
                <a:sym typeface="字魂36号-正文宋楷" panose="02000000000000000000" pitchFamily="2" charset="-122"/>
              </a:rPr>
              <a:t>玉琀蝉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  <a:cs typeface="STFangsong" panose="02010600040101010101" charset="-122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2" grpId="0"/>
      <p:bldP spid="65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27" y="1180531"/>
            <a:ext cx="3896436" cy="38964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12842" y="1180531"/>
            <a:ext cx="30116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dirty="0">
                <a:latin typeface="字魂73号-江南手书" panose="00000500000000000000" pitchFamily="2" charset="-122"/>
                <a:ea typeface="字魂73号-江南手书" panose="00000500000000000000" pitchFamily="2" charset="-122"/>
                <a:sym typeface="字魂36号-正文宋楷" panose="02000000000000000000" pitchFamily="2" charset="-122"/>
              </a:rPr>
              <a:t>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609580" y="4980305"/>
            <a:ext cx="2781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字魂36号-正文宋楷" panose="02000000000000000000" pitchFamily="2" charset="-122"/>
              </a:rPr>
              <a:t>网</a:t>
            </a:r>
            <a:endParaRPr lang="zh-CN" altLang="en-US" sz="16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7323" y="1801504"/>
            <a:ext cx="5056496" cy="505649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852109" y="1868805"/>
            <a:ext cx="1107996" cy="3208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  <a:cs typeface="STFangsong" panose="02010600040101010101" charset="-122"/>
                <a:sym typeface="字魂36号-正文宋楷" panose="02000000000000000000" pitchFamily="2" charset="-122"/>
              </a:rPr>
              <a:t>王献之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  <a:cs typeface="STFangsong" panose="02010600040101010101" charset="-122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e3df8dcd100baa14bd74c0a4710b912c9fc2e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47" y="988881"/>
            <a:ext cx="3584321" cy="4700194"/>
          </a:xfrm>
          <a:prstGeom prst="rect">
            <a:avLst/>
          </a:prstGeom>
        </p:spPr>
      </p:pic>
      <p:pic>
        <p:nvPicPr>
          <p:cNvPr id="5" name="图片 4" descr="微信图片_201908151428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096" y="2076680"/>
            <a:ext cx="5726995" cy="2695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e3df8dcd100baa14bd74c0a4710b912c9fc2e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47" y="988881"/>
            <a:ext cx="3584321" cy="4700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4729" y="1194100"/>
            <a:ext cx="6723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    东晋末至晚唐 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400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年间对二王评价的消长 什么是二王评价的消长？评价好坏分三个时期：一是王羲之死后，东晋末至南朝宋齐近百年 间，王献之名声高于乃父。二是自梁武帝至唐太宗的初唐约 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200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年间，褒大王贬小王。三是盛唐 至晚唐一百年间，虽大王已为书圣，但对二王各有褒贬。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e3df8dcd100baa14bd74c0a4710b912c9fc2e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47" y="988881"/>
            <a:ext cx="3584321" cy="4700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4729" y="1194100"/>
            <a:ext cx="67235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王献之确立了新书体大草 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大草书王羲之不如王献之。 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王羲之的草书，张怀瓘（</a:t>
            </a:r>
            <a:r>
              <a:rPr lang="en-US" sz="2400" b="1" dirty="0" err="1" smtClean="0"/>
              <a:t>guàn</a:t>
            </a:r>
            <a:r>
              <a:rPr lang="zh-CN" altLang="en-US" sz="2400" b="1" dirty="0" smtClean="0"/>
              <a:t>）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书议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云：“诸子亦有所不足：或少运动及险峻，或少波势及纵逸， 学者宜自损益也。异能殊美，莫不备矣。然道合者，千载比肩，若死而有知，岂无神交者也？逸 少草有女郎材，无丈夫气，不足贵也。”王羲之的草书和王献之的比较，可以看出“女郎材”和 “丈夫气”。王羲之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行穰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[</a:t>
            </a:r>
            <a:r>
              <a:rPr lang="en-US" sz="2400" b="1" dirty="0" err="1" smtClean="0"/>
              <a:t>ráng</a:t>
            </a:r>
            <a:r>
              <a:rPr lang="en-US" sz="2400" b="1" dirty="0" smtClean="0"/>
              <a:t>]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帖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少于运动及险峻是“女郞材”，王献之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中秋帖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一笔写完，到底，多波势及纵逸是“丈夫气”。这是王羲之草书到王献之草书的最大的变化。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398" y="935917"/>
            <a:ext cx="108544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    王献之七八岁时始学书法，师承父亲。有一次，王羲之看献之正聚精会神地练习书法，便悄悄走到背后，突然伸手去抽王献之手中的毛笔，献之握笔很牢，没被抽掉。王羲之夸赞他：“此儿后当复有大名。”</a:t>
            </a:r>
            <a:r>
              <a:rPr lang="zh-CN" altLang="en-US" sz="2000" baseline="30000" dirty="0" smtClean="0">
                <a:latin typeface="楷体" pitchFamily="49" charset="-122"/>
                <a:ea typeface="楷体" pitchFamily="49" charset="-122"/>
              </a:rPr>
              <a:t> </a:t>
            </a:r>
            <a:endParaRPr lang="zh-CN" altLang="en-US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    十来岁时，他自认为字写得不错了。一天，他去问父亲：“我的字再练三年就够好了吧？”王羲之笑而不答，母亲摇着头说：“远着呢！”献之又问：“那，那五年呢？”母亲的头仍旧摇着。献之急着追问：“那究竟多少年才能练好字呢？”又问道：“父亲，大家都说您的字写得好，那有什么秘诀？”王羲之看看儿子，心想这书法没有扎实的基本功，怎么可能入人眼目呢，于是他走到窗前，指着院内的一排大缸说：“你呀，写完那十八口大缸水，字才有骨架子，才能站稳腿呢！”王献之听了心里很不服气，暗自下决心要显点本领给父母看。</a:t>
            </a: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于是他天天按父亲的要求，先从基本笔画练起，苦苦练了五年。一天，他捧着自己的“心血”作品给父亲看。王羲之没有作声，翻阅后，见其中的“大”字架势上紧下松，便提笔在下面加一点，成了“太”字，然后把字稿全部退还给献之。小献之心中有点不是滋味，又将全部习字抱给母亲看。母亲则仔细地揣摩，许久才叹了口气说：“我儿字写了千日，惟有一点似羲之。”献之走近一看，惊傻了！原来母亲指的这一点正是王羲之在大字下面加的那一点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!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献之满脸羞愧，自感写字功底差远了，便一头扑进书房，天天研墨挥毫，刻苦临习。聪明的王献之深深的体会到写字没有捷径，只有“勤”字。</a:t>
            </a: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    不知又经过了多少个日日夜夜，他的书法大有长进。后来终于成为举世闻名的书法家，与父齐名，并称“二王”。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6235" y="268941"/>
            <a:ext cx="513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十八口大缸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e3df8dcd100baa14bd74c0a4710b912c9fc2e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47" y="988881"/>
            <a:ext cx="3584321" cy="4700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4729" y="1194100"/>
            <a:ext cx="672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驸马爷王献之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9882" y="1710466"/>
            <a:ext cx="64653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东晋大司马桓</a:t>
            </a:r>
            <a:r>
              <a:rPr lang="en-US" sz="2400" b="1" dirty="0" smtClean="0"/>
              <a:t>[</a:t>
            </a:r>
            <a:r>
              <a:rPr lang="en-US" sz="2400" b="1" dirty="0" err="1" smtClean="0"/>
              <a:t>huán</a:t>
            </a:r>
            <a:r>
              <a:rPr lang="en-US" sz="2400" b="1" dirty="0" smtClean="0"/>
              <a:t>]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温病重临死前，将兵权交与三弟桓冲。桓温还有个二弟桓秘，很不服气，联合大哥桓温的长子桓熙和次子桓济欲夺取兵权。此事引起桓冲高度警觉，待桓温死后，他便秘密不发布，一举拘捕秘、熙、济三人。</a:t>
            </a: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桓济是简文帝第三个女儿新安公主司马道福的驸马，参与了谋反案，处理后，结果被流放到长沙，司马道福为了划清界线，随之与他离了婚，可以重新自主择婿结婚。于是，万千宠幸于一生的新安公主不甘寂寞，在太皇太后支持下，准备再次嫁夫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e3df8dcd100baa14bd74c0a4710b912c9fc2e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47" y="988881"/>
            <a:ext cx="3584321" cy="4700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4729" y="1194100"/>
            <a:ext cx="672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驸马爷王献之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4880" y="1710466"/>
            <a:ext cx="7207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新安公主仰慕王献之的风流蕴藉</a:t>
            </a:r>
            <a:r>
              <a:rPr lang="en-US" sz="2400" b="1" dirty="0" smtClean="0"/>
              <a:t>[</a:t>
            </a:r>
            <a:r>
              <a:rPr lang="en-US" sz="2400" b="1" dirty="0" err="1" smtClean="0"/>
              <a:t>jiè</a:t>
            </a:r>
            <a:r>
              <a:rPr lang="en-US" sz="2400" b="1" dirty="0" smtClean="0"/>
              <a:t>]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，对他笔下的草书，一笔连贯数字，豪迈气势宏伟，下笔润秀、飞舞风流，更是崇拜不已。因而在祖母面前表示，非王献之不嫁。</a:t>
            </a: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王献之与郗道茂</a:t>
            </a:r>
            <a:r>
              <a:rPr lang="en-US" sz="2400" dirty="0" smtClean="0"/>
              <a:t>(</a:t>
            </a:r>
            <a:r>
              <a:rPr lang="en-US" sz="2400" dirty="0" err="1" smtClean="0"/>
              <a:t>chī</a:t>
            </a:r>
            <a:r>
              <a:rPr lang="en-US" sz="2400" dirty="0" smtClean="0"/>
              <a:t> </a:t>
            </a:r>
            <a:r>
              <a:rPr lang="en-US" sz="2400" dirty="0" err="1" smtClean="0"/>
              <a:t>dào</a:t>
            </a:r>
            <a:r>
              <a:rPr lang="en-US" sz="2400" dirty="0" smtClean="0"/>
              <a:t> </a:t>
            </a:r>
            <a:r>
              <a:rPr lang="en-US" sz="2400" dirty="0" err="1" smtClean="0"/>
              <a:t>mào</a:t>
            </a:r>
            <a:r>
              <a:rPr lang="en-US" sz="2400" dirty="0" smtClean="0"/>
              <a:t>)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感情甚笃，加上自己宦情淡薄，并不想借驸马的身份升迁，因此，不愿与郗道茂离婚，对新安公主并没太多的好感。为了拒绝，找遍了各种理由，最后他甚至用艾灸足，以致走路一瘸一拐，说称腿脚有毛病，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1402</Words>
  <Application>WPS 演示</Application>
  <PresentationFormat>自定义</PresentationFormat>
  <Paragraphs>44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字魂73号-江南手书</vt:lpstr>
      <vt:lpstr>字魂36号-正文宋楷</vt:lpstr>
      <vt:lpstr>仿宋</vt:lpstr>
      <vt:lpstr>Calibri</vt:lpstr>
      <vt:lpstr>等线</vt:lpstr>
      <vt:lpstr>楷体</vt:lpstr>
      <vt:lpstr>STFangsong</vt:lpstr>
      <vt:lpstr>1_Office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administrator</cp:lastModifiedBy>
  <cp:revision>261</cp:revision>
  <dcterms:created xsi:type="dcterms:W3CDTF">2019-03-29T12:25:00Z</dcterms:created>
  <dcterms:modified xsi:type="dcterms:W3CDTF">2019-12-03T04:23:25Z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2052-11.1.0.8822</vt:lpwstr>
  </property>
</Properties>
</file>