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mid" ContentType="audio/mid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77" r:id="rId2"/>
    <p:sldId id="260" r:id="rId3"/>
    <p:sldId id="262" r:id="rId4"/>
    <p:sldId id="301" r:id="rId5"/>
    <p:sldId id="261" r:id="rId6"/>
    <p:sldId id="278" r:id="rId7"/>
    <p:sldId id="295" r:id="rId8"/>
    <p:sldId id="256" r:id="rId9"/>
    <p:sldId id="269" r:id="rId10"/>
    <p:sldId id="271" r:id="rId11"/>
    <p:sldId id="272" r:id="rId12"/>
    <p:sldId id="281" r:id="rId13"/>
  </p:sldIdLst>
  <p:sldSz cx="12192000" cy="6858000"/>
  <p:notesSz cx="6858000" cy="9144000"/>
  <p:embeddedFontLst>
    <p:embeddedFont>
      <p:font typeface="楷体" pitchFamily="49" charset="-122"/>
      <p:regular r:id="rId16"/>
    </p:embeddedFon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Calibri Light" charset="0"/>
      <p:regular r:id="rId21"/>
      <p:italic r:id="rId22"/>
    </p:embeddedFont>
  </p:embeddedFontLst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</p:showPr>
  <p:clrMru>
    <a:srgbClr val="F2F2F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514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-25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A57DC-AB8F-498E-8277-A68A879F5560}" type="datetimeFigureOut">
              <a:rPr lang="zh-CN" altLang="en-US" smtClean="0"/>
              <a:t>2019/12/3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55726-C7F1-45D0-997D-D8AF9F55D01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9842E-39C6-421B-AFA9-C63EECD256CC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89CD0E-3E70-4B47-BABA-65D532C16AC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9CD0E-3E70-4B47-BABA-65D532C16AC8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9CD0E-3E70-4B47-BABA-65D532C16AC8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9CD0E-3E70-4B47-BABA-65D532C16AC8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9CD0E-3E70-4B47-BABA-65D532C16AC8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9CD0E-3E70-4B47-BABA-65D532C16AC8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9CD0E-3E70-4B47-BABA-65D532C16AC8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9CD0E-3E70-4B47-BABA-65D532C16AC8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9CD0E-3E70-4B47-BABA-65D532C16AC8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9CD0E-3E70-4B47-BABA-65D532C16AC8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9CD0E-3E70-4B47-BABA-65D532C16AC8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9CD0E-3E70-4B47-BABA-65D532C16AC8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7CF5D-3F72-4E80-8081-25747BA3709E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E96D-C6B3-42DB-8955-1D8FE88333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200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7CF5D-3F72-4E80-8081-25747BA3709E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E96D-C6B3-42DB-8955-1D8FE88333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200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7CF5D-3F72-4E80-8081-25747BA3709E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E96D-C6B3-42DB-8955-1D8FE88333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200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7CF5D-3F72-4E80-8081-25747BA3709E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E96D-C6B3-42DB-8955-1D8FE88333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200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7CF5D-3F72-4E80-8081-25747BA3709E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E96D-C6B3-42DB-8955-1D8FE88333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200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7CF5D-3F72-4E80-8081-25747BA3709E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E96D-C6B3-42DB-8955-1D8FE88333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200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7CF5D-3F72-4E80-8081-25747BA3709E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E96D-C6B3-42DB-8955-1D8FE88333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200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7CF5D-3F72-4E80-8081-25747BA3709E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E96D-C6B3-42DB-8955-1D8FE88333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200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7CF5D-3F72-4E80-8081-25747BA3709E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E96D-C6B3-42DB-8955-1D8FE88333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200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7CF5D-3F72-4E80-8081-25747BA3709E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E96D-C6B3-42DB-8955-1D8FE88333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200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7CF5D-3F72-4E80-8081-25747BA3709E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E96D-C6B3-42DB-8955-1D8FE88333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200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7CF5D-3F72-4E80-8081-25747BA3709E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BE96D-C6B3-42DB-8955-1D8FE88333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2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microsoft.com/office/2007/relationships/media" Target="../media/media1.mid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image23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image21.wdp"/><Relationship Id="rId5" Type="http://schemas.openxmlformats.org/officeDocument/2006/relationships/image" Target="../media/image19.png"/><Relationship Id="rId4" Type="http://schemas.microsoft.com/office/2007/relationships/hdphoto" Target="../media/image19.wdp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media" Target="../media/media1.mid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7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molihu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054974" y="1829838"/>
            <a:ext cx="609600" cy="6096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8925"/>
          <a:stretch>
            <a:fillRect/>
          </a:stretch>
        </p:blipFill>
        <p:spPr>
          <a:xfrm>
            <a:off x="0" y="4531056"/>
            <a:ext cx="12192000" cy="23269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2687"/>
          <a:stretch>
            <a:fillRect/>
          </a:stretch>
        </p:blipFill>
        <p:spPr>
          <a:xfrm>
            <a:off x="0" y="13335"/>
            <a:ext cx="12192000" cy="218364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9535" y="864870"/>
            <a:ext cx="115239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6000" smtClean="0">
                <a:latin typeface="文鼎行楷碑体_B" panose="04020800000000000000" charset="-122"/>
                <a:ea typeface="文鼎行楷碑体_B" panose="04020800000000000000" charset="-122"/>
                <a:sym typeface="方正姚体" panose="02010601030101010101" pitchFamily="2" charset="-122"/>
              </a:rPr>
              <a:t>博物馆</a:t>
            </a:r>
            <a:r>
              <a:rPr lang="en-US" altLang="zh-CN" sz="6000" smtClean="0">
                <a:latin typeface="文鼎行楷碑体_B" panose="04020800000000000000" charset="-122"/>
                <a:ea typeface="文鼎行楷碑体_B" panose="04020800000000000000" charset="-122"/>
                <a:sym typeface="方正姚体" panose="02010601030101010101" pitchFamily="2" charset="-122"/>
              </a:rPr>
              <a:t>.</a:t>
            </a:r>
            <a:r>
              <a:rPr lang="zh-CN" altLang="en-US" sz="6000" smtClean="0">
                <a:latin typeface="文鼎行楷碑体_B" panose="04020800000000000000" charset="-122"/>
                <a:ea typeface="文鼎行楷碑体_B" panose="04020800000000000000" charset="-122"/>
                <a:sym typeface="方正姚体" panose="02010601030101010101" pitchFamily="2" charset="-122"/>
              </a:rPr>
              <a:t>故事汇</a:t>
            </a:r>
            <a:endParaRPr lang="en-US" altLang="zh-CN" sz="6000" smtClean="0">
              <a:latin typeface="文鼎行楷碑体_B" panose="04020800000000000000" charset="-122"/>
              <a:ea typeface="文鼎行楷碑体_B" panose="04020800000000000000" charset="-122"/>
              <a:sym typeface="方正姚体" panose="02010601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smtClean="0">
                <a:latin typeface="楷体" pitchFamily="49" charset="-122"/>
                <a:ea typeface="楷体" pitchFamily="49" charset="-122"/>
                <a:sym typeface="方正姚体" panose="02010601030101010101" pitchFamily="2" charset="-122"/>
              </a:rPr>
              <a:t>第三讲</a:t>
            </a:r>
            <a:endParaRPr lang="en-US" altLang="zh-CN" sz="6000" dirty="0">
              <a:latin typeface="楷体" pitchFamily="49" charset="-122"/>
              <a:ea typeface="楷体" pitchFamily="49" charset="-122"/>
              <a:sym typeface="方正姚体" panose="02010601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dirty="0">
                <a:latin typeface="文鼎行楷碑体_B" panose="04020800000000000000" charset="-122"/>
                <a:ea typeface="文鼎行楷碑体_B" panose="04020800000000000000" charset="-122"/>
                <a:sym typeface="方正姚体" panose="02010601030101010101" pitchFamily="2" charset="-122"/>
              </a:rPr>
              <a:t>                                        诸葛亮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846" y="634080"/>
            <a:ext cx="3781425" cy="2331081"/>
          </a:xfrm>
          <a:prstGeom prst="rect">
            <a:avLst/>
          </a:prstGeom>
        </p:spPr>
      </p:pic>
      <p:pic>
        <p:nvPicPr>
          <p:cNvPr id="2" name="图片 1" descr="8ac909cb567a935c87026a006d03de5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100" y="2580640"/>
            <a:ext cx="3183255" cy="39179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vide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5" y="5036025"/>
            <a:ext cx="12216165" cy="18219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biLevel thresh="75000"/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1437" r="52867"/>
          <a:stretch>
            <a:fillRect/>
          </a:stretch>
        </p:blipFill>
        <p:spPr>
          <a:xfrm>
            <a:off x="7713830" y="791932"/>
            <a:ext cx="2517303" cy="9425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biLevel thresh="75000"/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1437" r="52867"/>
          <a:stretch>
            <a:fillRect/>
          </a:stretch>
        </p:blipFill>
        <p:spPr>
          <a:xfrm>
            <a:off x="9698862" y="2660306"/>
            <a:ext cx="2517303" cy="94251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010920" y="499745"/>
            <a:ext cx="122745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肆</a:t>
            </a:r>
          </a:p>
        </p:txBody>
      </p:sp>
      <p:sp>
        <p:nvSpPr>
          <p:cNvPr id="14" name="椭圆 13"/>
          <p:cNvSpPr/>
          <p:nvPr/>
        </p:nvSpPr>
        <p:spPr>
          <a:xfrm>
            <a:off x="922020" y="411480"/>
            <a:ext cx="1315720" cy="1323340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71195" y="2152015"/>
            <a:ext cx="4123690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/>
            <a:r>
              <a:rPr lang="zh-CN" sz="20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</a:rPr>
              <a:t>《三国演义》诸葛亮舌战群儒</a:t>
            </a:r>
          </a:p>
          <a:p>
            <a:pPr indent="266700"/>
            <a:endParaRPr lang="zh-CN" sz="2000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宋体" panose="02010600030101010101" pitchFamily="2" charset="-122"/>
            </a:endParaRPr>
          </a:p>
          <a:p>
            <a:pPr indent="266700"/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孔明曰：“豫州虽新败，然关云长犹率精兵万人；刘琦领江夏战士，亦不下万人。曹操之众，远来疲惫；近追豫州，轻骑一日夜行三百里，此所谓</a:t>
            </a:r>
            <a:r>
              <a:rPr lang="zh-CN" altLang="en-US" sz="200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强弩之末，</a:t>
            </a:r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势不能穿鲁缟者也。</a:t>
            </a:r>
          </a:p>
        </p:txBody>
      </p:sp>
      <p:pic>
        <p:nvPicPr>
          <p:cNvPr id="5" name="图片 4" descr="CEBE1D9DA24F8998ACE7F15DFB0C34ED2F740411_size34_w490_h275"/>
          <p:cNvPicPr>
            <a:picLocks noChangeAspect="1"/>
          </p:cNvPicPr>
          <p:nvPr/>
        </p:nvPicPr>
        <p:blipFill>
          <a:blip r:embed="rId9"/>
          <a:srcRect l="1946" t="7612" r="1946"/>
          <a:stretch>
            <a:fillRect/>
          </a:stretch>
        </p:blipFill>
        <p:spPr>
          <a:xfrm>
            <a:off x="5086985" y="1734820"/>
            <a:ext cx="6554470" cy="3536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2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timg (3)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590" y="344805"/>
            <a:ext cx="5632450" cy="3572510"/>
          </a:xfrm>
          <a:prstGeom prst="rect">
            <a:avLst/>
          </a:prstGeom>
        </p:spPr>
      </p:pic>
      <p:pic>
        <p:nvPicPr>
          <p:cNvPr id="9" name="图片 8" descr="timg (5)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635" y="4091305"/>
            <a:ext cx="6394450" cy="2254250"/>
          </a:xfrm>
          <a:prstGeom prst="rect">
            <a:avLst/>
          </a:prstGeom>
        </p:spPr>
      </p:pic>
      <p:pic>
        <p:nvPicPr>
          <p:cNvPr id="3" name="图片 2" descr="微信图片_2019032216325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68085" y="3413125"/>
            <a:ext cx="5866765" cy="2773680"/>
          </a:xfrm>
          <a:prstGeom prst="rect">
            <a:avLst/>
          </a:prstGeom>
        </p:spPr>
      </p:pic>
      <p:pic>
        <p:nvPicPr>
          <p:cNvPr id="4" name="图片 3" descr="微信图片_2019032216324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67625" y="705485"/>
            <a:ext cx="3045460" cy="2247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2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molihu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054974" y="1829838"/>
            <a:ext cx="609600" cy="6096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8925"/>
          <a:stretch>
            <a:fillRect/>
          </a:stretch>
        </p:blipFill>
        <p:spPr>
          <a:xfrm>
            <a:off x="0" y="4531056"/>
            <a:ext cx="12192000" cy="23269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2687"/>
          <a:stretch>
            <a:fillRect/>
          </a:stretch>
        </p:blipFill>
        <p:spPr>
          <a:xfrm>
            <a:off x="0" y="0"/>
            <a:ext cx="12192000" cy="218364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576" y="284830"/>
            <a:ext cx="3781425" cy="233108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33" t="17629" r="14640" b="30176"/>
          <a:stretch>
            <a:fillRect/>
          </a:stretch>
        </p:blipFill>
        <p:spPr>
          <a:xfrm>
            <a:off x="2736850" y="1734185"/>
            <a:ext cx="6493510" cy="1835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2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/>
        </p:nvSpPr>
        <p:spPr>
          <a:xfrm>
            <a:off x="1044534" y="1597690"/>
            <a:ext cx="2191642" cy="1323439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defRPr/>
            </a:pPr>
            <a:r>
              <a:rPr lang="zh-CN" altLang="en-US" sz="7700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目录</a:t>
            </a: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8925"/>
          <a:stretch>
            <a:fillRect/>
          </a:stretch>
        </p:blipFill>
        <p:spPr>
          <a:xfrm flipH="1">
            <a:off x="0" y="4421201"/>
            <a:ext cx="12192000" cy="232694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63352" y="2982225"/>
            <a:ext cx="175400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Content</a:t>
            </a:r>
            <a:r>
              <a:rPr lang="en-US" altLang="zh-CN" sz="3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s</a:t>
            </a:r>
            <a:endParaRPr lang="zh-CN" altLang="en-US" sz="3500" dirty="0">
              <a:solidFill>
                <a:schemeClr val="tx1">
                  <a:lumMod val="65000"/>
                  <a:lumOff val="3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351086" y="2433775"/>
            <a:ext cx="651245" cy="2709724"/>
            <a:chOff x="4739441" y="2433775"/>
            <a:chExt cx="651245" cy="2709724"/>
          </a:xfrm>
        </p:grpSpPr>
        <p:sp>
          <p:nvSpPr>
            <p:cNvPr id="57" name="Text Box 18"/>
            <p:cNvSpPr txBox="1">
              <a:spLocks noChangeArrowheads="1"/>
            </p:cNvSpPr>
            <p:nvPr/>
          </p:nvSpPr>
          <p:spPr bwMode="gray">
            <a:xfrm>
              <a:off x="4746161" y="2433775"/>
              <a:ext cx="644525" cy="19867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000" spc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sym typeface="方正姚体" panose="02010601030101010101" pitchFamily="2" charset="-122"/>
                </a:rPr>
                <a:t>人物介绍</a:t>
              </a:r>
            </a:p>
          </p:txBody>
        </p:sp>
        <p:sp>
          <p:nvSpPr>
            <p:cNvPr id="58" name="矩形 57"/>
            <p:cNvSpPr/>
            <p:nvPr/>
          </p:nvSpPr>
          <p:spPr>
            <a:xfrm>
              <a:off x="4739441" y="2544264"/>
              <a:ext cx="413385" cy="2599235"/>
            </a:xfrm>
            <a:prstGeom prst="rect">
              <a:avLst/>
            </a:prstGeom>
            <a:effectLst/>
          </p:spPr>
          <p:txBody>
            <a:bodyPr vert="eaVert" wrap="square">
              <a:spAutoFit/>
            </a:bodyPr>
            <a:lstStyle/>
            <a:p>
              <a:endParaRPr lang="en-IN" altLang="zh-CN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Open Sans" panose="020B0606030504020204" pitchFamily="34" charset="0"/>
                <a:sym typeface="方正姚体" panose="0201060103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232790" y="1233563"/>
            <a:ext cx="890126" cy="938719"/>
            <a:chOff x="4581991" y="1346724"/>
            <a:chExt cx="890126" cy="938719"/>
          </a:xfrm>
        </p:grpSpPr>
        <p:sp>
          <p:nvSpPr>
            <p:cNvPr id="9" name="椭圆 8"/>
            <p:cNvSpPr/>
            <p:nvPr/>
          </p:nvSpPr>
          <p:spPr>
            <a:xfrm>
              <a:off x="4586291" y="1373583"/>
              <a:ext cx="885826" cy="885826"/>
            </a:xfrm>
            <a:prstGeom prst="ellipse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581991" y="1346724"/>
              <a:ext cx="889987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5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sym typeface="方正姚体" panose="02010601030101010101" pitchFamily="2" charset="-122"/>
                </a:rPr>
                <a:t>壹</a:t>
              </a:r>
              <a:endParaRPr lang="zh-CN" altLang="en-US" sz="55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7081533" y="1191653"/>
            <a:ext cx="902195" cy="967295"/>
            <a:chOff x="4586291" y="1292114"/>
            <a:chExt cx="902195" cy="967295"/>
          </a:xfrm>
        </p:grpSpPr>
        <p:sp>
          <p:nvSpPr>
            <p:cNvPr id="64" name="椭圆 63"/>
            <p:cNvSpPr/>
            <p:nvPr/>
          </p:nvSpPr>
          <p:spPr>
            <a:xfrm>
              <a:off x="4586291" y="1373583"/>
              <a:ext cx="885826" cy="885826"/>
            </a:xfrm>
            <a:prstGeom prst="ellipse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4598499" y="1292114"/>
              <a:ext cx="889987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5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sym typeface="方正姚体" panose="02010601030101010101" pitchFamily="2" charset="-122"/>
                </a:rPr>
                <a:t>叁</a:t>
              </a:r>
              <a:endParaRPr lang="zh-CN" altLang="en-US" sz="55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773942" y="2433774"/>
            <a:ext cx="1307465" cy="2601140"/>
            <a:chOff x="5566755" y="2542359"/>
            <a:chExt cx="1307465" cy="2601140"/>
          </a:xfrm>
        </p:grpSpPr>
        <p:sp>
          <p:nvSpPr>
            <p:cNvPr id="51" name="Text Box 18"/>
            <p:cNvSpPr txBox="1">
              <a:spLocks noChangeArrowheads="1"/>
            </p:cNvSpPr>
            <p:nvPr/>
          </p:nvSpPr>
          <p:spPr bwMode="gray">
            <a:xfrm>
              <a:off x="5566755" y="2542359"/>
              <a:ext cx="644525" cy="1986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000" spc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sym typeface="方正姚体" panose="02010601030101010101" pitchFamily="2" charset="-122"/>
                </a:rPr>
                <a:t>人物生平</a:t>
              </a:r>
            </a:p>
          </p:txBody>
        </p:sp>
        <p:sp>
          <p:nvSpPr>
            <p:cNvPr id="52" name="矩形 51"/>
            <p:cNvSpPr/>
            <p:nvPr/>
          </p:nvSpPr>
          <p:spPr>
            <a:xfrm>
              <a:off x="6460835" y="2544264"/>
              <a:ext cx="413385" cy="2599235"/>
            </a:xfrm>
            <a:prstGeom prst="rect">
              <a:avLst/>
            </a:prstGeom>
            <a:effectLst/>
          </p:spPr>
          <p:txBody>
            <a:bodyPr vert="eaVert" wrap="square">
              <a:spAutoFit/>
            </a:bodyPr>
            <a:lstStyle/>
            <a:p>
              <a:endParaRPr lang="en-IN" altLang="zh-CN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Open Sans" panose="020B0606030504020204" pitchFamily="34" charset="0"/>
                <a:sym typeface="方正姚体" panose="02010601030101010101" pitchFamily="2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5650723" y="1241183"/>
            <a:ext cx="889988" cy="938719"/>
            <a:chOff x="4586117" y="1354026"/>
            <a:chExt cx="889988" cy="938719"/>
          </a:xfrm>
        </p:grpSpPr>
        <p:sp>
          <p:nvSpPr>
            <p:cNvPr id="61" name="椭圆 60"/>
            <p:cNvSpPr/>
            <p:nvPr/>
          </p:nvSpPr>
          <p:spPr>
            <a:xfrm>
              <a:off x="4586291" y="1373583"/>
              <a:ext cx="885826" cy="885826"/>
            </a:xfrm>
            <a:prstGeom prst="ellipse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4586117" y="1354026"/>
              <a:ext cx="889988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5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sym typeface="方正姚体" panose="02010601030101010101" pitchFamily="2" charset="-122"/>
                </a:rPr>
                <a:t>贰</a:t>
              </a:r>
            </a:p>
          </p:txBody>
        </p:sp>
      </p:grpSp>
      <p:sp>
        <p:nvSpPr>
          <p:cNvPr id="45" name="Text Box 18"/>
          <p:cNvSpPr txBox="1">
            <a:spLocks noChangeArrowheads="1"/>
          </p:cNvSpPr>
          <p:nvPr/>
        </p:nvSpPr>
        <p:spPr bwMode="gray">
          <a:xfrm>
            <a:off x="7216775" y="2433955"/>
            <a:ext cx="644525" cy="198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0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主要作品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8494408" y="1241183"/>
            <a:ext cx="885826" cy="937260"/>
            <a:chOff x="4586291" y="1341644"/>
            <a:chExt cx="885826" cy="937260"/>
          </a:xfrm>
        </p:grpSpPr>
        <p:sp>
          <p:nvSpPr>
            <p:cNvPr id="3" name="椭圆 2"/>
            <p:cNvSpPr/>
            <p:nvPr/>
          </p:nvSpPr>
          <p:spPr>
            <a:xfrm>
              <a:off x="4586291" y="1373583"/>
              <a:ext cx="885826" cy="885826"/>
            </a:xfrm>
            <a:prstGeom prst="ellipse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4586434" y="1341644"/>
              <a:ext cx="881380" cy="937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5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sym typeface="方正姚体" panose="02010601030101010101" pitchFamily="2" charset="-122"/>
                </a:rPr>
                <a:t>肆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895218" y="1250708"/>
            <a:ext cx="885826" cy="937260"/>
            <a:chOff x="4586291" y="1356884"/>
            <a:chExt cx="885826" cy="937260"/>
          </a:xfrm>
        </p:grpSpPr>
        <p:sp>
          <p:nvSpPr>
            <p:cNvPr id="7" name="椭圆 6"/>
            <p:cNvSpPr/>
            <p:nvPr/>
          </p:nvSpPr>
          <p:spPr>
            <a:xfrm>
              <a:off x="4586291" y="1373583"/>
              <a:ext cx="885826" cy="885826"/>
            </a:xfrm>
            <a:prstGeom prst="ellipse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586434" y="1356884"/>
              <a:ext cx="881380" cy="937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5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sym typeface="方正姚体" panose="02010601030101010101" pitchFamily="2" charset="-122"/>
                </a:rPr>
                <a:t>伍</a:t>
              </a:r>
            </a:p>
          </p:txBody>
        </p:sp>
      </p:grpSp>
      <p:sp>
        <p:nvSpPr>
          <p:cNvPr id="12" name="Text Box 18"/>
          <p:cNvSpPr txBox="1">
            <a:spLocks noChangeArrowheads="1"/>
          </p:cNvSpPr>
          <p:nvPr/>
        </p:nvSpPr>
        <p:spPr bwMode="gray">
          <a:xfrm>
            <a:off x="8612505" y="2433955"/>
            <a:ext cx="644525" cy="198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0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强弩之末</a:t>
            </a: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gray">
          <a:xfrm>
            <a:off x="10013315" y="2433955"/>
            <a:ext cx="644525" cy="198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0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文物解析</a:t>
            </a:r>
          </a:p>
        </p:txBody>
      </p:sp>
      <p:pic>
        <p:nvPicPr>
          <p:cNvPr id="22" name="图片 21" descr="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75775" y="3954145"/>
            <a:ext cx="2514600" cy="279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06"/>
          <p:cNvSpPr txBox="1"/>
          <p:nvPr/>
        </p:nvSpPr>
        <p:spPr>
          <a:xfrm>
            <a:off x="3627755" y="1457960"/>
            <a:ext cx="4936490" cy="34150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方正姚体" panose="02010601030101010101" pitchFamily="2" charset="-122"/>
              </a:rPr>
              <a:t>    </a:t>
            </a:r>
            <a:r>
              <a:rPr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方正姚体" panose="02010601030101010101" pitchFamily="2" charset="-122"/>
              </a:rPr>
              <a:t>诸葛亮（181年－234年），字孔明，号卧龙，琅琊阳都（今山东临沂市沂南县）人</a:t>
            </a:r>
            <a:r>
              <a:rPr 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方正姚体" panose="02010601030101010101" pitchFamily="2" charset="-122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方正姚体" panose="02010601030101010101" pitchFamily="2" charset="-122"/>
              </a:rPr>
              <a:t>    </a:t>
            </a:r>
            <a:r>
              <a:rPr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方正姚体" panose="02010601030101010101" pitchFamily="2" charset="-122"/>
              </a:rPr>
              <a:t>三国时期蜀汉丞相，杰出的政治家、军事家、发明家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方正姚体" panose="02010601030101010101" pitchFamily="2" charset="-122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方正姚体" panose="02010601030101010101" pitchFamily="2" charset="-122"/>
              </a:rPr>
              <a:t>        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8925"/>
          <a:stretch>
            <a:fillRect/>
          </a:stretch>
        </p:blipFill>
        <p:spPr>
          <a:xfrm>
            <a:off x="-120015" y="5095240"/>
            <a:ext cx="12192000" cy="110680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90963" y="980406"/>
            <a:ext cx="17235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壹</a:t>
            </a:r>
            <a:endParaRPr lang="zh-CN" altLang="en-US" sz="12000" dirty="0">
              <a:solidFill>
                <a:schemeClr val="tx1">
                  <a:lumMod val="65000"/>
                  <a:lumOff val="3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933205" y="1030526"/>
            <a:ext cx="1838844" cy="1838844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3365157" y="1538121"/>
            <a:ext cx="0" cy="1548806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336" y="310865"/>
            <a:ext cx="3781425" cy="2331081"/>
          </a:xfrm>
          <a:prstGeom prst="rect">
            <a:avLst/>
          </a:prstGeom>
        </p:spPr>
      </p:pic>
      <p:pic>
        <p:nvPicPr>
          <p:cNvPr id="22" name="图片 21" descr="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73565" y="4032885"/>
            <a:ext cx="2514600" cy="279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06"/>
          <p:cNvSpPr txBox="1"/>
          <p:nvPr/>
        </p:nvSpPr>
        <p:spPr>
          <a:xfrm>
            <a:off x="6483985" y="1721485"/>
            <a:ext cx="4936490" cy="34150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方正姚体" panose="02010601030101010101" pitchFamily="2" charset="-122"/>
              </a:rPr>
              <a:t>   </a:t>
            </a:r>
            <a:r>
              <a:rPr 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方正姚体" panose="02010601030101010101" pitchFamily="2" charset="-122"/>
              </a:rPr>
              <a:t> 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方正姚体" panose="02010601030101010101" pitchFamily="2" charset="-122"/>
              </a:rPr>
              <a:t>手持羽毛扇 </a:t>
            </a:r>
          </a:p>
          <a:p>
            <a:pPr>
              <a:lnSpc>
                <a:spcPct val="150000"/>
              </a:lnSpc>
            </a:pP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方正姚体" panose="02010601030101010101" pitchFamily="2" charset="-122"/>
              </a:rPr>
              <a:t>   身穿八卦衣</a:t>
            </a:r>
          </a:p>
          <a:p>
            <a:pPr>
              <a:lnSpc>
                <a:spcPct val="150000"/>
              </a:lnSpc>
            </a:pP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方正姚体" panose="02010601030101010101" pitchFamily="2" charset="-122"/>
              </a:rPr>
              <a:t>   身高八尺</a:t>
            </a:r>
          </a:p>
          <a:p>
            <a:pPr>
              <a:lnSpc>
                <a:spcPct val="150000"/>
              </a:lnSpc>
            </a:pPr>
            <a:r>
              <a:rPr lang="en-US" altLang="zh-CN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方正姚体" panose="02010601030101010101" pitchFamily="2" charset="-122"/>
              </a:rPr>
              <a:t>   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方正姚体" panose="02010601030101010101" pitchFamily="2" charset="-122"/>
              </a:rPr>
              <a:t>容貌甚伟</a:t>
            </a:r>
          </a:p>
        </p:txBody>
      </p:sp>
      <p:pic>
        <p:nvPicPr>
          <p:cNvPr id="7" name="图片 6" descr="6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950" y="725805"/>
            <a:ext cx="3990340" cy="5566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200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1054713" y="2621678"/>
            <a:ext cx="1013460" cy="283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5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少年孔明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5473634" y="4645399"/>
            <a:ext cx="6311730" cy="2051847"/>
            <a:chOff x="5525069" y="175634"/>
            <a:chExt cx="6311730" cy="205184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3406" y="538777"/>
              <a:ext cx="6143393" cy="1688704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069" y="175634"/>
              <a:ext cx="3063748" cy="1888665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 rot="16200000">
            <a:off x="4944110" y="1414780"/>
            <a:ext cx="3137535" cy="4049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3200" spc="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   </a:t>
            </a:r>
            <a:r>
              <a:rPr lang="zh-CN" altLang="en-US" sz="3200" spc="600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《三国志·诸葛亮传》中记载：亮早孤，从父玄为袁术所署豫章太守，玄将亮及亮弟均之官。</a:t>
            </a:r>
          </a:p>
        </p:txBody>
      </p:sp>
      <p:pic>
        <p:nvPicPr>
          <p:cNvPr id="22" name="图片 21" descr="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28125" y="3740150"/>
            <a:ext cx="2514600" cy="2794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870" t="3916" b="25438"/>
          <a:stretch>
            <a:fillRect/>
          </a:stretch>
        </p:blipFill>
        <p:spPr>
          <a:xfrm flipH="1">
            <a:off x="0" y="25400"/>
            <a:ext cx="3712191" cy="48449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426585" y="429260"/>
            <a:ext cx="3383280" cy="6451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人 物 生 平</a:t>
            </a:r>
          </a:p>
        </p:txBody>
      </p:sp>
      <p:sp>
        <p:nvSpPr>
          <p:cNvPr id="2" name="TextBox 506"/>
          <p:cNvSpPr txBox="1"/>
          <p:nvPr/>
        </p:nvSpPr>
        <p:spPr>
          <a:xfrm>
            <a:off x="6583732" y="983096"/>
            <a:ext cx="4393157" cy="563118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600" b="1" dirty="0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公元</a:t>
            </a:r>
            <a:r>
              <a:rPr lang="en-US" altLang="zh-CN" sz="1600" b="1" dirty="0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225</a:t>
            </a:r>
            <a:r>
              <a:rPr lang="zh-CN" altLang="en-US" sz="1600" b="1" dirty="0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年 45岁： </a:t>
            </a:r>
            <a:r>
              <a:rPr lang="zh-CN" altLang="en-US" sz="1600" dirty="0">
                <a:solidFill>
                  <a:srgbClr val="0070C0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诸葛亮率军南征，平定南部四郡。</a:t>
            </a: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公元</a:t>
            </a:r>
            <a:r>
              <a:rPr lang="en-US" altLang="zh-CN" sz="1600" b="1" dirty="0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227</a:t>
            </a:r>
            <a:r>
              <a:rPr lang="zh-CN" altLang="en-US" sz="1600" b="1" dirty="0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年 47岁： </a:t>
            </a:r>
            <a:r>
              <a:rPr lang="zh-CN" altLang="en-US" sz="1600" dirty="0">
                <a:solidFill>
                  <a:srgbClr val="0070C0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诸葛亮上《出师表》，屯兵汉中，即日北伐。</a:t>
            </a: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公元228年 48岁：</a:t>
            </a:r>
            <a:r>
              <a:rPr lang="zh-CN" altLang="en-US" sz="1600" dirty="0">
                <a:solidFill>
                  <a:srgbClr val="7030A0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 </a:t>
            </a:r>
            <a:r>
              <a:rPr lang="zh-CN" altLang="en-US" sz="1600" dirty="0">
                <a:solidFill>
                  <a:srgbClr val="0070C0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北伐失街亭，诸葛亮斩马谡，自贬为右将军，行丞相事。</a:t>
            </a:r>
            <a:endParaRPr lang="zh-CN" altLang="en-US" sz="1600" dirty="0">
              <a:solidFill>
                <a:srgbClr val="7030A0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公元229年 49岁：</a:t>
            </a:r>
            <a:r>
              <a:rPr lang="zh-CN" altLang="en-US" sz="1600" b="1" dirty="0">
                <a:solidFill>
                  <a:srgbClr val="0070C0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 </a:t>
            </a:r>
            <a:r>
              <a:rPr lang="zh-CN" altLang="en-US" sz="1600" dirty="0">
                <a:solidFill>
                  <a:srgbClr val="0070C0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诸葛亮再次北伐，夺取武都、阴平，恢复丞相职位。</a:t>
            </a: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公元230年 50岁：</a:t>
            </a:r>
            <a:r>
              <a:rPr lang="zh-CN" altLang="en-US" sz="1600" dirty="0">
                <a:solidFill>
                  <a:srgbClr val="7030A0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 </a:t>
            </a:r>
            <a:r>
              <a:rPr lang="zh-CN" altLang="en-US" sz="1600" dirty="0">
                <a:solidFill>
                  <a:srgbClr val="0070C0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诸葛亮再次北伐</a:t>
            </a:r>
            <a:endParaRPr lang="zh-CN" altLang="en-US" sz="1600" dirty="0">
              <a:solidFill>
                <a:srgbClr val="7030A0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公元231年 51岁：</a:t>
            </a:r>
            <a:r>
              <a:rPr lang="zh-CN" altLang="en-US" sz="1600" dirty="0">
                <a:solidFill>
                  <a:srgbClr val="0070C0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 诸葛亮北伐攻祁山，大败魏军，在木门道伏杀魏名将张郃。</a:t>
            </a: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公元233年 53岁： </a:t>
            </a:r>
            <a:r>
              <a:rPr lang="zh-CN" altLang="en-US" sz="1600" dirty="0">
                <a:solidFill>
                  <a:srgbClr val="0070C0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诸葛亮在斜谷修造邸阁，屯集粮食。</a:t>
            </a: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公元234年 54岁： </a:t>
            </a:r>
            <a:r>
              <a:rPr lang="zh-CN" altLang="en-US" sz="1600" dirty="0">
                <a:solidFill>
                  <a:srgbClr val="0070C0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诸葛亮再次北伐，因积劳成疾，当年八月病故于五丈原。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62610" y="1259840"/>
            <a:ext cx="5660390" cy="5077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公元</a:t>
            </a:r>
            <a:r>
              <a:rPr lang="en-US" altLang="zh-CN" b="1" dirty="0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181</a:t>
            </a:r>
            <a:r>
              <a:rPr lang="zh-CN" altLang="en-US" b="1" dirty="0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年：</a:t>
            </a:r>
            <a:r>
              <a:rPr lang="zh-CN" altLang="en-US" dirty="0">
                <a:solidFill>
                  <a:srgbClr val="7030A0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诸葛亮诞生于琅邪阳都（今山东沂南县）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                </a:t>
            </a: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公元</a:t>
            </a:r>
            <a:r>
              <a:rPr lang="en-US" altLang="zh-CN" b="1" dirty="0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195</a:t>
            </a:r>
            <a:r>
              <a:rPr lang="zh-CN" altLang="en-US" b="1" dirty="0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年 </a:t>
            </a:r>
            <a:r>
              <a:rPr lang="en-US" altLang="zh-CN" b="1" dirty="0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15</a:t>
            </a:r>
            <a:r>
              <a:rPr lang="zh-CN" altLang="en-US" b="1" dirty="0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岁：</a:t>
            </a:r>
            <a:r>
              <a:rPr lang="zh-CN" altLang="en-US" dirty="0">
                <a:solidFill>
                  <a:srgbClr val="7030A0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与弟移居隆中</a:t>
            </a: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公元</a:t>
            </a:r>
            <a:r>
              <a:rPr lang="en-US" altLang="zh-CN" b="1" dirty="0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209</a:t>
            </a:r>
            <a:r>
              <a:rPr lang="zh-CN" altLang="en-US" b="1" dirty="0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年 </a:t>
            </a:r>
            <a:r>
              <a:rPr lang="en-US" altLang="zh-CN" b="1" dirty="0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27</a:t>
            </a:r>
            <a:r>
              <a:rPr lang="zh-CN" altLang="en-US" b="1" dirty="0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岁：</a:t>
            </a:r>
            <a:r>
              <a:rPr lang="zh-CN" altLang="en-US" dirty="0">
                <a:solidFill>
                  <a:srgbClr val="7030A0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刘备三顾茅庐，诸葛亮对刘备陈说三分天下之计，即著名的</a:t>
            </a:r>
            <a:r>
              <a:rPr lang="en-US" altLang="zh-CN" dirty="0">
                <a:solidFill>
                  <a:srgbClr val="7030A0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“</a:t>
            </a:r>
            <a:r>
              <a:rPr lang="zh-CN" altLang="en-US" dirty="0">
                <a:solidFill>
                  <a:srgbClr val="7030A0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隆中对</a:t>
            </a:r>
            <a:r>
              <a:rPr lang="en-US" altLang="zh-CN" dirty="0">
                <a:solidFill>
                  <a:srgbClr val="7030A0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”</a:t>
            </a:r>
            <a:r>
              <a:rPr lang="zh-CN" altLang="en-US" dirty="0">
                <a:solidFill>
                  <a:srgbClr val="7030A0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。 旋即出山辅佐刘备。</a:t>
            </a: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公元</a:t>
            </a:r>
            <a:r>
              <a:rPr lang="en-US" altLang="zh-CN" b="1" dirty="0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208</a:t>
            </a:r>
            <a:r>
              <a:rPr lang="zh-CN" altLang="en-US" b="1" dirty="0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年 </a:t>
            </a:r>
            <a:r>
              <a:rPr lang="en-US" altLang="zh-CN" b="1" dirty="0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28</a:t>
            </a:r>
            <a:r>
              <a:rPr lang="zh-CN" altLang="en-US" b="1" dirty="0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岁：</a:t>
            </a:r>
            <a:r>
              <a:rPr lang="zh-CN" altLang="en-US" dirty="0">
                <a:solidFill>
                  <a:srgbClr val="7030A0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诸葛亮说服孙权与刘备结盟，参与赤壁之战获胜。</a:t>
            </a: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公元</a:t>
            </a:r>
            <a:r>
              <a:rPr lang="en-US" altLang="zh-CN" b="1" dirty="0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221</a:t>
            </a:r>
            <a:r>
              <a:rPr lang="zh-CN" altLang="en-US" b="1" dirty="0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年 41岁：</a:t>
            </a:r>
            <a:r>
              <a:rPr lang="zh-CN" altLang="en-US" dirty="0">
                <a:solidFill>
                  <a:srgbClr val="7030A0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刘备称帝，国号“汉”，史称蜀汉。诸葛亮任丞相。</a:t>
            </a: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公元</a:t>
            </a:r>
            <a:r>
              <a:rPr lang="en-US" altLang="zh-CN" b="1" dirty="0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223</a:t>
            </a:r>
            <a:r>
              <a:rPr lang="zh-CN" altLang="en-US" b="1" dirty="0"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年 43岁：</a:t>
            </a:r>
            <a:r>
              <a:rPr lang="zh-CN" altLang="en-US" dirty="0">
                <a:solidFill>
                  <a:srgbClr val="7030A0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刘备兵败白帝城，永安托孤于诸葛亮；刘备死，刘禅即位，封诸葛亮为武乡侯，领益州牧（刘禅叫诸葛亮为宰父抑或相父）。</a:t>
            </a:r>
          </a:p>
        </p:txBody>
      </p:sp>
      <p:sp>
        <p:nvSpPr>
          <p:cNvPr id="14" name="椭圆 13"/>
          <p:cNvSpPr/>
          <p:nvPr/>
        </p:nvSpPr>
        <p:spPr>
          <a:xfrm>
            <a:off x="1585595" y="44450"/>
            <a:ext cx="1504950" cy="1415415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65630" y="245110"/>
            <a:ext cx="944880" cy="1014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6000"/>
              <a:t>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2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8925"/>
          <a:stretch>
            <a:fillRect/>
          </a:stretch>
        </p:blipFill>
        <p:spPr>
          <a:xfrm>
            <a:off x="0" y="4518356"/>
            <a:ext cx="12192000" cy="23269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167" b="29430"/>
          <a:stretch>
            <a:fillRect/>
          </a:stretch>
        </p:blipFill>
        <p:spPr>
          <a:xfrm>
            <a:off x="1654162" y="4326340"/>
            <a:ext cx="2764626" cy="1282890"/>
          </a:xfrm>
          <a:prstGeom prst="rect">
            <a:avLst/>
          </a:prstGeom>
        </p:spPr>
      </p:pic>
      <p:pic>
        <p:nvPicPr>
          <p:cNvPr id="2" name="【动画故事-三国演义】 第8集 三顾茅庐-国语1080P(限免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6660" y="541020"/>
            <a:ext cx="10037445" cy="5067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2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406" y="4828102"/>
            <a:ext cx="6143393" cy="1688704"/>
          </a:xfrm>
          <a:prstGeom prst="rect">
            <a:avLst/>
          </a:prstGeom>
        </p:spPr>
      </p:pic>
      <p:pic>
        <p:nvPicPr>
          <p:cNvPr id="2" name="图片 1" descr="tim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0D1">
                  <a:alpha val="100000"/>
                </a:srgbClr>
              </a:clrFrom>
              <a:clrTo>
                <a:srgbClr val="FFF0D1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6350" y="24765"/>
            <a:ext cx="4817110" cy="2677795"/>
          </a:xfrm>
          <a:prstGeom prst="rect">
            <a:avLst/>
          </a:prstGeom>
        </p:spPr>
      </p:pic>
      <p:pic>
        <p:nvPicPr>
          <p:cNvPr id="3" name="图片 2" descr="timg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4755" y="2623185"/>
            <a:ext cx="7804785" cy="317627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61450" y="187926"/>
            <a:ext cx="172355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叁</a:t>
            </a:r>
            <a:endParaRPr lang="zh-CN" altLang="en-US" sz="8800" dirty="0">
              <a:solidFill>
                <a:schemeClr val="tx1">
                  <a:lumMod val="65000"/>
                  <a:lumOff val="3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870585" y="187960"/>
            <a:ext cx="1504950" cy="1415415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2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" y="-411480"/>
            <a:ext cx="3988435" cy="5315585"/>
          </a:xfrm>
          <a:prstGeom prst="rect">
            <a:avLst/>
          </a:prstGeom>
        </p:spPr>
      </p:pic>
      <p:sp>
        <p:nvSpPr>
          <p:cNvPr id="3" name="TextBox 9"/>
          <p:cNvSpPr txBox="1"/>
          <p:nvPr/>
        </p:nvSpPr>
        <p:spPr>
          <a:xfrm>
            <a:off x="9437668" y="1667267"/>
            <a:ext cx="436245" cy="274902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defRPr/>
            </a:pP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  <p:pic>
        <p:nvPicPr>
          <p:cNvPr id="7" name="图片 6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030" y="1590675"/>
            <a:ext cx="8251825" cy="3676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2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3e7f7e12-39ba-4acb-a5d8-8b797be253d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664</Words>
  <Application>WPS 演示</Application>
  <PresentationFormat>自定义</PresentationFormat>
  <Paragraphs>57</Paragraphs>
  <Slides>12</Slides>
  <Notes>11</Notes>
  <HiddenSlides>0</HiddenSlides>
  <MMClips>3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Arial</vt:lpstr>
      <vt:lpstr>宋体</vt:lpstr>
      <vt:lpstr>文鼎行楷碑体_B</vt:lpstr>
      <vt:lpstr>方正姚体</vt:lpstr>
      <vt:lpstr>楷体</vt:lpstr>
      <vt:lpstr>Open Sans</vt:lpstr>
      <vt:lpstr>Calibri</vt:lpstr>
      <vt:lpstr>Calibri Light</vt:lpstr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</vt:vector>
  </TitlesOfParts>
  <Company>ITianKong.Com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中国风通用动态PPT模板</dc:title>
  <dc:creator>SkyUser</dc:creator>
  <cp:lastModifiedBy>administrator</cp:lastModifiedBy>
  <cp:revision>51</cp:revision>
  <dcterms:created xsi:type="dcterms:W3CDTF">2017-03-11T13:56:00Z</dcterms:created>
  <dcterms:modified xsi:type="dcterms:W3CDTF">2019-12-03T04:08:45Z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RubyTemplateID">
    <vt:lpwstr>2</vt:lpwstr>
  </property>
  <property fmtid="{D5CDD505-2E9C-101B-9397-08002B2CF9AE}" pid="3" name="KSOProductBuildVer">
    <vt:lpwstr>2052-11.1.0.8527</vt:lpwstr>
  </property>
</Properties>
</file>