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24" r:id="rId3"/>
    <p:sldId id="623" r:id="rId4"/>
    <p:sldId id="618" r:id="rId6"/>
    <p:sldId id="527" r:id="rId7"/>
    <p:sldId id="532" r:id="rId8"/>
    <p:sldId id="537" r:id="rId9"/>
    <p:sldId id="561" r:id="rId10"/>
  </p:sldIdLst>
  <p:sldSz cx="12192000" cy="6858000"/>
  <p:notesSz cx="6858000" cy="9144000"/>
  <p:custDataLst>
    <p:tags r:id="rId14"/>
  </p:custDataLst>
  <p:defaultText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D71"/>
    <a:srgbClr val="F5F9F9"/>
    <a:srgbClr val="DAEAE8"/>
    <a:srgbClr val="E4F4F3"/>
    <a:srgbClr val="D7EEED"/>
    <a:srgbClr val="51AFAF"/>
    <a:srgbClr val="98C052"/>
    <a:srgbClr val="7CA03A"/>
    <a:srgbClr val="FEC32D"/>
    <a:srgbClr val="F3E5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24" autoAdjust="0"/>
  </p:normalViewPr>
  <p:slideViewPr>
    <p:cSldViewPr snapToGrid="0" showGuides="1">
      <p:cViewPr varScale="1">
        <p:scale>
          <a:sx n="116" d="100"/>
          <a:sy n="116" d="100"/>
        </p:scale>
        <p:origin x="144" y="84"/>
      </p:cViewPr>
      <p:guideLst>
        <p:guide orient="horz" pos="3799"/>
        <p:guide pos="639"/>
        <p:guide pos="9596"/>
        <p:guide orient="horz" pos="4876"/>
        <p:guide orient="horz" pos="1351"/>
        <p:guide orient="horz" pos="317"/>
        <p:guide orient="horz" pos="5480"/>
        <p:guide pos="5120"/>
        <p:guide orient="horz" pos="2628"/>
        <p:guide orient="horz" pos="3908"/>
        <p:guide orient="horz" pos="2839"/>
        <p:guide orient="horz" pos="3657"/>
        <p:guide orient="horz" pos="1027"/>
        <p:guide orient="horz" pos="4111"/>
        <p:guide orient="horz"/>
        <p:guide orient="horz" pos="2931"/>
        <p:guide pos="483"/>
        <p:guide pos="7221"/>
        <p:guide pos="383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gs" Target="tags/tag1.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7DA699EB-6B6F-4303-84E5-698CBBF28AE0}"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7F1D5E53-1996-4A18-8378-BCF5C8046DA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4.png"/><Relationship Id="rId3" Type="http://schemas.openxmlformats.org/officeDocument/2006/relationships/image" Target="../media/image2.png"/><Relationship Id="rId2" Type="http://schemas.openxmlformats.org/officeDocument/2006/relationships/image" Target="../media/image1.jpe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1"/>
            <a:ext cx="12192000" cy="6858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0" y="3561906"/>
            <a:ext cx="12192000" cy="3296094"/>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7459579" y="0"/>
            <a:ext cx="4732420" cy="6858000"/>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6703677" y="3598484"/>
            <a:ext cx="5504366" cy="3259515"/>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a:off x="507777" y="3620215"/>
            <a:ext cx="5684235" cy="3034370"/>
          </a:xfrm>
          <a:prstGeom prst="rect">
            <a:avLst/>
          </a:prstGeom>
        </p:spPr>
      </p:pic>
      <p:pic>
        <p:nvPicPr>
          <p:cNvPr id="5" name="图片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66809" y="2104498"/>
            <a:ext cx="341377" cy="240792"/>
          </a:xfrm>
          <a:prstGeom prst="rect">
            <a:avLst/>
          </a:prstGeom>
        </p:spPr>
      </p:pic>
      <p:pic>
        <p:nvPicPr>
          <p:cNvPr id="6" name="图片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2737" y="2345290"/>
            <a:ext cx="192024" cy="222504"/>
          </a:xfrm>
          <a:prstGeom prst="rect">
            <a:avLst/>
          </a:prstGeom>
        </p:spPr>
      </p:pic>
      <p:pic>
        <p:nvPicPr>
          <p:cNvPr id="7" name="图片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3124" y="1700182"/>
            <a:ext cx="301753" cy="161544"/>
          </a:xfrm>
          <a:prstGeom prst="rect">
            <a:avLst/>
          </a:prstGeom>
        </p:spPr>
      </p:pic>
      <p:pic>
        <p:nvPicPr>
          <p:cNvPr id="8" name="图片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84819" y="3040197"/>
            <a:ext cx="262129" cy="121920"/>
          </a:xfrm>
          <a:prstGeom prst="rect">
            <a:avLst/>
          </a:prstGeom>
        </p:spPr>
      </p:pic>
      <p:pic>
        <p:nvPicPr>
          <p:cNvPr id="9" name="图片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90918" y="3087623"/>
            <a:ext cx="838202" cy="905258"/>
          </a:xfrm>
          <a:prstGeom prst="rect">
            <a:avLst/>
          </a:prstGeom>
        </p:spPr>
      </p:pic>
      <p:pic>
        <p:nvPicPr>
          <p:cNvPr id="10" name="图片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80969" y="3505759"/>
            <a:ext cx="749810" cy="850394"/>
          </a:xfrm>
          <a:prstGeom prst="rect">
            <a:avLst/>
          </a:prstGeom>
        </p:spPr>
      </p:pic>
      <p:pic>
        <p:nvPicPr>
          <p:cNvPr id="32" name="图片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467143">
            <a:off x="3056488" y="2920863"/>
            <a:ext cx="191274" cy="111195"/>
          </a:xfrm>
          <a:prstGeom prst="rect">
            <a:avLst/>
          </a:prstGeom>
        </p:spPr>
      </p:pic>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467143">
            <a:off x="4078099" y="3171065"/>
            <a:ext cx="191274" cy="111195"/>
          </a:xfrm>
          <a:prstGeom prst="rect">
            <a:avLst/>
          </a:prstGeom>
        </p:spPr>
      </p:pic>
      <p:pic>
        <p:nvPicPr>
          <p:cNvPr id="33" name="图片 3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9349687">
            <a:off x="4027010" y="3075481"/>
            <a:ext cx="183600" cy="160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750"/>
                                        <p:tgtEl>
                                          <p:spTgt spid="3"/>
                                        </p:tgtEl>
                                      </p:cBhvr>
                                    </p:animEffect>
                                  </p:childTnLst>
                                </p:cTn>
                              </p:par>
                              <p:par>
                                <p:cTn id="8" presetID="18" presetClass="entr" presetSubtype="12"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strips(downLeft)">
                                      <p:cBhvr>
                                        <p:cTn id="10" dur="750"/>
                                        <p:tgtEl>
                                          <p:spTgt spid="11"/>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750"/>
                                        <p:tgtEl>
                                          <p:spTgt spid="4"/>
                                        </p:tgtEl>
                                      </p:cBhvr>
                                    </p:animEffect>
                                  </p:childTnLst>
                                </p:cTn>
                              </p:par>
                            </p:childTnLst>
                          </p:cTn>
                        </p:par>
                        <p:par>
                          <p:cTn id="15" fill="hold">
                            <p:stCondLst>
                              <p:cond delay="2000"/>
                            </p:stCondLst>
                            <p:childTnLst>
                              <p:par>
                                <p:cTn id="16" presetID="23" presetClass="entr" presetSubtype="272"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strVal val="2/3*#ppt_w"/>
                                          </p:val>
                                        </p:tav>
                                        <p:tav tm="100000">
                                          <p:val>
                                            <p:strVal val="#ppt_w"/>
                                          </p:val>
                                        </p:tav>
                                      </p:tavLst>
                                    </p:anim>
                                    <p:anim calcmode="lin" valueType="num">
                                      <p:cBhvr>
                                        <p:cTn id="19" dur="500" fill="hold"/>
                                        <p:tgtEl>
                                          <p:spTgt spid="12"/>
                                        </p:tgtEl>
                                        <p:attrNameLst>
                                          <p:attrName>ppt_h</p:attrName>
                                        </p:attrNameLst>
                                      </p:cBhvr>
                                      <p:tavLst>
                                        <p:tav tm="0">
                                          <p:val>
                                            <p:strVal val="2/3*#ppt_h"/>
                                          </p:val>
                                        </p:tav>
                                        <p:tav tm="100000">
                                          <p:val>
                                            <p:strVal val="#ppt_h"/>
                                          </p:val>
                                        </p:tav>
                                      </p:tavLst>
                                    </p:anim>
                                  </p:childTnLst>
                                </p:cTn>
                              </p:par>
                              <p:par>
                                <p:cTn id="20" presetID="2" presetClass="entr" presetSubtype="3"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250" fill="hold"/>
                                        <p:tgtEl>
                                          <p:spTgt spid="9"/>
                                        </p:tgtEl>
                                        <p:attrNameLst>
                                          <p:attrName>ppt_x</p:attrName>
                                        </p:attrNameLst>
                                      </p:cBhvr>
                                      <p:tavLst>
                                        <p:tav tm="0">
                                          <p:val>
                                            <p:strVal val="1+#ppt_w/2"/>
                                          </p:val>
                                        </p:tav>
                                        <p:tav tm="100000">
                                          <p:val>
                                            <p:strVal val="#ppt_x"/>
                                          </p:val>
                                        </p:tav>
                                      </p:tavLst>
                                    </p:anim>
                                    <p:anim calcmode="lin" valueType="num">
                                      <p:cBhvr additive="base">
                                        <p:cTn id="23" dur="1250" fill="hold"/>
                                        <p:tgtEl>
                                          <p:spTgt spid="9"/>
                                        </p:tgtEl>
                                        <p:attrNameLst>
                                          <p:attrName>ppt_y</p:attrName>
                                        </p:attrNameLst>
                                      </p:cBhvr>
                                      <p:tavLst>
                                        <p:tav tm="0">
                                          <p:val>
                                            <p:strVal val="0-#ppt_h/2"/>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250" fill="hold"/>
                                        <p:tgtEl>
                                          <p:spTgt spid="10"/>
                                        </p:tgtEl>
                                        <p:attrNameLst>
                                          <p:attrName>ppt_x</p:attrName>
                                        </p:attrNameLst>
                                      </p:cBhvr>
                                      <p:tavLst>
                                        <p:tav tm="0">
                                          <p:val>
                                            <p:strVal val="1+#ppt_w/2"/>
                                          </p:val>
                                        </p:tav>
                                        <p:tav tm="100000">
                                          <p:val>
                                            <p:strVal val="#ppt_x"/>
                                          </p:val>
                                        </p:tav>
                                      </p:tavLst>
                                    </p:anim>
                                    <p:anim calcmode="lin" valueType="num">
                                      <p:cBhvr additive="base">
                                        <p:cTn id="27" dur="1250" fill="hold"/>
                                        <p:tgtEl>
                                          <p:spTgt spid="10"/>
                                        </p:tgtEl>
                                        <p:attrNameLst>
                                          <p:attrName>ppt_y</p:attrName>
                                        </p:attrNameLst>
                                      </p:cBhvr>
                                      <p:tavLst>
                                        <p:tav tm="0">
                                          <p:val>
                                            <p:strVal val="#ppt_y"/>
                                          </p:val>
                                        </p:tav>
                                        <p:tav tm="100000">
                                          <p:val>
                                            <p:strVal val="#ppt_y"/>
                                          </p:val>
                                        </p:tav>
                                      </p:tavLst>
                                    </p:anim>
                                  </p:childTnLst>
                                </p:cTn>
                              </p:par>
                              <p:par>
                                <p:cTn id="28" presetID="6" presetClass="emph" presetSubtype="0" repeatCount="indefinite" autoRev="1" fill="hold" nodeType="withEffect">
                                  <p:stCondLst>
                                    <p:cond delay="0"/>
                                  </p:stCondLst>
                                  <p:childTnLst>
                                    <p:animScale>
                                      <p:cBhvr>
                                        <p:cTn id="29" dur="750" fill="hold"/>
                                        <p:tgtEl>
                                          <p:spTgt spid="9"/>
                                        </p:tgtEl>
                                      </p:cBhvr>
                                      <p:by x="120000" y="120000"/>
                                    </p:animScale>
                                  </p:childTnLst>
                                </p:cTn>
                              </p:par>
                              <p:par>
                                <p:cTn id="30" presetID="6" presetClass="emph" presetSubtype="0" repeatCount="indefinite" autoRev="1" fill="hold" nodeType="withEffect">
                                  <p:stCondLst>
                                    <p:cond delay="0"/>
                                  </p:stCondLst>
                                  <p:childTnLst>
                                    <p:animScale>
                                      <p:cBhvr>
                                        <p:cTn id="31" dur="750" fill="hold"/>
                                        <p:tgtEl>
                                          <p:spTgt spid="10"/>
                                        </p:tgtEl>
                                      </p:cBhvr>
                                      <p:by x="120000" y="120000"/>
                                    </p:animScale>
                                  </p:childTnLst>
                                </p:cTn>
                              </p:par>
                              <p:par>
                                <p:cTn id="32" presetID="10" presetClass="entr" presetSubtype="0"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nodeType="withEffect">
                                  <p:stCondLst>
                                    <p:cond delay="5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5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50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51" dur="2500" fill="hold"/>
                                        <p:tgtEl>
                                          <p:spTgt spid="7"/>
                                        </p:tgtEl>
                                        <p:attrNameLst>
                                          <p:attrName>ppt_x</p:attrName>
                                          <p:attrName>ppt_y</p:attrName>
                                        </p:attrNameLst>
                                      </p:cBhvr>
                                      <p:rCtr x="45573" y="39468"/>
                                    </p:animMotion>
                                  </p:childTnLst>
                                </p:cTn>
                              </p:par>
                              <p:par>
                                <p:cTn id="52"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53" dur="3500" fill="hold"/>
                                        <p:tgtEl>
                                          <p:spTgt spid="5"/>
                                        </p:tgtEl>
                                        <p:attrNameLst>
                                          <p:attrName>ppt_x</p:attrName>
                                          <p:attrName>ppt_y</p:attrName>
                                        </p:attrNameLst>
                                      </p:cBhvr>
                                      <p:rCtr x="53984" y="40579"/>
                                    </p:animMotion>
                                  </p:childTnLst>
                                </p:cTn>
                              </p:par>
                              <p:par>
                                <p:cTn id="54" presetID="8" presetClass="emph" presetSubtype="0" repeatCount="indefinite" autoRev="1" fill="hold" nodeType="withEffect">
                                  <p:stCondLst>
                                    <p:cond delay="500"/>
                                  </p:stCondLst>
                                  <p:childTnLst>
                                    <p:animRot by="10800000">
                                      <p:cBhvr>
                                        <p:cTn id="55" dur="1750" fill="hold"/>
                                        <p:tgtEl>
                                          <p:spTgt spid="5"/>
                                        </p:tgtEl>
                                        <p:attrNameLst>
                                          <p:attrName>r</p:attrName>
                                        </p:attrNameLst>
                                      </p:cBhvr>
                                    </p:animRot>
                                  </p:childTnLst>
                                </p:cTn>
                              </p:par>
                              <p:par>
                                <p:cTn id="56"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7" dur="2500" fill="hold"/>
                                        <p:tgtEl>
                                          <p:spTgt spid="32"/>
                                        </p:tgtEl>
                                        <p:attrNameLst>
                                          <p:attrName>ppt_x</p:attrName>
                                          <p:attrName>ppt_y</p:attrName>
                                        </p:attrNameLst>
                                      </p:cBhvr>
                                      <p:rCtr x="26745" y="36690"/>
                                    </p:animMotion>
                                  </p:childTnLst>
                                </p:cTn>
                              </p:par>
                              <p:par>
                                <p:cTn id="58"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9" dur="3500" fill="hold"/>
                                        <p:tgtEl>
                                          <p:spTgt spid="6"/>
                                        </p:tgtEl>
                                        <p:attrNameLst>
                                          <p:attrName>ppt_x</p:attrName>
                                          <p:attrName>ppt_y</p:attrName>
                                        </p:attrNameLst>
                                      </p:cBhvr>
                                      <p:rCtr x="51836" y="48796"/>
                                    </p:animMotion>
                                  </p:childTnLst>
                                </p:cTn>
                              </p:par>
                              <p:par>
                                <p:cTn id="60" presetID="8" presetClass="emph" presetSubtype="0" repeatCount="indefinite" autoRev="1" fill="hold" nodeType="withEffect">
                                  <p:stCondLst>
                                    <p:cond delay="500"/>
                                  </p:stCondLst>
                                  <p:childTnLst>
                                    <p:animRot by="10800000">
                                      <p:cBhvr>
                                        <p:cTn id="61" dur="1750" fill="hold"/>
                                        <p:tgtEl>
                                          <p:spTgt spid="6"/>
                                        </p:tgtEl>
                                        <p:attrNameLst>
                                          <p:attrName>r</p:attrName>
                                        </p:attrNameLst>
                                      </p:cBhvr>
                                    </p:animRot>
                                  </p:childTnLst>
                                </p:cTn>
                              </p:par>
                              <p:par>
                                <p:cTn id="62"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63" dur="2500" fill="hold"/>
                                        <p:tgtEl>
                                          <p:spTgt spid="8"/>
                                        </p:tgtEl>
                                        <p:attrNameLst>
                                          <p:attrName>ppt_x</p:attrName>
                                          <p:attrName>ppt_y</p:attrName>
                                        </p:attrNameLst>
                                      </p:cBhvr>
                                      <p:rCtr x="12318" y="34537"/>
                                    </p:animMotion>
                                  </p:childTnLst>
                                </p:cTn>
                              </p:par>
                              <p:par>
                                <p:cTn id="64" presetID="8" presetClass="emph" presetSubtype="0" repeatCount="indefinite" autoRev="1" fill="hold" nodeType="withEffect">
                                  <p:stCondLst>
                                    <p:cond delay="1250"/>
                                  </p:stCondLst>
                                  <p:childTnLst>
                                    <p:animRot by="10800000">
                                      <p:cBhvr>
                                        <p:cTn id="65" dur="1250" fill="hold"/>
                                        <p:tgtEl>
                                          <p:spTgt spid="8"/>
                                        </p:tgtEl>
                                        <p:attrNameLst>
                                          <p:attrName>r</p:attrName>
                                        </p:attrNameLst>
                                      </p:cBhvr>
                                    </p:animRot>
                                  </p:childTnLst>
                                </p:cTn>
                              </p:par>
                              <p:par>
                                <p:cTn id="66"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7"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1"/>
            <a:ext cx="12192000" cy="6858000"/>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4582"/>
          <a:stretch>
            <a:fillRect/>
          </a:stretch>
        </p:blipFill>
        <p:spPr>
          <a:xfrm flipH="1">
            <a:off x="-39184" y="3770094"/>
            <a:ext cx="12192000" cy="3145056"/>
          </a:xfrm>
          <a:prstGeom prst="rect">
            <a:avLst/>
          </a:prstGeom>
        </p:spPr>
      </p:pic>
      <p:pic>
        <p:nvPicPr>
          <p:cNvPr id="18" name="图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a:off x="0" y="0"/>
            <a:ext cx="3745400" cy="6858000"/>
          </a:xfrm>
          <a:prstGeom prst="rect">
            <a:avLst/>
          </a:prstGeom>
        </p:spPr>
      </p:pic>
      <p:pic>
        <p:nvPicPr>
          <p:cNvPr id="19" name="图片 1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flipH="1">
            <a:off x="0" y="3653792"/>
            <a:ext cx="5504366" cy="3259515"/>
          </a:xfrm>
          <a:prstGeom prst="rect">
            <a:avLst/>
          </a:prstGeom>
        </p:spPr>
      </p:pic>
      <p:pic>
        <p:nvPicPr>
          <p:cNvPr id="20" name="图片 19"/>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a:off x="7269442" y="4168660"/>
            <a:ext cx="5684235" cy="3034370"/>
          </a:xfrm>
          <a:prstGeom prst="rect">
            <a:avLst/>
          </a:prstGeom>
        </p:spPr>
      </p:pic>
      <p:pic>
        <p:nvPicPr>
          <p:cNvPr id="21" name="图片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09710" y="3296698"/>
            <a:ext cx="341377" cy="240792"/>
          </a:xfrm>
          <a:prstGeom prst="rect">
            <a:avLst/>
          </a:prstGeom>
        </p:spPr>
      </p:pic>
      <p:pic>
        <p:nvPicPr>
          <p:cNvPr id="22" name="图片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965638" y="3537490"/>
            <a:ext cx="192024" cy="222504"/>
          </a:xfrm>
          <a:prstGeom prst="rect">
            <a:avLst/>
          </a:prstGeom>
        </p:spPr>
      </p:pic>
      <p:pic>
        <p:nvPicPr>
          <p:cNvPr id="23" name="图片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66025" y="2892382"/>
            <a:ext cx="301753" cy="16154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027720" y="4232397"/>
            <a:ext cx="262129" cy="121920"/>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392982" y="4960199"/>
            <a:ext cx="838202" cy="905258"/>
          </a:xfrm>
          <a:prstGeom prst="rect">
            <a:avLst/>
          </a:prstGeom>
        </p:spPr>
      </p:pic>
      <p:pic>
        <p:nvPicPr>
          <p:cNvPr id="26" name="图片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92100" y="4433155"/>
            <a:ext cx="749810" cy="850394"/>
          </a:xfrm>
          <a:prstGeom prst="rect">
            <a:avLst/>
          </a:prstGeom>
        </p:spPr>
      </p:pic>
      <p:pic>
        <p:nvPicPr>
          <p:cNvPr id="27" name="图片 2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467143">
            <a:off x="4999389" y="4113063"/>
            <a:ext cx="191274" cy="111195"/>
          </a:xfrm>
          <a:prstGeom prst="rect">
            <a:avLst/>
          </a:prstGeom>
        </p:spPr>
      </p:pic>
      <p:pic>
        <p:nvPicPr>
          <p:cNvPr id="28" name="图片 2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467143">
            <a:off x="6021000" y="4363265"/>
            <a:ext cx="191274" cy="111195"/>
          </a:xfrm>
          <a:prstGeom prst="rect">
            <a:avLst/>
          </a:prstGeom>
        </p:spPr>
      </p:pic>
      <p:pic>
        <p:nvPicPr>
          <p:cNvPr id="29" name="图片 2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9349687">
            <a:off x="5969911" y="4267681"/>
            <a:ext cx="183600" cy="160460"/>
          </a:xfrm>
          <a:prstGeom prst="rect">
            <a:avLst/>
          </a:prstGeom>
        </p:spPr>
      </p:pic>
      <p:sp>
        <p:nvSpPr>
          <p:cNvPr id="30" name="矩形 29"/>
          <p:cNvSpPr/>
          <p:nvPr userDrawn="1"/>
        </p:nvSpPr>
        <p:spPr>
          <a:xfrm>
            <a:off x="0" y="0"/>
            <a:ext cx="12192000" cy="6858000"/>
          </a:xfrm>
          <a:prstGeom prst="rect">
            <a:avLst/>
          </a:prstGeom>
          <a:gradFill>
            <a:gsLst>
              <a:gs pos="50000">
                <a:schemeClr val="bg1">
                  <a:alpha val="70000"/>
                </a:schemeClr>
              </a:gs>
              <a:gs pos="100000">
                <a:schemeClr val="bg1">
                  <a:alpha val="3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DA96E64-783D-463C-BA44-F5AF67B46485}"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A8C676CA-DACA-4216-AE75-62203F83776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media/media1.mp3"/></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d - 大调卡农">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995988" y="7278688"/>
            <a:ext cx="609600" cy="609600"/>
          </a:xfrm>
          <a:prstGeom prst="rect">
            <a:avLst/>
          </a:prstGeom>
        </p:spPr>
      </p:pic>
      <p:pic>
        <p:nvPicPr>
          <p:cNvPr id="8" name="图片 7"/>
          <p:cNvPicPr>
            <a:picLocks noChangeAspect="1"/>
          </p:cNvPicPr>
          <p:nvPr/>
        </p:nvPicPr>
        <p:blipFill>
          <a:blip r:embed="rId4" cstate="print">
            <a:duotone>
              <a:schemeClr val="accent2">
                <a:shade val="45000"/>
                <a:satMod val="135000"/>
              </a:schemeClr>
              <a:prstClr val="white"/>
            </a:duotone>
          </a:blip>
          <a:stretch>
            <a:fillRect/>
          </a:stretch>
        </p:blipFill>
        <p:spPr>
          <a:xfrm flipH="1">
            <a:off x="4827219" y="3312434"/>
            <a:ext cx="4252134" cy="770038"/>
          </a:xfrm>
          <a:prstGeom prst="rect">
            <a:avLst/>
          </a:prstGeom>
        </p:spPr>
      </p:pic>
      <p:sp>
        <p:nvSpPr>
          <p:cNvPr id="3" name="文本框 2"/>
          <p:cNvSpPr txBox="1"/>
          <p:nvPr/>
        </p:nvSpPr>
        <p:spPr>
          <a:xfrm>
            <a:off x="3167381" y="2632135"/>
            <a:ext cx="6050280" cy="1106805"/>
          </a:xfrm>
          <a:prstGeom prst="rect">
            <a:avLst/>
          </a:prstGeom>
          <a:noFill/>
        </p:spPr>
        <p:txBody>
          <a:bodyPr wrap="none" rtlCol="0">
            <a:spAutoFit/>
          </a:bodyPr>
          <a:lstStyle/>
          <a:p>
            <a:pPr algn="ctr"/>
            <a:r>
              <a:rPr sz="6600" b="1" dirty="0">
                <a:solidFill>
                  <a:srgbClr val="5DAD71"/>
                </a:solidFill>
                <a:latin typeface="微软雅黑" panose="020B0503020204020204" pitchFamily="34" charset="-122"/>
                <a:ea typeface="微软雅黑" panose="020B0503020204020204" pitchFamily="34" charset="-122"/>
              </a:rPr>
              <a:t>交通工具变迁记</a:t>
            </a:r>
            <a:endParaRPr sz="6600" b="1" dirty="0">
              <a:solidFill>
                <a:srgbClr val="5DAD7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480866" y="4059728"/>
            <a:ext cx="1640840" cy="460375"/>
          </a:xfrm>
          <a:prstGeom prst="rect">
            <a:avLst/>
          </a:prstGeom>
          <a:noFill/>
        </p:spPr>
        <p:txBody>
          <a:bodyPr wrap="none" rtlCol="0">
            <a:spAutoFit/>
          </a:bodyPr>
          <a:lstStyle/>
          <a:p>
            <a:r>
              <a:rPr lang="zh-CN" altLang="en-US" sz="2400" dirty="0">
                <a:solidFill>
                  <a:srgbClr val="51AFAF"/>
                </a:solidFill>
                <a:latin typeface="微软雅黑" panose="020B0503020204020204" pitchFamily="34" charset="-122"/>
                <a:ea typeface="微软雅黑" panose="020B0503020204020204" pitchFamily="34" charset="-122"/>
              </a:rPr>
              <a:t>行后课程</a:t>
            </a:r>
            <a:r>
              <a:rPr lang="en-US" altLang="zh-CN" sz="2400" dirty="0">
                <a:solidFill>
                  <a:srgbClr val="51AFAF"/>
                </a:solidFill>
                <a:latin typeface="微软雅黑" panose="020B0503020204020204" pitchFamily="34" charset="-122"/>
                <a:ea typeface="微软雅黑" panose="020B0503020204020204" pitchFamily="34" charset="-122"/>
              </a:rPr>
              <a:t>4</a:t>
            </a:r>
            <a:r>
              <a:rPr lang="en-US" altLang="zh-CN" sz="1600" dirty="0">
                <a:solidFill>
                  <a:srgbClr val="51AFAF"/>
                </a:solidFill>
                <a:latin typeface="微软雅黑" panose="020B0503020204020204" pitchFamily="34" charset="-122"/>
                <a:ea typeface="微软雅黑" panose="020B0503020204020204" pitchFamily="34" charset="-122"/>
              </a:rPr>
              <a:t> </a:t>
            </a:r>
            <a:endParaRPr lang="en-US" altLang="zh-CN" sz="1600" dirty="0">
              <a:solidFill>
                <a:srgbClr val="51AFAF"/>
              </a:solidFill>
              <a:latin typeface="微软雅黑" panose="020B0503020204020204" pitchFamily="34" charset="-122"/>
              <a:ea typeface="微软雅黑" panose="020B0503020204020204" pitchFamily="34" charset="-122"/>
            </a:endParaRPr>
          </a:p>
        </p:txBody>
      </p:sp>
      <p:sp>
        <p:nvSpPr>
          <p:cNvPr id="9" name="云形 8"/>
          <p:cNvSpPr/>
          <p:nvPr/>
        </p:nvSpPr>
        <p:spPr>
          <a:xfrm>
            <a:off x="7138259" y="4519956"/>
            <a:ext cx="1507958" cy="1018415"/>
          </a:xfrm>
          <a:prstGeom prst="cloud">
            <a:avLst/>
          </a:prstGeom>
          <a:solidFill>
            <a:schemeClr val="bg1">
              <a:alpha val="50000"/>
            </a:schemeClr>
          </a:solidFill>
          <a:ln>
            <a:solidFill>
              <a:srgbClr val="56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5" cstate="print"/>
          <a:stretch>
            <a:fillRect/>
          </a:stretch>
        </p:blipFill>
        <p:spPr>
          <a:xfrm rot="20614715" flipH="1">
            <a:off x="8321091" y="1875265"/>
            <a:ext cx="681208" cy="6740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2"/>
                                        </p:tgtEl>
                                      </p:cBhvr>
                                    </p:cmd>
                                  </p:childTnLst>
                                </p:cTn>
                              </p:par>
                              <p:par>
                                <p:cTn id="7" presetID="22" presetClass="entr" presetSubtype="8" fill="hold" grpId="0" nodeType="withEffect">
                                  <p:stCondLst>
                                    <p:cond delay="25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750"/>
                                        <p:tgtEl>
                                          <p:spTgt spid="3"/>
                                        </p:tgtEl>
                                      </p:cBhvr>
                                    </p:animEffect>
                                  </p:childTnLst>
                                </p:cTn>
                              </p:par>
                              <p:par>
                                <p:cTn id="10" presetID="22" presetClass="entr" presetSubtype="8" fill="hold"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250"/>
                                        <p:tgtEl>
                                          <p:spTgt spid="8"/>
                                        </p:tgtEl>
                                      </p:cBhvr>
                                    </p:animEffect>
                                  </p:childTnLst>
                                </p:cTn>
                              </p:par>
                            </p:childTnLst>
                          </p:cTn>
                        </p:par>
                        <p:par>
                          <p:cTn id="13" fill="hold">
                            <p:stCondLst>
                              <p:cond delay="0"/>
                            </p:stCondLst>
                            <p:childTnLst>
                              <p:par>
                                <p:cTn id="14" presetID="1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down)">
                                      <p:cBhvr>
                                        <p:cTn id="17" dur="500"/>
                                        <p:tgtEl>
                                          <p:spTgt spid="4"/>
                                        </p:tgtEl>
                                      </p:cBhvr>
                                    </p:animEffect>
                                  </p:childTnLst>
                                </p:cTn>
                              </p:par>
                            </p:childTnLst>
                          </p:cTn>
                        </p:par>
                        <p:par>
                          <p:cTn id="18" fill="hold">
                            <p:stCondLst>
                              <p:cond delay="500"/>
                            </p:stCondLst>
                            <p:childTnLst>
                              <p:par>
                                <p:cTn id="19" presetID="23" presetClass="entr" presetSubtype="32"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strVal val="4*#ppt_w"/>
                                          </p:val>
                                        </p:tav>
                                        <p:tav tm="100000">
                                          <p:val>
                                            <p:strVal val="#ppt_w"/>
                                          </p:val>
                                        </p:tav>
                                      </p:tavLst>
                                    </p:anim>
                                    <p:anim calcmode="lin" valueType="num">
                                      <p:cBhvr>
                                        <p:cTn id="22" dur="500" fill="hold"/>
                                        <p:tgtEl>
                                          <p:spTgt spid="9"/>
                                        </p:tgtEl>
                                        <p:attrNameLst>
                                          <p:attrName>ppt_h</p:attrName>
                                        </p:attrNameLst>
                                      </p:cBhvr>
                                      <p:tavLst>
                                        <p:tav tm="0">
                                          <p:val>
                                            <p:strVal val="4*#ppt_h"/>
                                          </p:val>
                                        </p:tav>
                                        <p:tav tm="100000">
                                          <p:val>
                                            <p:strVal val="#ppt_h"/>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500" fill="hold"/>
                                        <p:tgtEl>
                                          <p:spTgt spid="7"/>
                                        </p:tgtEl>
                                        <p:attrNameLst>
                                          <p:attrName>ppt_x</p:attrName>
                                        </p:attrNameLst>
                                      </p:cBhvr>
                                      <p:tavLst>
                                        <p:tav tm="0">
                                          <p:val>
                                            <p:strVal val="0-#ppt_w/2"/>
                                          </p:val>
                                        </p:tav>
                                        <p:tav tm="100000">
                                          <p:val>
                                            <p:strVal val="#ppt_x"/>
                                          </p:val>
                                        </p:tav>
                                      </p:tavLst>
                                    </p:anim>
                                    <p:anim calcmode="lin" valueType="num">
                                      <p:cBhvr additive="base">
                                        <p:cTn id="27" dur="1500" fill="hold"/>
                                        <p:tgtEl>
                                          <p:spTgt spid="7"/>
                                        </p:tgtEl>
                                        <p:attrNameLst>
                                          <p:attrName>ppt_y</p:attrName>
                                        </p:attrNameLst>
                                      </p:cBhvr>
                                      <p:tavLst>
                                        <p:tav tm="0">
                                          <p:val>
                                            <p:strVal val="#ppt_y"/>
                                          </p:val>
                                        </p:tav>
                                        <p:tav tm="100000">
                                          <p:val>
                                            <p:strVal val="#ppt_y"/>
                                          </p:val>
                                        </p:tav>
                                      </p:tavLst>
                                    </p:anim>
                                  </p:childTnLst>
                                </p:cTn>
                              </p:par>
                              <p:par>
                                <p:cTn id="28" presetID="6" presetClass="emph" presetSubtype="0" repeatCount="indefinite" autoRev="1" fill="hold" nodeType="withEffect">
                                  <p:stCondLst>
                                    <p:cond delay="0"/>
                                  </p:stCondLst>
                                  <p:childTnLst>
                                    <p:animScale>
                                      <p:cBhvr>
                                        <p:cTn id="29" dur="1000" fill="hold"/>
                                        <p:tgtEl>
                                          <p:spTgt spid="7"/>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hold" display="0">
                  <p:stCondLst>
                    <p:cond delay="indefinite"/>
                  </p:stCondLst>
                  <p:endCondLst>
                    <p:cond evt="onStopAudio" delay="0">
                      <p:tgtEl>
                        <p:sldTgt/>
                      </p:tgtEl>
                    </p:cond>
                  </p:endCondLst>
                </p:cTn>
                <p:tgtEl>
                  <p:spTgt spid="32"/>
                </p:tgtEl>
              </p:cMediaNode>
            </p:audio>
          </p:childTnLst>
        </p:cTn>
      </p:par>
    </p:tnLst>
    <p:bldLst>
      <p:bldP spid="3" grpId="0"/>
      <p:bldP spid="4"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QQ图片20220106220840"/>
          <p:cNvPicPr>
            <a:picLocks noChangeAspect="1"/>
          </p:cNvPicPr>
          <p:nvPr/>
        </p:nvPicPr>
        <p:blipFill>
          <a:blip r:embed="rId1"/>
          <a:stretch>
            <a:fillRect/>
          </a:stretch>
        </p:blipFill>
        <p:spPr>
          <a:xfrm>
            <a:off x="488315" y="3410585"/>
            <a:ext cx="3967480" cy="2216150"/>
          </a:xfrm>
          <a:prstGeom prst="rect">
            <a:avLst/>
          </a:prstGeom>
        </p:spPr>
      </p:pic>
      <p:pic>
        <p:nvPicPr>
          <p:cNvPr id="3" name="图片 2" descr="QQ图片20220106220848"/>
          <p:cNvPicPr>
            <a:picLocks noChangeAspect="1"/>
          </p:cNvPicPr>
          <p:nvPr/>
        </p:nvPicPr>
        <p:blipFill>
          <a:blip r:embed="rId2"/>
          <a:stretch>
            <a:fillRect/>
          </a:stretch>
        </p:blipFill>
        <p:spPr>
          <a:xfrm>
            <a:off x="444500" y="1223645"/>
            <a:ext cx="3992245" cy="2226945"/>
          </a:xfrm>
          <a:prstGeom prst="rect">
            <a:avLst/>
          </a:prstGeom>
        </p:spPr>
      </p:pic>
      <p:pic>
        <p:nvPicPr>
          <p:cNvPr id="4" name="图片 3" descr="QQ图片20220106220907"/>
          <p:cNvPicPr>
            <a:picLocks noChangeAspect="1"/>
          </p:cNvPicPr>
          <p:nvPr/>
        </p:nvPicPr>
        <p:blipFill>
          <a:blip r:embed="rId3"/>
          <a:stretch>
            <a:fillRect/>
          </a:stretch>
        </p:blipFill>
        <p:spPr>
          <a:xfrm>
            <a:off x="4503420" y="3410585"/>
            <a:ext cx="3387725" cy="2216785"/>
          </a:xfrm>
          <a:prstGeom prst="rect">
            <a:avLst/>
          </a:prstGeom>
        </p:spPr>
      </p:pic>
      <p:pic>
        <p:nvPicPr>
          <p:cNvPr id="6" name="图片 5" descr="QQ图片20220106220917"/>
          <p:cNvPicPr>
            <a:picLocks noChangeAspect="1"/>
          </p:cNvPicPr>
          <p:nvPr/>
        </p:nvPicPr>
        <p:blipFill>
          <a:blip r:embed="rId4"/>
          <a:stretch>
            <a:fillRect/>
          </a:stretch>
        </p:blipFill>
        <p:spPr>
          <a:xfrm>
            <a:off x="4505325" y="1275080"/>
            <a:ext cx="3385820" cy="2175510"/>
          </a:xfrm>
          <a:prstGeom prst="rect">
            <a:avLst/>
          </a:prstGeom>
        </p:spPr>
      </p:pic>
      <p:pic>
        <p:nvPicPr>
          <p:cNvPr id="7" name="图片 6" descr="QQ图片20220106220924"/>
          <p:cNvPicPr>
            <a:picLocks noChangeAspect="1"/>
          </p:cNvPicPr>
          <p:nvPr/>
        </p:nvPicPr>
        <p:blipFill>
          <a:blip r:embed="rId5"/>
          <a:stretch>
            <a:fillRect/>
          </a:stretch>
        </p:blipFill>
        <p:spPr>
          <a:xfrm>
            <a:off x="7996555" y="4316730"/>
            <a:ext cx="3775075" cy="1531620"/>
          </a:xfrm>
          <a:prstGeom prst="rect">
            <a:avLst/>
          </a:prstGeom>
        </p:spPr>
      </p:pic>
      <p:pic>
        <p:nvPicPr>
          <p:cNvPr id="8" name="图片 7" descr="QQ图片20220106221008"/>
          <p:cNvPicPr>
            <a:picLocks noChangeAspect="1"/>
          </p:cNvPicPr>
          <p:nvPr/>
        </p:nvPicPr>
        <p:blipFill>
          <a:blip r:embed="rId6"/>
          <a:stretch>
            <a:fillRect/>
          </a:stretch>
        </p:blipFill>
        <p:spPr>
          <a:xfrm>
            <a:off x="7970520" y="2806065"/>
            <a:ext cx="3731895" cy="1465580"/>
          </a:xfrm>
          <a:prstGeom prst="rect">
            <a:avLst/>
          </a:prstGeom>
        </p:spPr>
      </p:pic>
      <p:pic>
        <p:nvPicPr>
          <p:cNvPr id="9" name="图片 8" descr="QQ图片20220106220848"/>
          <p:cNvPicPr>
            <a:picLocks noChangeAspect="1"/>
          </p:cNvPicPr>
          <p:nvPr/>
        </p:nvPicPr>
        <p:blipFill>
          <a:blip r:embed="rId2"/>
          <a:stretch>
            <a:fillRect/>
          </a:stretch>
        </p:blipFill>
        <p:spPr>
          <a:xfrm>
            <a:off x="7969250" y="1164590"/>
            <a:ext cx="3733800" cy="1596390"/>
          </a:xfrm>
          <a:prstGeom prst="rect">
            <a:avLst/>
          </a:prstGeom>
        </p:spPr>
      </p:pic>
      <p:sp>
        <p:nvSpPr>
          <p:cNvPr id="40" name="TextBox 39"/>
          <p:cNvSpPr txBox="1"/>
          <p:nvPr/>
        </p:nvSpPr>
        <p:spPr>
          <a:xfrm>
            <a:off x="488315" y="548640"/>
            <a:ext cx="2777490" cy="521970"/>
          </a:xfrm>
          <a:prstGeom prst="rect">
            <a:avLst/>
          </a:prstGeom>
          <a:solidFill>
            <a:schemeClr val="accent6">
              <a:lumMod val="75000"/>
            </a:schemeClr>
          </a:solidFill>
        </p:spPr>
        <p:txBody>
          <a:bodyPr wrap="square">
            <a:spAutoFit/>
          </a:bodyPr>
          <a:p>
            <a:pPr algn="ctr" fontAlgn="auto">
              <a:spcBef>
                <a:spcPts val="0"/>
              </a:spcBef>
              <a:spcAft>
                <a:spcPts val="0"/>
              </a:spcAft>
              <a:buFontTx/>
              <a:buNone/>
              <a:defRPr/>
            </a:pPr>
            <a:r>
              <a:rPr lang="en-US" altLang="zh-CN" sz="2800" b="1" dirty="0">
                <a:solidFill>
                  <a:schemeClr val="bg1"/>
                </a:solidFill>
                <a:latin typeface="黑体" panose="02010609060101010101" pitchFamily="49" charset="-122"/>
                <a:ea typeface="黑体" panose="02010609060101010101" pitchFamily="49" charset="-122"/>
              </a:rPr>
              <a:t> </a:t>
            </a:r>
            <a:r>
              <a:rPr lang="zh-CN" altLang="en-US" sz="2800" b="1" dirty="0">
                <a:solidFill>
                  <a:schemeClr val="bg1"/>
                </a:solidFill>
                <a:latin typeface="黑体" panose="02010609060101010101" pitchFamily="49" charset="-122"/>
                <a:ea typeface="黑体" panose="02010609060101010101" pitchFamily="49" charset="-122"/>
              </a:rPr>
              <a:t>研学回顾：</a:t>
            </a:r>
            <a:endParaRPr lang="zh-CN" altLang="en-US" sz="2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7"/>
          <p:cNvSpPr>
            <a:spLocks noChangeArrowheads="1"/>
          </p:cNvSpPr>
          <p:nvPr/>
        </p:nvSpPr>
        <p:spPr bwMode="auto">
          <a:xfrm>
            <a:off x="1336301" y="1880775"/>
            <a:ext cx="9713709" cy="248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609600" algn="just" fontAlgn="auto">
              <a:lnSpc>
                <a:spcPct val="130000"/>
              </a:lnSpc>
              <a:spcBef>
                <a:spcPct val="0"/>
              </a:spcBef>
              <a:buNone/>
              <a:extLst>
                <a:ext uri="{35155182-B16C-46BC-9424-99874614C6A1}">
                  <wpsdc:indentchars xmlns:wpsdc="http://www.wps.cn/officeDocument/2017/drawingmlCustomData" val="200" checksum="4158780845"/>
                </a:ext>
              </a:extLst>
            </a:pPr>
            <a:r>
              <a:rPr lang="zh-CN" altLang="en-US" sz="2400" dirty="0">
                <a:solidFill>
                  <a:schemeClr val="tx1">
                    <a:lumMod val="75000"/>
                    <a:lumOff val="25000"/>
                  </a:schemeClr>
                </a:solidFill>
                <a:sym typeface="微软雅黑" panose="020B0503020204020204" pitchFamily="34" charset="-122"/>
              </a:rPr>
              <a:t>为了丰富学生车文化知识，培养学生进一步探究交通工具的兴趣和对交通工具进行改进和创新的意识，开展“交通工具变迁记”的综合实践活动。在探究学习中使学生了解交通工具及交通设施的发展过程及其在现实生活中的意义，明白交通工具、交通设施的演变过程中凝结着人们的智慧，渗透对学生创新意识的培养</a:t>
            </a:r>
            <a:r>
              <a:rPr lang="zh-CN" altLang="en-US" sz="2000" dirty="0">
                <a:solidFill>
                  <a:schemeClr val="tx1">
                    <a:lumMod val="75000"/>
                    <a:lumOff val="25000"/>
                  </a:schemeClr>
                </a:solidFill>
                <a:sym typeface="微软雅黑" panose="020B0503020204020204" pitchFamily="34" charset="-122"/>
              </a:rPr>
              <a:t>。</a:t>
            </a:r>
            <a:endParaRPr lang="zh-CN" altLang="en-US" sz="2000" dirty="0">
              <a:solidFill>
                <a:schemeClr val="tx1">
                  <a:lumMod val="75000"/>
                  <a:lumOff val="25000"/>
                </a:schemeClr>
              </a:solidFill>
              <a:sym typeface="微软雅黑" panose="020B0503020204020204" pitchFamily="34" charset="-122"/>
            </a:endParaRPr>
          </a:p>
        </p:txBody>
      </p:sp>
      <p:sp>
        <p:nvSpPr>
          <p:cNvPr id="39" name="矩形 3"/>
          <p:cNvSpPr>
            <a:spLocks noChangeArrowheads="1"/>
          </p:cNvSpPr>
          <p:nvPr/>
        </p:nvSpPr>
        <p:spPr bwMode="auto">
          <a:xfrm>
            <a:off x="1336300" y="1074751"/>
            <a:ext cx="22136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活动意图：</a:t>
            </a:r>
            <a:endParaRPr lang="zh-CN" altLang="en-US" b="1" dirty="0">
              <a:solidFill>
                <a:schemeClr val="tx1">
                  <a:lumMod val="75000"/>
                  <a:lumOff val="25000"/>
                </a:schemeClr>
              </a:solidFill>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out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p:nvPr/>
        </p:nvSpPr>
        <p:spPr>
          <a:xfrm>
            <a:off x="1238885" y="1435735"/>
            <a:ext cx="9387205" cy="4695190"/>
          </a:xfrm>
          <a:prstGeom prst="rect">
            <a:avLst/>
          </a:prstGeom>
          <a:solidFill>
            <a:srgbClr val="98C05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9" name="矩形 47"/>
          <p:cNvSpPr>
            <a:spLocks noChangeArrowheads="1"/>
          </p:cNvSpPr>
          <p:nvPr/>
        </p:nvSpPr>
        <p:spPr bwMode="auto">
          <a:xfrm>
            <a:off x="1522730" y="1861820"/>
            <a:ext cx="8630285" cy="344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609600" algn="just" fontAlgn="auto">
              <a:lnSpc>
                <a:spcPct val="130000"/>
              </a:lnSpc>
              <a:spcBef>
                <a:spcPct val="0"/>
              </a:spcBef>
              <a:buNone/>
              <a:extLst>
                <a:ext uri="{35155182-B16C-46BC-9424-99874614C6A1}">
                  <wpsdc:indentchars xmlns:wpsdc="http://www.wps.cn/officeDocument/2017/drawingmlCustomData" val="200" checksum="4158780845"/>
                </a:ext>
              </a:extLst>
            </a:pPr>
            <a:r>
              <a:rPr lang="zh-CN" altLang="en-US" sz="2400" dirty="0">
                <a:solidFill>
                  <a:schemeClr val="bg1"/>
                </a:solidFill>
                <a:sym typeface="微软雅黑" panose="020B0503020204020204" pitchFamily="34" charset="-122"/>
              </a:rPr>
              <a:t>同学们，在本次研学活动中，我们探究了古车马的种类样式，也了解了交通工具的演变和改进历程。在此基础上，我们将之前准备的现代交通工具和研学中拍摄的古车马进行了整合，开展“交通工具变迁记”活动。</a:t>
            </a:r>
            <a:endParaRPr lang="zh-CN" altLang="en-US" sz="2400" dirty="0">
              <a:solidFill>
                <a:schemeClr val="bg1"/>
              </a:solidFill>
              <a:sym typeface="微软雅黑" panose="020B0503020204020204" pitchFamily="34" charset="-122"/>
            </a:endParaRPr>
          </a:p>
          <a:p>
            <a:pPr indent="609600" algn="just" fontAlgn="auto">
              <a:lnSpc>
                <a:spcPct val="130000"/>
              </a:lnSpc>
              <a:spcBef>
                <a:spcPct val="0"/>
              </a:spcBef>
              <a:buNone/>
              <a:extLst>
                <a:ext uri="{35155182-B16C-46BC-9424-99874614C6A1}">
                  <wpsdc:indentchars xmlns:wpsdc="http://www.wps.cn/officeDocument/2017/drawingmlCustomData" val="200" checksum="4158780845"/>
                </a:ext>
              </a:extLst>
            </a:pPr>
            <a:endParaRPr lang="zh-CN" altLang="en-US" sz="2400" dirty="0">
              <a:solidFill>
                <a:srgbClr val="FF0000"/>
              </a:solidFill>
              <a:effectLst>
                <a:outerShdw blurRad="38100" dist="25400" dir="5400000" algn="ctr" rotWithShape="0">
                  <a:srgbClr val="6E747A">
                    <a:alpha val="43000"/>
                  </a:srgbClr>
                </a:outerShdw>
              </a:effectLst>
              <a:sym typeface="微软雅黑" panose="020B0503020204020204" pitchFamily="34" charset="-122"/>
            </a:endParaRPr>
          </a:p>
          <a:p>
            <a:pPr indent="609600" algn="just" fontAlgn="auto">
              <a:lnSpc>
                <a:spcPct val="130000"/>
              </a:lnSpc>
              <a:spcBef>
                <a:spcPct val="0"/>
              </a:spcBef>
              <a:buNone/>
              <a:extLst>
                <a:ext uri="{35155182-B16C-46BC-9424-99874614C6A1}">
                  <wpsdc:indentchars xmlns:wpsdc="http://www.wps.cn/officeDocument/2017/drawingmlCustomData" val="200" checksum="4158780845"/>
                </a:ext>
              </a:extLst>
            </a:pPr>
            <a:r>
              <a:rPr lang="zh-CN" altLang="en-US" sz="2400" dirty="0">
                <a:solidFill>
                  <a:srgbClr val="FF0000"/>
                </a:solidFill>
                <a:effectLst>
                  <a:outerShdw blurRad="38100" dist="25400" dir="5400000" algn="ctr" rotWithShape="0">
                    <a:srgbClr val="6E747A">
                      <a:alpha val="43000"/>
                    </a:srgbClr>
                  </a:outerShdw>
                </a:effectLst>
                <a:sym typeface="微软雅黑" panose="020B0503020204020204" pitchFamily="34" charset="-122"/>
              </a:rPr>
              <a:t>将研学前搜集整理有关交通工具的资料和研学中交通工具的变化，按照时间顺序进行排列，了解交通工具的变化情况。</a:t>
            </a:r>
            <a:endParaRPr lang="zh-CN" altLang="en-US" sz="2400" dirty="0">
              <a:solidFill>
                <a:srgbClr val="FF0000"/>
              </a:solidFill>
              <a:effectLst>
                <a:outerShdw blurRad="38100" dist="25400" dir="5400000" algn="ctr" rotWithShape="0">
                  <a:srgbClr val="6E747A">
                    <a:alpha val="43000"/>
                  </a:srgbClr>
                </a:outerShdw>
              </a:effectLst>
              <a:sym typeface="微软雅黑" panose="020B0503020204020204" pitchFamily="34" charset="-122"/>
            </a:endParaRPr>
          </a:p>
        </p:txBody>
      </p:sp>
      <p:sp>
        <p:nvSpPr>
          <p:cNvPr id="39" name="矩形 3"/>
          <p:cNvSpPr>
            <a:spLocks noChangeArrowheads="1"/>
          </p:cNvSpPr>
          <p:nvPr/>
        </p:nvSpPr>
        <p:spPr bwMode="auto">
          <a:xfrm>
            <a:off x="1239145" y="503251"/>
            <a:ext cx="22136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活动内容：</a:t>
            </a:r>
            <a:endParaRPr lang="zh-CN" altLang="en-US" b="1" dirty="0">
              <a:solidFill>
                <a:schemeClr val="tx1">
                  <a:lumMod val="75000"/>
                  <a:lumOff val="25000"/>
                </a:schemeClr>
              </a:solidFill>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750"/>
                                        <p:tgtEl>
                                          <p:spTgt spid="28"/>
                                        </p:tgtEl>
                                      </p:cBhvr>
                                    </p:animEffect>
                                    <p:anim calcmode="lin" valueType="num">
                                      <p:cBhvr>
                                        <p:cTn id="11" dur="750" fill="hold"/>
                                        <p:tgtEl>
                                          <p:spTgt spid="28"/>
                                        </p:tgtEl>
                                        <p:attrNameLst>
                                          <p:attrName>ppt_x</p:attrName>
                                        </p:attrNameLst>
                                      </p:cBhvr>
                                      <p:tavLst>
                                        <p:tav tm="0">
                                          <p:val>
                                            <p:strVal val="#ppt_x"/>
                                          </p:val>
                                        </p:tav>
                                        <p:tav tm="100000">
                                          <p:val>
                                            <p:strVal val="#ppt_x"/>
                                          </p:val>
                                        </p:tav>
                                      </p:tavLst>
                                    </p:anim>
                                    <p:anim calcmode="lin" valueType="num">
                                      <p:cBhvr>
                                        <p:cTn id="12" dur="750" fill="hold"/>
                                        <p:tgtEl>
                                          <p:spTgt spid="28"/>
                                        </p:tgtEl>
                                        <p:attrNameLst>
                                          <p:attrName>ppt_y</p:attrName>
                                        </p:attrNameLst>
                                      </p:cBhvr>
                                      <p:tavLst>
                                        <p:tav tm="0">
                                          <p:val>
                                            <p:strVal val="#ppt_y-.1"/>
                                          </p:val>
                                        </p:tav>
                                        <p:tav tm="100000">
                                          <p:val>
                                            <p:strVal val="#ppt_y"/>
                                          </p:val>
                                        </p:tav>
                                      </p:tavLst>
                                    </p:anim>
                                  </p:childTnLst>
                                </p:cTn>
                              </p:par>
                              <p:par>
                                <p:cTn id="13" presetID="14" presetClass="entr" presetSubtype="10"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4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19"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1" y="4783236"/>
            <a:ext cx="1020657" cy="1099169"/>
          </a:xfrm>
          <a:prstGeom prst="rect">
            <a:avLst/>
          </a:prstGeom>
          <a:solidFill>
            <a:srgbClr val="5DAD71">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800" dirty="0">
                <a:solidFill>
                  <a:prstClr val="white"/>
                </a:solidFill>
                <a:latin typeface="Calibri" panose="020F0502020204030204" pitchFamily="34" charset="0"/>
                <a:ea typeface="微软雅黑" panose="020B0503020204020204" pitchFamily="34" charset="-122"/>
              </a:rPr>
              <a:t> 04</a:t>
            </a:r>
            <a:endParaRPr lang="zh-CN" altLang="en-US" sz="2800" dirty="0">
              <a:solidFill>
                <a:prstClr val="white"/>
              </a:solidFill>
              <a:latin typeface="Calibri" panose="020F0502020204030204" pitchFamily="34" charset="0"/>
              <a:ea typeface="微软雅黑" panose="020B0503020204020204" pitchFamily="34" charset="-122"/>
            </a:endParaRPr>
          </a:p>
        </p:txBody>
      </p:sp>
      <p:sp>
        <p:nvSpPr>
          <p:cNvPr id="31" name="矩形 30"/>
          <p:cNvSpPr/>
          <p:nvPr/>
        </p:nvSpPr>
        <p:spPr>
          <a:xfrm>
            <a:off x="1" y="3684068"/>
            <a:ext cx="1020657" cy="1099169"/>
          </a:xfrm>
          <a:prstGeom prst="rect">
            <a:avLst/>
          </a:prstGeom>
          <a:solidFill>
            <a:srgbClr val="98C052">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800" dirty="0">
                <a:solidFill>
                  <a:prstClr val="white"/>
                </a:solidFill>
                <a:latin typeface="Calibri" panose="020F0502020204030204" pitchFamily="34" charset="0"/>
                <a:ea typeface="微软雅黑" panose="020B0503020204020204" pitchFamily="34" charset="-122"/>
              </a:rPr>
              <a:t> 03</a:t>
            </a:r>
            <a:endParaRPr lang="zh-CN" altLang="en-US" sz="2800" dirty="0">
              <a:solidFill>
                <a:prstClr val="white"/>
              </a:solidFill>
              <a:latin typeface="Calibri" panose="020F0502020204030204" pitchFamily="34" charset="0"/>
              <a:ea typeface="微软雅黑" panose="020B0503020204020204" pitchFamily="34" charset="-122"/>
            </a:endParaRPr>
          </a:p>
        </p:txBody>
      </p:sp>
      <p:sp>
        <p:nvSpPr>
          <p:cNvPr id="32" name="矩形 31"/>
          <p:cNvSpPr/>
          <p:nvPr/>
        </p:nvSpPr>
        <p:spPr>
          <a:xfrm>
            <a:off x="1" y="2584657"/>
            <a:ext cx="1020657" cy="1110202"/>
          </a:xfrm>
          <a:prstGeom prst="rect">
            <a:avLst/>
          </a:prstGeom>
          <a:solidFill>
            <a:srgbClr val="5DAD71">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800" dirty="0">
                <a:solidFill>
                  <a:prstClr val="white"/>
                </a:solidFill>
                <a:latin typeface="Calibri" panose="020F0502020204030204" pitchFamily="34" charset="0"/>
                <a:ea typeface="微软雅黑" panose="020B0503020204020204" pitchFamily="34" charset="-122"/>
              </a:rPr>
              <a:t> 02</a:t>
            </a:r>
            <a:endParaRPr lang="zh-CN" altLang="en-US" sz="2800" dirty="0">
              <a:solidFill>
                <a:prstClr val="white"/>
              </a:solidFill>
              <a:latin typeface="Calibri" panose="020F0502020204030204" pitchFamily="34" charset="0"/>
              <a:ea typeface="微软雅黑" panose="020B0503020204020204" pitchFamily="34" charset="-122"/>
            </a:endParaRPr>
          </a:p>
        </p:txBody>
      </p:sp>
      <p:sp>
        <p:nvSpPr>
          <p:cNvPr id="33" name="矩形 32"/>
          <p:cNvSpPr/>
          <p:nvPr/>
        </p:nvSpPr>
        <p:spPr>
          <a:xfrm>
            <a:off x="1" y="1501194"/>
            <a:ext cx="1020657" cy="1094496"/>
          </a:xfrm>
          <a:prstGeom prst="rect">
            <a:avLst/>
          </a:prstGeom>
          <a:solidFill>
            <a:srgbClr val="98C052">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Calibri" panose="020F0502020204030204" pitchFamily="34" charset="0"/>
                <a:ea typeface="微软雅黑" panose="020B0503020204020204" pitchFamily="34" charset="-122"/>
              </a:rPr>
              <a:t> 01</a:t>
            </a:r>
            <a:endParaRPr lang="zh-CN" altLang="en-US" sz="2800" dirty="0">
              <a:latin typeface="Calibri" panose="020F0502020204030204" pitchFamily="34" charset="0"/>
              <a:ea typeface="微软雅黑" panose="020B0503020204020204" pitchFamily="34" charset="-122"/>
            </a:endParaRPr>
          </a:p>
        </p:txBody>
      </p:sp>
      <p:sp>
        <p:nvSpPr>
          <p:cNvPr id="34" name="矩形 28"/>
          <p:cNvSpPr/>
          <p:nvPr/>
        </p:nvSpPr>
        <p:spPr>
          <a:xfrm>
            <a:off x="1020445" y="1501140"/>
            <a:ext cx="1583690" cy="1396365"/>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6712" h="1280593">
                <a:moveTo>
                  <a:pt x="0" y="0"/>
                </a:moveTo>
                <a:lnTo>
                  <a:pt x="1826712" y="555625"/>
                </a:lnTo>
                <a:lnTo>
                  <a:pt x="1826712" y="1280593"/>
                </a:lnTo>
                <a:lnTo>
                  <a:pt x="0" y="1007543"/>
                </a:lnTo>
                <a:lnTo>
                  <a:pt x="0" y="0"/>
                </a:lnTo>
                <a:close/>
              </a:path>
            </a:pathLst>
          </a:custGeom>
          <a:solidFill>
            <a:srgbClr val="98C0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
        <p:nvSpPr>
          <p:cNvPr id="35" name="矩形 28"/>
          <p:cNvSpPr/>
          <p:nvPr/>
        </p:nvSpPr>
        <p:spPr>
          <a:xfrm>
            <a:off x="1020445" y="2597785"/>
            <a:ext cx="1586230" cy="1098550"/>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33980"/>
              <a:gd name="connsiteY0-72" fmla="*/ 0 h 1007543"/>
              <a:gd name="connsiteX1-73" fmla="*/ 1829887 w 1833980"/>
              <a:gd name="connsiteY1-74" fmla="*/ 273050 h 1007543"/>
              <a:gd name="connsiteX2-75" fmla="*/ 1833856 w 1833980"/>
              <a:gd name="connsiteY2-76" fmla="*/ 1001193 h 1007543"/>
              <a:gd name="connsiteX3-77" fmla="*/ 0 w 1833980"/>
              <a:gd name="connsiteY3-78" fmla="*/ 1007543 h 1007543"/>
              <a:gd name="connsiteX4-79" fmla="*/ 0 w 1833980"/>
              <a:gd name="connsiteY4-80" fmla="*/ 0 h 1007543"/>
              <a:gd name="connsiteX0-81" fmla="*/ 0 w 1829887"/>
              <a:gd name="connsiteY0-82" fmla="*/ 0 h 1007543"/>
              <a:gd name="connsiteX1-83" fmla="*/ 1829887 w 1829887"/>
              <a:gd name="connsiteY1-84" fmla="*/ 273050 h 1007543"/>
              <a:gd name="connsiteX2-85" fmla="*/ 1829093 w 1829887"/>
              <a:gd name="connsiteY2-86" fmla="*/ 1003575 h 1007543"/>
              <a:gd name="connsiteX3-87" fmla="*/ 0 w 1829887"/>
              <a:gd name="connsiteY3-88" fmla="*/ 1007543 h 1007543"/>
              <a:gd name="connsiteX4-89" fmla="*/ 0 w 1829887"/>
              <a:gd name="connsiteY4-90" fmla="*/ 0 h 10075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9887" h="1007543">
                <a:moveTo>
                  <a:pt x="0" y="0"/>
                </a:moveTo>
                <a:lnTo>
                  <a:pt x="1829887" y="273050"/>
                </a:lnTo>
                <a:cubicBezTo>
                  <a:pt x="1828829" y="608898"/>
                  <a:pt x="1830151" y="667727"/>
                  <a:pt x="1829093" y="1003575"/>
                </a:cubicBezTo>
                <a:lnTo>
                  <a:pt x="0" y="1007543"/>
                </a:lnTo>
                <a:lnTo>
                  <a:pt x="0" y="0"/>
                </a:lnTo>
                <a:close/>
              </a:path>
            </a:pathLst>
          </a:custGeom>
          <a:solidFill>
            <a:srgbClr val="5DAD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
        <p:nvSpPr>
          <p:cNvPr id="36" name="矩形 28"/>
          <p:cNvSpPr/>
          <p:nvPr/>
        </p:nvSpPr>
        <p:spPr>
          <a:xfrm>
            <a:off x="1020445" y="3688715"/>
            <a:ext cx="1589405" cy="1094105"/>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29887"/>
              <a:gd name="connsiteY0-72" fmla="*/ 0 h 1001193"/>
              <a:gd name="connsiteX1-73" fmla="*/ 1829887 w 1829887"/>
              <a:gd name="connsiteY1-74" fmla="*/ 273050 h 1001193"/>
              <a:gd name="connsiteX2-75" fmla="*/ 1826712 w 1829887"/>
              <a:gd name="connsiteY2-76" fmla="*/ 1001193 h 1001193"/>
              <a:gd name="connsiteX3-77" fmla="*/ 0 w 1829887"/>
              <a:gd name="connsiteY3-78" fmla="*/ 998018 h 1001193"/>
              <a:gd name="connsiteX4-79" fmla="*/ 0 w 1829887"/>
              <a:gd name="connsiteY4-80" fmla="*/ 0 h 1001193"/>
              <a:gd name="connsiteX0-81" fmla="*/ 0 w 1832268"/>
              <a:gd name="connsiteY0-82" fmla="*/ 5556 h 1006749"/>
              <a:gd name="connsiteX1-83" fmla="*/ 1832268 w 1832268"/>
              <a:gd name="connsiteY1-84" fmla="*/ 0 h 1006749"/>
              <a:gd name="connsiteX2-85" fmla="*/ 1826712 w 1832268"/>
              <a:gd name="connsiteY2-86" fmla="*/ 1006749 h 1006749"/>
              <a:gd name="connsiteX3-87" fmla="*/ 0 w 1832268"/>
              <a:gd name="connsiteY3-88" fmla="*/ 1003574 h 1006749"/>
              <a:gd name="connsiteX4-89" fmla="*/ 0 w 1832268"/>
              <a:gd name="connsiteY4-90" fmla="*/ 5556 h 1006749"/>
              <a:gd name="connsiteX0-91" fmla="*/ 0 w 1832268"/>
              <a:gd name="connsiteY0-92" fmla="*/ 5556 h 1003574"/>
              <a:gd name="connsiteX1-93" fmla="*/ 1832268 w 1832268"/>
              <a:gd name="connsiteY1-94" fmla="*/ 0 h 1003574"/>
              <a:gd name="connsiteX2-95" fmla="*/ 1829093 w 1832268"/>
              <a:gd name="connsiteY2-96" fmla="*/ 720999 h 1003574"/>
              <a:gd name="connsiteX3-97" fmla="*/ 0 w 1832268"/>
              <a:gd name="connsiteY3-98" fmla="*/ 1003574 h 1003574"/>
              <a:gd name="connsiteX4-99" fmla="*/ 0 w 1832268"/>
              <a:gd name="connsiteY4-100" fmla="*/ 5556 h 1003574"/>
              <a:gd name="connsiteX0-101" fmla="*/ 0 w 1834048"/>
              <a:gd name="connsiteY0-102" fmla="*/ 5556 h 1003574"/>
              <a:gd name="connsiteX1-103" fmla="*/ 1832268 w 1834048"/>
              <a:gd name="connsiteY1-104" fmla="*/ 0 h 1003574"/>
              <a:gd name="connsiteX2-105" fmla="*/ 1833856 w 1834048"/>
              <a:gd name="connsiteY2-106" fmla="*/ 720999 h 1003574"/>
              <a:gd name="connsiteX3-107" fmla="*/ 0 w 1834048"/>
              <a:gd name="connsiteY3-108" fmla="*/ 1003574 h 1003574"/>
              <a:gd name="connsiteX4-109" fmla="*/ 0 w 1834048"/>
              <a:gd name="connsiteY4-110" fmla="*/ 5556 h 10035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34048" h="1003574">
                <a:moveTo>
                  <a:pt x="0" y="5556"/>
                </a:moveTo>
                <a:lnTo>
                  <a:pt x="1832268" y="0"/>
                </a:lnTo>
                <a:cubicBezTo>
                  <a:pt x="1831210" y="335848"/>
                  <a:pt x="1834914" y="385151"/>
                  <a:pt x="1833856" y="720999"/>
                </a:cubicBezTo>
                <a:lnTo>
                  <a:pt x="0" y="1003574"/>
                </a:lnTo>
                <a:lnTo>
                  <a:pt x="0" y="5556"/>
                </a:lnTo>
                <a:close/>
              </a:path>
            </a:pathLst>
          </a:custGeom>
          <a:solidFill>
            <a:srgbClr val="98C0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
        <p:nvSpPr>
          <p:cNvPr id="37" name="矩形 28"/>
          <p:cNvSpPr/>
          <p:nvPr/>
        </p:nvSpPr>
        <p:spPr>
          <a:xfrm>
            <a:off x="1015365" y="4469130"/>
            <a:ext cx="1591945" cy="1413510"/>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29887"/>
              <a:gd name="connsiteY0-72" fmla="*/ 0 h 1001193"/>
              <a:gd name="connsiteX1-73" fmla="*/ 1829887 w 1829887"/>
              <a:gd name="connsiteY1-74" fmla="*/ 273050 h 1001193"/>
              <a:gd name="connsiteX2-75" fmla="*/ 1826712 w 1829887"/>
              <a:gd name="connsiteY2-76" fmla="*/ 1001193 h 1001193"/>
              <a:gd name="connsiteX3-77" fmla="*/ 0 w 1829887"/>
              <a:gd name="connsiteY3-78" fmla="*/ 998018 h 1001193"/>
              <a:gd name="connsiteX4-79" fmla="*/ 0 w 1829887"/>
              <a:gd name="connsiteY4-80" fmla="*/ 0 h 1001193"/>
              <a:gd name="connsiteX0-81" fmla="*/ 0 w 1832268"/>
              <a:gd name="connsiteY0-82" fmla="*/ 5556 h 1006749"/>
              <a:gd name="connsiteX1-83" fmla="*/ 1832268 w 1832268"/>
              <a:gd name="connsiteY1-84" fmla="*/ 0 h 1006749"/>
              <a:gd name="connsiteX2-85" fmla="*/ 1826712 w 1832268"/>
              <a:gd name="connsiteY2-86" fmla="*/ 1006749 h 1006749"/>
              <a:gd name="connsiteX3-87" fmla="*/ 0 w 1832268"/>
              <a:gd name="connsiteY3-88" fmla="*/ 1003574 h 1006749"/>
              <a:gd name="connsiteX4-89" fmla="*/ 0 w 1832268"/>
              <a:gd name="connsiteY4-90" fmla="*/ 5556 h 1006749"/>
              <a:gd name="connsiteX0-91" fmla="*/ 0 w 1832268"/>
              <a:gd name="connsiteY0-92" fmla="*/ 5556 h 1003574"/>
              <a:gd name="connsiteX1-93" fmla="*/ 1832268 w 1832268"/>
              <a:gd name="connsiteY1-94" fmla="*/ 0 h 1003574"/>
              <a:gd name="connsiteX2-95" fmla="*/ 1829093 w 1832268"/>
              <a:gd name="connsiteY2-96" fmla="*/ 720999 h 1003574"/>
              <a:gd name="connsiteX3-97" fmla="*/ 0 w 1832268"/>
              <a:gd name="connsiteY3-98" fmla="*/ 1003574 h 1003574"/>
              <a:gd name="connsiteX4-99" fmla="*/ 0 w 1832268"/>
              <a:gd name="connsiteY4-100" fmla="*/ 5556 h 1003574"/>
              <a:gd name="connsiteX0-101" fmla="*/ 0 w 1834649"/>
              <a:gd name="connsiteY0-102" fmla="*/ 793 h 1003574"/>
              <a:gd name="connsiteX1-103" fmla="*/ 1834649 w 1834649"/>
              <a:gd name="connsiteY1-104" fmla="*/ 0 h 1003574"/>
              <a:gd name="connsiteX2-105" fmla="*/ 1831474 w 1834649"/>
              <a:gd name="connsiteY2-106" fmla="*/ 720999 h 1003574"/>
              <a:gd name="connsiteX3-107" fmla="*/ 2381 w 1834649"/>
              <a:gd name="connsiteY3-108" fmla="*/ 1003574 h 1003574"/>
              <a:gd name="connsiteX4-109" fmla="*/ 0 w 1834649"/>
              <a:gd name="connsiteY4-110" fmla="*/ 793 h 1003574"/>
              <a:gd name="connsiteX0-111" fmla="*/ 0 w 1834649"/>
              <a:gd name="connsiteY0-112" fmla="*/ 284162 h 1286943"/>
              <a:gd name="connsiteX1-113" fmla="*/ 1834649 w 1834649"/>
              <a:gd name="connsiteY1-114" fmla="*/ 0 h 1286943"/>
              <a:gd name="connsiteX2-115" fmla="*/ 1831474 w 1834649"/>
              <a:gd name="connsiteY2-116" fmla="*/ 1004368 h 1286943"/>
              <a:gd name="connsiteX3-117" fmla="*/ 2381 w 1834649"/>
              <a:gd name="connsiteY3-118" fmla="*/ 1286943 h 1286943"/>
              <a:gd name="connsiteX4-119" fmla="*/ 0 w 1834649"/>
              <a:gd name="connsiteY4-120" fmla="*/ 284162 h 1286943"/>
              <a:gd name="connsiteX0-121" fmla="*/ 0 w 1834649"/>
              <a:gd name="connsiteY0-122" fmla="*/ 284162 h 1286943"/>
              <a:gd name="connsiteX1-123" fmla="*/ 1834649 w 1834649"/>
              <a:gd name="connsiteY1-124" fmla="*/ 0 h 1286943"/>
              <a:gd name="connsiteX2-125" fmla="*/ 1829093 w 1834649"/>
              <a:gd name="connsiteY2-126" fmla="*/ 721000 h 1286943"/>
              <a:gd name="connsiteX3-127" fmla="*/ 2381 w 1834649"/>
              <a:gd name="connsiteY3-128" fmla="*/ 1286943 h 1286943"/>
              <a:gd name="connsiteX4-129" fmla="*/ 0 w 1834649"/>
              <a:gd name="connsiteY4-130" fmla="*/ 284162 h 1286943"/>
              <a:gd name="connsiteX0-131" fmla="*/ 229 w 1834878"/>
              <a:gd name="connsiteY0-132" fmla="*/ 284162 h 1289324"/>
              <a:gd name="connsiteX1-133" fmla="*/ 1834878 w 1834878"/>
              <a:gd name="connsiteY1-134" fmla="*/ 0 h 1289324"/>
              <a:gd name="connsiteX2-135" fmla="*/ 1829322 w 1834878"/>
              <a:gd name="connsiteY2-136" fmla="*/ 721000 h 1289324"/>
              <a:gd name="connsiteX3-137" fmla="*/ 229 w 1834878"/>
              <a:gd name="connsiteY3-138" fmla="*/ 1289324 h 1289324"/>
              <a:gd name="connsiteX4-139" fmla="*/ 229 w 1834878"/>
              <a:gd name="connsiteY4-140" fmla="*/ 284162 h 1289324"/>
              <a:gd name="connsiteX0-141" fmla="*/ 2486 w 1837135"/>
              <a:gd name="connsiteY0-142" fmla="*/ 284162 h 1296468"/>
              <a:gd name="connsiteX1-143" fmla="*/ 1837135 w 1837135"/>
              <a:gd name="connsiteY1-144" fmla="*/ 0 h 1296468"/>
              <a:gd name="connsiteX2-145" fmla="*/ 1831579 w 1837135"/>
              <a:gd name="connsiteY2-146" fmla="*/ 721000 h 1296468"/>
              <a:gd name="connsiteX3-147" fmla="*/ 105 w 1837135"/>
              <a:gd name="connsiteY3-148" fmla="*/ 1296468 h 1296468"/>
              <a:gd name="connsiteX4-149" fmla="*/ 2486 w 1837135"/>
              <a:gd name="connsiteY4-150" fmla="*/ 284162 h 1296468"/>
              <a:gd name="connsiteX0-151" fmla="*/ 2486 w 1837135"/>
              <a:gd name="connsiteY0-152" fmla="*/ 284162 h 1296468"/>
              <a:gd name="connsiteX1-153" fmla="*/ 1837135 w 1837135"/>
              <a:gd name="connsiteY1-154" fmla="*/ 0 h 1296468"/>
              <a:gd name="connsiteX2-155" fmla="*/ 1836342 w 1837135"/>
              <a:gd name="connsiteY2-156" fmla="*/ 728144 h 1296468"/>
              <a:gd name="connsiteX3-157" fmla="*/ 105 w 1837135"/>
              <a:gd name="connsiteY3-158" fmla="*/ 1296468 h 1296468"/>
              <a:gd name="connsiteX4-159" fmla="*/ 2486 w 1837135"/>
              <a:gd name="connsiteY4-160" fmla="*/ 284162 h 1296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37135" h="1296468">
                <a:moveTo>
                  <a:pt x="2486" y="284162"/>
                </a:moveTo>
                <a:lnTo>
                  <a:pt x="1837135" y="0"/>
                </a:lnTo>
                <a:cubicBezTo>
                  <a:pt x="1836077" y="335848"/>
                  <a:pt x="1837400" y="392296"/>
                  <a:pt x="1836342" y="728144"/>
                </a:cubicBezTo>
                <a:lnTo>
                  <a:pt x="105" y="1296468"/>
                </a:lnTo>
                <a:cubicBezTo>
                  <a:pt x="-689" y="962208"/>
                  <a:pt x="3280" y="618422"/>
                  <a:pt x="2486" y="284162"/>
                </a:cubicBezTo>
                <a:close/>
              </a:path>
            </a:pathLst>
          </a:custGeom>
          <a:solidFill>
            <a:srgbClr val="5DAD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
        <p:nvSpPr>
          <p:cNvPr id="38" name="Freeform 144"/>
          <p:cNvSpPr>
            <a:spLocks noEditPoints="1"/>
          </p:cNvSpPr>
          <p:nvPr/>
        </p:nvSpPr>
        <p:spPr bwMode="black">
          <a:xfrm>
            <a:off x="1789008" y="2928049"/>
            <a:ext cx="373969" cy="660051"/>
          </a:xfrm>
          <a:custGeom>
            <a:avLst/>
            <a:gdLst>
              <a:gd name="T0" fmla="*/ 35 w 46"/>
              <a:gd name="T1" fmla="*/ 7 h 84"/>
              <a:gd name="T2" fmla="*/ 29 w 46"/>
              <a:gd name="T3" fmla="*/ 14 h 84"/>
              <a:gd name="T4" fmla="*/ 22 w 46"/>
              <a:gd name="T5" fmla="*/ 7 h 84"/>
              <a:gd name="T6" fmla="*/ 29 w 46"/>
              <a:gd name="T7" fmla="*/ 0 h 84"/>
              <a:gd name="T8" fmla="*/ 35 w 46"/>
              <a:gd name="T9" fmla="*/ 7 h 84"/>
              <a:gd name="T10" fmla="*/ 20 w 46"/>
              <a:gd name="T11" fmla="*/ 12 h 84"/>
              <a:gd name="T12" fmla="*/ 2 w 46"/>
              <a:gd name="T13" fmla="*/ 22 h 84"/>
              <a:gd name="T14" fmla="*/ 0 w 46"/>
              <a:gd name="T15" fmla="*/ 41 h 84"/>
              <a:gd name="T16" fmla="*/ 6 w 46"/>
              <a:gd name="T17" fmla="*/ 41 h 84"/>
              <a:gd name="T18" fmla="*/ 7 w 46"/>
              <a:gd name="T19" fmla="*/ 26 h 84"/>
              <a:gd name="T20" fmla="*/ 15 w 46"/>
              <a:gd name="T21" fmla="*/ 22 h 84"/>
              <a:gd name="T22" fmla="*/ 10 w 46"/>
              <a:gd name="T23" fmla="*/ 37 h 84"/>
              <a:gd name="T24" fmla="*/ 12 w 46"/>
              <a:gd name="T25" fmla="*/ 45 h 84"/>
              <a:gd name="T26" fmla="*/ 0 w 46"/>
              <a:gd name="T27" fmla="*/ 82 h 84"/>
              <a:gd name="T28" fmla="*/ 8 w 46"/>
              <a:gd name="T29" fmla="*/ 84 h 84"/>
              <a:gd name="T30" fmla="*/ 18 w 46"/>
              <a:gd name="T31" fmla="*/ 57 h 84"/>
              <a:gd name="T32" fmla="*/ 21 w 46"/>
              <a:gd name="T33" fmla="*/ 62 h 84"/>
              <a:gd name="T34" fmla="*/ 27 w 46"/>
              <a:gd name="T35" fmla="*/ 84 h 84"/>
              <a:gd name="T36" fmla="*/ 36 w 46"/>
              <a:gd name="T37" fmla="*/ 81 h 84"/>
              <a:gd name="T38" fmla="*/ 29 w 46"/>
              <a:gd name="T39" fmla="*/ 56 h 84"/>
              <a:gd name="T40" fmla="*/ 22 w 46"/>
              <a:gd name="T41" fmla="*/ 45 h 84"/>
              <a:gd name="T42" fmla="*/ 27 w 46"/>
              <a:gd name="T43" fmla="*/ 29 h 84"/>
              <a:gd name="T44" fmla="*/ 29 w 46"/>
              <a:gd name="T45" fmla="*/ 35 h 84"/>
              <a:gd name="T46" fmla="*/ 44 w 46"/>
              <a:gd name="T47" fmla="*/ 41 h 84"/>
              <a:gd name="T48" fmla="*/ 46 w 46"/>
              <a:gd name="T49" fmla="*/ 35 h 84"/>
              <a:gd name="T50" fmla="*/ 35 w 46"/>
              <a:gd name="T51" fmla="*/ 30 h 84"/>
              <a:gd name="T52" fmla="*/ 31 w 46"/>
              <a:gd name="T53" fmla="*/ 17 h 84"/>
              <a:gd name="T54" fmla="*/ 20 w 46"/>
              <a:gd name="T55"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84">
                <a:moveTo>
                  <a:pt x="35" y="7"/>
                </a:moveTo>
                <a:cubicBezTo>
                  <a:pt x="35" y="11"/>
                  <a:pt x="33" y="14"/>
                  <a:pt x="29" y="14"/>
                </a:cubicBezTo>
                <a:cubicBezTo>
                  <a:pt x="25" y="14"/>
                  <a:pt x="22" y="11"/>
                  <a:pt x="22" y="7"/>
                </a:cubicBezTo>
                <a:cubicBezTo>
                  <a:pt x="22" y="3"/>
                  <a:pt x="25" y="0"/>
                  <a:pt x="29" y="0"/>
                </a:cubicBezTo>
                <a:cubicBezTo>
                  <a:pt x="33" y="0"/>
                  <a:pt x="35" y="3"/>
                  <a:pt x="35" y="7"/>
                </a:cubicBezTo>
                <a:moveTo>
                  <a:pt x="20" y="12"/>
                </a:moveTo>
                <a:cubicBezTo>
                  <a:pt x="2" y="22"/>
                  <a:pt x="2" y="22"/>
                  <a:pt x="2" y="22"/>
                </a:cubicBezTo>
                <a:cubicBezTo>
                  <a:pt x="0" y="41"/>
                  <a:pt x="0" y="41"/>
                  <a:pt x="0" y="41"/>
                </a:cubicBezTo>
                <a:cubicBezTo>
                  <a:pt x="6" y="41"/>
                  <a:pt x="6" y="41"/>
                  <a:pt x="6" y="41"/>
                </a:cubicBezTo>
                <a:cubicBezTo>
                  <a:pt x="7" y="26"/>
                  <a:pt x="7" y="26"/>
                  <a:pt x="7" y="26"/>
                </a:cubicBezTo>
                <a:cubicBezTo>
                  <a:pt x="15" y="22"/>
                  <a:pt x="15" y="22"/>
                  <a:pt x="15" y="22"/>
                </a:cubicBezTo>
                <a:cubicBezTo>
                  <a:pt x="15" y="22"/>
                  <a:pt x="11" y="34"/>
                  <a:pt x="10" y="37"/>
                </a:cubicBezTo>
                <a:cubicBezTo>
                  <a:pt x="9" y="39"/>
                  <a:pt x="11" y="43"/>
                  <a:pt x="12" y="45"/>
                </a:cubicBezTo>
                <a:cubicBezTo>
                  <a:pt x="0" y="82"/>
                  <a:pt x="0" y="82"/>
                  <a:pt x="0" y="82"/>
                </a:cubicBezTo>
                <a:cubicBezTo>
                  <a:pt x="8" y="84"/>
                  <a:pt x="8" y="84"/>
                  <a:pt x="8" y="84"/>
                </a:cubicBezTo>
                <a:cubicBezTo>
                  <a:pt x="18" y="57"/>
                  <a:pt x="18" y="57"/>
                  <a:pt x="18" y="57"/>
                </a:cubicBezTo>
                <a:cubicBezTo>
                  <a:pt x="21" y="62"/>
                  <a:pt x="21" y="62"/>
                  <a:pt x="21" y="62"/>
                </a:cubicBezTo>
                <a:cubicBezTo>
                  <a:pt x="27" y="84"/>
                  <a:pt x="27" y="84"/>
                  <a:pt x="27" y="84"/>
                </a:cubicBezTo>
                <a:cubicBezTo>
                  <a:pt x="36" y="81"/>
                  <a:pt x="36" y="81"/>
                  <a:pt x="36" y="81"/>
                </a:cubicBezTo>
                <a:cubicBezTo>
                  <a:pt x="29" y="56"/>
                  <a:pt x="29" y="56"/>
                  <a:pt x="29" y="56"/>
                </a:cubicBezTo>
                <a:cubicBezTo>
                  <a:pt x="22" y="45"/>
                  <a:pt x="22" y="45"/>
                  <a:pt x="22" y="45"/>
                </a:cubicBezTo>
                <a:cubicBezTo>
                  <a:pt x="27" y="29"/>
                  <a:pt x="27" y="29"/>
                  <a:pt x="27" y="29"/>
                </a:cubicBezTo>
                <a:cubicBezTo>
                  <a:pt x="29" y="35"/>
                  <a:pt x="29" y="35"/>
                  <a:pt x="29" y="35"/>
                </a:cubicBezTo>
                <a:cubicBezTo>
                  <a:pt x="44" y="41"/>
                  <a:pt x="44" y="41"/>
                  <a:pt x="44" y="41"/>
                </a:cubicBezTo>
                <a:cubicBezTo>
                  <a:pt x="46" y="35"/>
                  <a:pt x="46" y="35"/>
                  <a:pt x="46" y="35"/>
                </a:cubicBezTo>
                <a:cubicBezTo>
                  <a:pt x="35" y="30"/>
                  <a:pt x="35" y="30"/>
                  <a:pt x="35" y="30"/>
                </a:cubicBezTo>
                <a:cubicBezTo>
                  <a:pt x="31" y="17"/>
                  <a:pt x="31" y="17"/>
                  <a:pt x="31" y="17"/>
                </a:cubicBezTo>
                <a:lnTo>
                  <a:pt x="20" y="12"/>
                </a:lnTo>
                <a:close/>
              </a:path>
            </a:pathLst>
          </a:custGeom>
          <a:noFill/>
          <a:ln w="19050">
            <a:solidFill>
              <a:schemeClr val="bg1"/>
            </a:solidFill>
          </a:ln>
        </p:spPr>
        <p:txBody>
          <a:bodyPr vert="horz" wrap="square" lIns="68589" tIns="34295" rIns="68589" bIns="34295" numCol="1" anchor="t" anchorCtr="0" compatLnSpc="1"/>
          <a:lstStyle/>
          <a:p>
            <a:endParaRPr lang="en-US" sz="1400"/>
          </a:p>
        </p:txBody>
      </p:sp>
      <p:pic>
        <p:nvPicPr>
          <p:cNvPr id="39" name="Picture 34" descr="Efficiency.png"/>
          <p:cNvPicPr>
            <a:picLocks noChangeAspect="1"/>
          </p:cNvPicPr>
          <p:nvPr/>
        </p:nvPicPr>
        <p:blipFill>
          <a:blip r:embed="rId1" cstate="print"/>
          <a:srcRect/>
          <a:stretch>
            <a:fillRect/>
          </a:stretch>
        </p:blipFill>
        <p:spPr bwMode="auto">
          <a:xfrm>
            <a:off x="1570855" y="3795978"/>
            <a:ext cx="810268" cy="752012"/>
          </a:xfrm>
          <a:prstGeom prst="rect">
            <a:avLst/>
          </a:prstGeom>
          <a:noFill/>
          <a:ln>
            <a:noFill/>
          </a:ln>
        </p:spPr>
      </p:pic>
      <p:grpSp>
        <p:nvGrpSpPr>
          <p:cNvPr id="40" name="Group 173"/>
          <p:cNvGrpSpPr>
            <a:grpSpLocks noChangeAspect="1"/>
          </p:cNvGrpSpPr>
          <p:nvPr/>
        </p:nvGrpSpPr>
        <p:grpSpPr>
          <a:xfrm>
            <a:off x="1700231" y="4720235"/>
            <a:ext cx="551519" cy="709863"/>
            <a:chOff x="-2773363" y="1651000"/>
            <a:chExt cx="2692401" cy="3448051"/>
          </a:xfrm>
          <a:solidFill>
            <a:schemeClr val="bg1"/>
          </a:solidFill>
        </p:grpSpPr>
        <p:sp>
          <p:nvSpPr>
            <p:cNvPr id="41" name="Freeform 19"/>
            <p:cNvSpPr>
              <a:spLocks noEditPoints="1"/>
            </p:cNvSpPr>
            <p:nvPr/>
          </p:nvSpPr>
          <p:spPr bwMode="auto">
            <a:xfrm>
              <a:off x="-1908175" y="1798638"/>
              <a:ext cx="641350" cy="641350"/>
            </a:xfrm>
            <a:custGeom>
              <a:avLst/>
              <a:gdLst>
                <a:gd name="T0" fmla="*/ 171 w 171"/>
                <a:gd name="T1" fmla="*/ 79 h 171"/>
                <a:gd name="T2" fmla="*/ 168 w 171"/>
                <a:gd name="T3" fmla="*/ 77 h 171"/>
                <a:gd name="T4" fmla="*/ 152 w 171"/>
                <a:gd name="T5" fmla="*/ 65 h 171"/>
                <a:gd name="T6" fmla="*/ 165 w 171"/>
                <a:gd name="T7" fmla="*/ 54 h 171"/>
                <a:gd name="T8" fmla="*/ 161 w 171"/>
                <a:gd name="T9" fmla="*/ 52 h 171"/>
                <a:gd name="T10" fmla="*/ 142 w 171"/>
                <a:gd name="T11" fmla="*/ 45 h 171"/>
                <a:gd name="T12" fmla="*/ 152 w 171"/>
                <a:gd name="T13" fmla="*/ 32 h 171"/>
                <a:gd name="T14" fmla="*/ 147 w 171"/>
                <a:gd name="T15" fmla="*/ 30 h 171"/>
                <a:gd name="T16" fmla="*/ 127 w 171"/>
                <a:gd name="T17" fmla="*/ 30 h 171"/>
                <a:gd name="T18" fmla="*/ 132 w 171"/>
                <a:gd name="T19" fmla="*/ 15 h 171"/>
                <a:gd name="T20" fmla="*/ 127 w 171"/>
                <a:gd name="T21" fmla="*/ 14 h 171"/>
                <a:gd name="T22" fmla="*/ 108 w 171"/>
                <a:gd name="T23" fmla="*/ 20 h 171"/>
                <a:gd name="T24" fmla="*/ 108 w 171"/>
                <a:gd name="T25" fmla="*/ 5 h 171"/>
                <a:gd name="T26" fmla="*/ 103 w 171"/>
                <a:gd name="T27" fmla="*/ 4 h 171"/>
                <a:gd name="T28" fmla="*/ 86 w 171"/>
                <a:gd name="T29" fmla="*/ 16 h 171"/>
                <a:gd name="T30" fmla="*/ 79 w 171"/>
                <a:gd name="T31" fmla="*/ 0 h 171"/>
                <a:gd name="T32" fmla="*/ 77 w 171"/>
                <a:gd name="T33" fmla="*/ 3 h 171"/>
                <a:gd name="T34" fmla="*/ 65 w 171"/>
                <a:gd name="T35" fmla="*/ 19 h 171"/>
                <a:gd name="T36" fmla="*/ 53 w 171"/>
                <a:gd name="T37" fmla="*/ 6 h 171"/>
                <a:gd name="T38" fmla="*/ 52 w 171"/>
                <a:gd name="T39" fmla="*/ 10 h 171"/>
                <a:gd name="T40" fmla="*/ 45 w 171"/>
                <a:gd name="T41" fmla="*/ 29 h 171"/>
                <a:gd name="T42" fmla="*/ 30 w 171"/>
                <a:gd name="T43" fmla="*/ 20 h 171"/>
                <a:gd name="T44" fmla="*/ 30 w 171"/>
                <a:gd name="T45" fmla="*/ 24 h 171"/>
                <a:gd name="T46" fmla="*/ 30 w 171"/>
                <a:gd name="T47" fmla="*/ 44 h 171"/>
                <a:gd name="T48" fmla="*/ 13 w 171"/>
                <a:gd name="T49" fmla="*/ 40 h 171"/>
                <a:gd name="T50" fmla="*/ 14 w 171"/>
                <a:gd name="T51" fmla="*/ 44 h 171"/>
                <a:gd name="T52" fmla="*/ 20 w 171"/>
                <a:gd name="T53" fmla="*/ 63 h 171"/>
                <a:gd name="T54" fmla="*/ 2 w 171"/>
                <a:gd name="T55" fmla="*/ 65 h 171"/>
                <a:gd name="T56" fmla="*/ 4 w 171"/>
                <a:gd name="T57" fmla="*/ 68 h 171"/>
                <a:gd name="T58" fmla="*/ 16 w 171"/>
                <a:gd name="T59" fmla="*/ 84 h 171"/>
                <a:gd name="T60" fmla="*/ 0 w 171"/>
                <a:gd name="T61" fmla="*/ 91 h 171"/>
                <a:gd name="T62" fmla="*/ 3 w 171"/>
                <a:gd name="T63" fmla="*/ 94 h 171"/>
                <a:gd name="T64" fmla="*/ 19 w 171"/>
                <a:gd name="T65" fmla="*/ 106 h 171"/>
                <a:gd name="T66" fmla="*/ 6 w 171"/>
                <a:gd name="T67" fmla="*/ 116 h 171"/>
                <a:gd name="T68" fmla="*/ 10 w 171"/>
                <a:gd name="T69" fmla="*/ 119 h 171"/>
                <a:gd name="T70" fmla="*/ 29 w 171"/>
                <a:gd name="T71" fmla="*/ 125 h 171"/>
                <a:gd name="T72" fmla="*/ 19 w 171"/>
                <a:gd name="T73" fmla="*/ 139 h 171"/>
                <a:gd name="T74" fmla="*/ 24 w 171"/>
                <a:gd name="T75" fmla="*/ 141 h 171"/>
                <a:gd name="T76" fmla="*/ 44 w 171"/>
                <a:gd name="T77" fmla="*/ 141 h 171"/>
                <a:gd name="T78" fmla="*/ 39 w 171"/>
                <a:gd name="T79" fmla="*/ 156 h 171"/>
                <a:gd name="T80" fmla="*/ 44 w 171"/>
                <a:gd name="T81" fmla="*/ 157 h 171"/>
                <a:gd name="T82" fmla="*/ 63 w 171"/>
                <a:gd name="T83" fmla="*/ 151 h 171"/>
                <a:gd name="T84" fmla="*/ 63 w 171"/>
                <a:gd name="T85" fmla="*/ 166 h 171"/>
                <a:gd name="T86" fmla="*/ 68 w 171"/>
                <a:gd name="T87" fmla="*/ 166 h 171"/>
                <a:gd name="T88" fmla="*/ 85 w 171"/>
                <a:gd name="T89" fmla="*/ 155 h 171"/>
                <a:gd name="T90" fmla="*/ 91 w 171"/>
                <a:gd name="T91" fmla="*/ 171 h 171"/>
                <a:gd name="T92" fmla="*/ 94 w 171"/>
                <a:gd name="T93" fmla="*/ 168 h 171"/>
                <a:gd name="T94" fmla="*/ 96 w 171"/>
                <a:gd name="T95" fmla="*/ 154 h 171"/>
                <a:gd name="T96" fmla="*/ 114 w 171"/>
                <a:gd name="T97" fmla="*/ 163 h 171"/>
                <a:gd name="T98" fmla="*/ 119 w 171"/>
                <a:gd name="T99" fmla="*/ 162 h 171"/>
                <a:gd name="T100" fmla="*/ 117 w 171"/>
                <a:gd name="T101" fmla="*/ 147 h 171"/>
                <a:gd name="T102" fmla="*/ 137 w 171"/>
                <a:gd name="T103" fmla="*/ 150 h 171"/>
                <a:gd name="T104" fmla="*/ 142 w 171"/>
                <a:gd name="T105" fmla="*/ 149 h 171"/>
                <a:gd name="T106" fmla="*/ 135 w 171"/>
                <a:gd name="T107" fmla="*/ 134 h 171"/>
                <a:gd name="T108" fmla="*/ 154 w 171"/>
                <a:gd name="T109" fmla="*/ 131 h 171"/>
                <a:gd name="T110" fmla="*/ 159 w 171"/>
                <a:gd name="T111" fmla="*/ 129 h 171"/>
                <a:gd name="T112" fmla="*/ 147 w 171"/>
                <a:gd name="T113" fmla="*/ 117 h 171"/>
                <a:gd name="T114" fmla="*/ 165 w 171"/>
                <a:gd name="T115" fmla="*/ 108 h 171"/>
                <a:gd name="T116" fmla="*/ 169 w 171"/>
                <a:gd name="T117" fmla="*/ 105 h 171"/>
                <a:gd name="T118" fmla="*/ 154 w 171"/>
                <a:gd name="T119" fmla="*/ 96 h 171"/>
                <a:gd name="T120" fmla="*/ 168 w 171"/>
                <a:gd name="T121" fmla="*/ 82 h 171"/>
                <a:gd name="T122" fmla="*/ 70 w 171"/>
                <a:gd name="T123" fmla="*/ 85 h 171"/>
                <a:gd name="T124" fmla="*/ 101 w 171"/>
                <a:gd name="T1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p>
          </p:txBody>
        </p:sp>
        <p:sp>
          <p:nvSpPr>
            <p:cNvPr id="42" name="Freeform 20"/>
            <p:cNvSpPr>
              <a:spLocks noEditPoints="1"/>
            </p:cNvSpPr>
            <p:nvPr/>
          </p:nvSpPr>
          <p:spPr bwMode="auto">
            <a:xfrm>
              <a:off x="-1333500" y="1651000"/>
              <a:ext cx="454025" cy="454025"/>
            </a:xfrm>
            <a:custGeom>
              <a:avLst/>
              <a:gdLst>
                <a:gd name="T0" fmla="*/ 121 w 121"/>
                <a:gd name="T1" fmla="*/ 56 h 121"/>
                <a:gd name="T2" fmla="*/ 119 w 121"/>
                <a:gd name="T3" fmla="*/ 54 h 121"/>
                <a:gd name="T4" fmla="*/ 108 w 121"/>
                <a:gd name="T5" fmla="*/ 46 h 121"/>
                <a:gd name="T6" fmla="*/ 117 w 121"/>
                <a:gd name="T7" fmla="*/ 38 h 121"/>
                <a:gd name="T8" fmla="*/ 115 w 121"/>
                <a:gd name="T9" fmla="*/ 37 h 121"/>
                <a:gd name="T10" fmla="*/ 101 w 121"/>
                <a:gd name="T11" fmla="*/ 32 h 121"/>
                <a:gd name="T12" fmla="*/ 108 w 121"/>
                <a:gd name="T13" fmla="*/ 23 h 121"/>
                <a:gd name="T14" fmla="*/ 105 w 121"/>
                <a:gd name="T15" fmla="*/ 21 h 121"/>
                <a:gd name="T16" fmla="*/ 90 w 121"/>
                <a:gd name="T17" fmla="*/ 21 h 121"/>
                <a:gd name="T18" fmla="*/ 94 w 121"/>
                <a:gd name="T19" fmla="*/ 11 h 121"/>
                <a:gd name="T20" fmla="*/ 90 w 121"/>
                <a:gd name="T21" fmla="*/ 10 h 121"/>
                <a:gd name="T22" fmla="*/ 77 w 121"/>
                <a:gd name="T23" fmla="*/ 14 h 121"/>
                <a:gd name="T24" fmla="*/ 77 w 121"/>
                <a:gd name="T25" fmla="*/ 3 h 121"/>
                <a:gd name="T26" fmla="*/ 73 w 121"/>
                <a:gd name="T27" fmla="*/ 3 h 121"/>
                <a:gd name="T28" fmla="*/ 61 w 121"/>
                <a:gd name="T29" fmla="*/ 11 h 121"/>
                <a:gd name="T30" fmla="*/ 56 w 121"/>
                <a:gd name="T31" fmla="*/ 0 h 121"/>
                <a:gd name="T32" fmla="*/ 55 w 121"/>
                <a:gd name="T33" fmla="*/ 2 h 121"/>
                <a:gd name="T34" fmla="*/ 46 w 121"/>
                <a:gd name="T35" fmla="*/ 13 h 121"/>
                <a:gd name="T36" fmla="*/ 38 w 121"/>
                <a:gd name="T37" fmla="*/ 4 h 121"/>
                <a:gd name="T38" fmla="*/ 37 w 121"/>
                <a:gd name="T39" fmla="*/ 7 h 121"/>
                <a:gd name="T40" fmla="*/ 32 w 121"/>
                <a:gd name="T41" fmla="*/ 20 h 121"/>
                <a:gd name="T42" fmla="*/ 22 w 121"/>
                <a:gd name="T43" fmla="*/ 14 h 121"/>
                <a:gd name="T44" fmla="*/ 21 w 121"/>
                <a:gd name="T45" fmla="*/ 17 h 121"/>
                <a:gd name="T46" fmla="*/ 21 w 121"/>
                <a:gd name="T47" fmla="*/ 31 h 121"/>
                <a:gd name="T48" fmla="*/ 9 w 121"/>
                <a:gd name="T49" fmla="*/ 28 h 121"/>
                <a:gd name="T50" fmla="*/ 10 w 121"/>
                <a:gd name="T51" fmla="*/ 31 h 121"/>
                <a:gd name="T52" fmla="*/ 14 w 121"/>
                <a:gd name="T53" fmla="*/ 45 h 121"/>
                <a:gd name="T54" fmla="*/ 2 w 121"/>
                <a:gd name="T55" fmla="*/ 46 h 121"/>
                <a:gd name="T56" fmla="*/ 3 w 121"/>
                <a:gd name="T57" fmla="*/ 48 h 121"/>
                <a:gd name="T58" fmla="*/ 11 w 121"/>
                <a:gd name="T59" fmla="*/ 60 h 121"/>
                <a:gd name="T60" fmla="*/ 0 w 121"/>
                <a:gd name="T61" fmla="*/ 65 h 121"/>
                <a:gd name="T62" fmla="*/ 2 w 121"/>
                <a:gd name="T63" fmla="*/ 67 h 121"/>
                <a:gd name="T64" fmla="*/ 14 w 121"/>
                <a:gd name="T65" fmla="*/ 75 h 121"/>
                <a:gd name="T66" fmla="*/ 4 w 121"/>
                <a:gd name="T67" fmla="*/ 83 h 121"/>
                <a:gd name="T68" fmla="*/ 7 w 121"/>
                <a:gd name="T69" fmla="*/ 84 h 121"/>
                <a:gd name="T70" fmla="*/ 20 w 121"/>
                <a:gd name="T71" fmla="*/ 89 h 121"/>
                <a:gd name="T72" fmla="*/ 14 w 121"/>
                <a:gd name="T73" fmla="*/ 98 h 121"/>
                <a:gd name="T74" fmla="*/ 17 w 121"/>
                <a:gd name="T75" fmla="*/ 100 h 121"/>
                <a:gd name="T76" fmla="*/ 31 w 121"/>
                <a:gd name="T77" fmla="*/ 100 h 121"/>
                <a:gd name="T78" fmla="*/ 28 w 121"/>
                <a:gd name="T79" fmla="*/ 110 h 121"/>
                <a:gd name="T80" fmla="*/ 31 w 121"/>
                <a:gd name="T81" fmla="*/ 112 h 121"/>
                <a:gd name="T82" fmla="*/ 45 w 121"/>
                <a:gd name="T83" fmla="*/ 107 h 121"/>
                <a:gd name="T84" fmla="*/ 45 w 121"/>
                <a:gd name="T85" fmla="*/ 118 h 121"/>
                <a:gd name="T86" fmla="*/ 49 w 121"/>
                <a:gd name="T87" fmla="*/ 118 h 121"/>
                <a:gd name="T88" fmla="*/ 60 w 121"/>
                <a:gd name="T89" fmla="*/ 110 h 121"/>
                <a:gd name="T90" fmla="*/ 65 w 121"/>
                <a:gd name="T91" fmla="*/ 121 h 121"/>
                <a:gd name="T92" fmla="*/ 67 w 121"/>
                <a:gd name="T93" fmla="*/ 119 h 121"/>
                <a:gd name="T94" fmla="*/ 68 w 121"/>
                <a:gd name="T95" fmla="*/ 109 h 121"/>
                <a:gd name="T96" fmla="*/ 81 w 121"/>
                <a:gd name="T97" fmla="*/ 116 h 121"/>
                <a:gd name="T98" fmla="*/ 85 w 121"/>
                <a:gd name="T99" fmla="*/ 115 h 121"/>
                <a:gd name="T100" fmla="*/ 83 w 121"/>
                <a:gd name="T101" fmla="*/ 104 h 121"/>
                <a:gd name="T102" fmla="*/ 97 w 121"/>
                <a:gd name="T103" fmla="*/ 107 h 121"/>
                <a:gd name="T104" fmla="*/ 101 w 121"/>
                <a:gd name="T105" fmla="*/ 106 h 121"/>
                <a:gd name="T106" fmla="*/ 96 w 121"/>
                <a:gd name="T107" fmla="*/ 95 h 121"/>
                <a:gd name="T108" fmla="*/ 110 w 121"/>
                <a:gd name="T109" fmla="*/ 93 h 121"/>
                <a:gd name="T110" fmla="*/ 113 w 121"/>
                <a:gd name="T111" fmla="*/ 92 h 121"/>
                <a:gd name="T112" fmla="*/ 105 w 121"/>
                <a:gd name="T113" fmla="*/ 83 h 121"/>
                <a:gd name="T114" fmla="*/ 117 w 121"/>
                <a:gd name="T115" fmla="*/ 77 h 121"/>
                <a:gd name="T116" fmla="*/ 120 w 121"/>
                <a:gd name="T117" fmla="*/ 75 h 121"/>
                <a:gd name="T118" fmla="*/ 109 w 121"/>
                <a:gd name="T119" fmla="*/ 68 h 121"/>
                <a:gd name="T120" fmla="*/ 120 w 121"/>
                <a:gd name="T121" fmla="*/ 58 h 121"/>
                <a:gd name="T122" fmla="*/ 50 w 121"/>
                <a:gd name="T123" fmla="*/ 61 h 121"/>
                <a:gd name="T124" fmla="*/ 72 w 121"/>
                <a:gd name="T125"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p>
          </p:txBody>
        </p:sp>
        <p:sp>
          <p:nvSpPr>
            <p:cNvPr id="43" name="Oval 21"/>
            <p:cNvSpPr>
              <a:spLocks noChangeArrowheads="1"/>
            </p:cNvSpPr>
            <p:nvPr/>
          </p:nvSpPr>
          <p:spPr bwMode="auto">
            <a:xfrm>
              <a:off x="-1055688" y="2462213"/>
              <a:ext cx="171450" cy="171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p>
          </p:txBody>
        </p:sp>
        <p:sp>
          <p:nvSpPr>
            <p:cNvPr id="44" name="Oval 22"/>
            <p:cNvSpPr>
              <a:spLocks noChangeArrowheads="1"/>
            </p:cNvSpPr>
            <p:nvPr/>
          </p:nvSpPr>
          <p:spPr bwMode="auto">
            <a:xfrm>
              <a:off x="-1776413" y="2792413"/>
              <a:ext cx="115888" cy="1190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p>
          </p:txBody>
        </p:sp>
        <p:sp>
          <p:nvSpPr>
            <p:cNvPr id="45" name="Freeform 23"/>
            <p:cNvSpPr>
              <a:spLocks noEditPoints="1"/>
            </p:cNvSpPr>
            <p:nvPr/>
          </p:nvSpPr>
          <p:spPr bwMode="auto">
            <a:xfrm>
              <a:off x="-2773363" y="2439988"/>
              <a:ext cx="2692401" cy="2659063"/>
            </a:xfrm>
            <a:custGeom>
              <a:avLst/>
              <a:gdLst>
                <a:gd name="T0" fmla="*/ 605 w 718"/>
                <a:gd name="T1" fmla="*/ 20 h 709"/>
                <a:gd name="T2" fmla="*/ 602 w 718"/>
                <a:gd name="T3" fmla="*/ 58 h 709"/>
                <a:gd name="T4" fmla="*/ 587 w 718"/>
                <a:gd name="T5" fmla="*/ 93 h 709"/>
                <a:gd name="T6" fmla="*/ 563 w 718"/>
                <a:gd name="T7" fmla="*/ 121 h 709"/>
                <a:gd name="T8" fmla="*/ 530 w 718"/>
                <a:gd name="T9" fmla="*/ 141 h 709"/>
                <a:gd name="T10" fmla="*/ 493 w 718"/>
                <a:gd name="T11" fmla="*/ 149 h 709"/>
                <a:gd name="T12" fmla="*/ 456 w 718"/>
                <a:gd name="T13" fmla="*/ 147 h 709"/>
                <a:gd name="T14" fmla="*/ 420 w 718"/>
                <a:gd name="T15" fmla="*/ 134 h 709"/>
                <a:gd name="T16" fmla="*/ 391 w 718"/>
                <a:gd name="T17" fmla="*/ 110 h 709"/>
                <a:gd name="T18" fmla="*/ 371 w 718"/>
                <a:gd name="T19" fmla="*/ 78 h 709"/>
                <a:gd name="T20" fmla="*/ 361 w 718"/>
                <a:gd name="T21" fmla="*/ 42 h 709"/>
                <a:gd name="T22" fmla="*/ 363 w 718"/>
                <a:gd name="T23" fmla="*/ 4 h 709"/>
                <a:gd name="T24" fmla="*/ 68 w 718"/>
                <a:gd name="T25" fmla="*/ 221 h 709"/>
                <a:gd name="T26" fmla="*/ 162 w 718"/>
                <a:gd name="T27" fmla="*/ 514 h 709"/>
                <a:gd name="T28" fmla="*/ 334 w 718"/>
                <a:gd name="T29" fmla="*/ 176 h 709"/>
                <a:gd name="T30" fmla="*/ 311 w 718"/>
                <a:gd name="T31" fmla="*/ 189 h 709"/>
                <a:gd name="T32" fmla="*/ 288 w 718"/>
                <a:gd name="T33" fmla="*/ 197 h 709"/>
                <a:gd name="T34" fmla="*/ 258 w 718"/>
                <a:gd name="T35" fmla="*/ 192 h 709"/>
                <a:gd name="T36" fmla="*/ 234 w 718"/>
                <a:gd name="T37" fmla="*/ 181 h 709"/>
                <a:gd name="T38" fmla="*/ 214 w 718"/>
                <a:gd name="T39" fmla="*/ 164 h 709"/>
                <a:gd name="T40" fmla="*/ 201 w 718"/>
                <a:gd name="T41" fmla="*/ 141 h 709"/>
                <a:gd name="T42" fmla="*/ 195 w 718"/>
                <a:gd name="T43" fmla="*/ 116 h 709"/>
                <a:gd name="T44" fmla="*/ 197 w 718"/>
                <a:gd name="T45" fmla="*/ 89 h 709"/>
                <a:gd name="T46" fmla="*/ 207 w 718"/>
                <a:gd name="T47" fmla="*/ 64 h 709"/>
                <a:gd name="T48" fmla="*/ 225 w 718"/>
                <a:gd name="T49" fmla="*/ 43 h 709"/>
                <a:gd name="T50" fmla="*/ 249 w 718"/>
                <a:gd name="T51" fmla="*/ 29 h 709"/>
                <a:gd name="T52" fmla="*/ 275 w 718"/>
                <a:gd name="T53" fmla="*/ 23 h 709"/>
                <a:gd name="T54" fmla="*/ 305 w 718"/>
                <a:gd name="T55" fmla="*/ 28 h 709"/>
                <a:gd name="T56" fmla="*/ 329 w 718"/>
                <a:gd name="T57" fmla="*/ 38 h 709"/>
                <a:gd name="T58" fmla="*/ 349 w 718"/>
                <a:gd name="T59" fmla="*/ 55 h 709"/>
                <a:gd name="T60" fmla="*/ 362 w 718"/>
                <a:gd name="T61" fmla="*/ 78 h 709"/>
                <a:gd name="T62" fmla="*/ 368 w 718"/>
                <a:gd name="T63" fmla="*/ 104 h 709"/>
                <a:gd name="T64" fmla="*/ 366 w 718"/>
                <a:gd name="T65" fmla="*/ 131 h 709"/>
                <a:gd name="T66" fmla="*/ 356 w 718"/>
                <a:gd name="T67" fmla="*/ 156 h 709"/>
                <a:gd name="T68" fmla="*/ 338 w 718"/>
                <a:gd name="T69" fmla="*/ 176 h 709"/>
                <a:gd name="T70" fmla="*/ 451 w 718"/>
                <a:gd name="T71" fmla="*/ 208 h 709"/>
                <a:gd name="T72" fmla="*/ 444 w 718"/>
                <a:gd name="T73" fmla="*/ 224 h 709"/>
                <a:gd name="T74" fmla="*/ 433 w 718"/>
                <a:gd name="T75" fmla="*/ 237 h 709"/>
                <a:gd name="T76" fmla="*/ 418 w 718"/>
                <a:gd name="T77" fmla="*/ 247 h 709"/>
                <a:gd name="T78" fmla="*/ 401 w 718"/>
                <a:gd name="T79" fmla="*/ 251 h 709"/>
                <a:gd name="T80" fmla="*/ 383 w 718"/>
                <a:gd name="T81" fmla="*/ 250 h 709"/>
                <a:gd name="T82" fmla="*/ 367 w 718"/>
                <a:gd name="T83" fmla="*/ 243 h 709"/>
                <a:gd name="T84" fmla="*/ 353 w 718"/>
                <a:gd name="T85" fmla="*/ 232 h 709"/>
                <a:gd name="T86" fmla="*/ 343 w 718"/>
                <a:gd name="T87" fmla="*/ 217 h 709"/>
                <a:gd name="T88" fmla="*/ 339 w 718"/>
                <a:gd name="T89" fmla="*/ 200 h 709"/>
                <a:gd name="T90" fmla="*/ 340 w 718"/>
                <a:gd name="T91" fmla="*/ 183 h 709"/>
                <a:gd name="T92" fmla="*/ 346 w 718"/>
                <a:gd name="T93" fmla="*/ 166 h 709"/>
                <a:gd name="T94" fmla="*/ 357 w 718"/>
                <a:gd name="T95" fmla="*/ 153 h 709"/>
                <a:gd name="T96" fmla="*/ 372 w 718"/>
                <a:gd name="T97" fmla="*/ 143 h 709"/>
                <a:gd name="T98" fmla="*/ 389 w 718"/>
                <a:gd name="T99" fmla="*/ 138 h 709"/>
                <a:gd name="T100" fmla="*/ 407 w 718"/>
                <a:gd name="T101" fmla="*/ 139 h 709"/>
                <a:gd name="T102" fmla="*/ 423 w 718"/>
                <a:gd name="T103" fmla="*/ 146 h 709"/>
                <a:gd name="T104" fmla="*/ 437 w 718"/>
                <a:gd name="T105" fmla="*/ 157 h 709"/>
                <a:gd name="T106" fmla="*/ 446 w 718"/>
                <a:gd name="T107" fmla="*/ 172 h 709"/>
                <a:gd name="T108" fmla="*/ 451 w 718"/>
                <a:gd name="T109" fmla="*/ 18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8" h="709">
                  <a:moveTo>
                    <a:pt x="606" y="330"/>
                  </a:moveTo>
                  <a:cubicBezTo>
                    <a:pt x="718" y="140"/>
                    <a:pt x="627" y="0"/>
                    <a:pt x="627" y="0"/>
                  </a:cubicBezTo>
                  <a:cubicBezTo>
                    <a:pt x="578" y="0"/>
                    <a:pt x="578" y="0"/>
                    <a:pt x="578" y="0"/>
                  </a:cubicBezTo>
                  <a:cubicBezTo>
                    <a:pt x="579" y="4"/>
                    <a:pt x="580" y="9"/>
                    <a:pt x="581" y="13"/>
                  </a:cubicBezTo>
                  <a:cubicBezTo>
                    <a:pt x="601" y="16"/>
                    <a:pt x="601" y="16"/>
                    <a:pt x="601" y="16"/>
                  </a:cubicBezTo>
                  <a:cubicBezTo>
                    <a:pt x="603" y="16"/>
                    <a:pt x="605" y="18"/>
                    <a:pt x="605" y="20"/>
                  </a:cubicBezTo>
                  <a:cubicBezTo>
                    <a:pt x="605" y="20"/>
                    <a:pt x="605" y="20"/>
                    <a:pt x="605" y="20"/>
                  </a:cubicBezTo>
                  <a:cubicBezTo>
                    <a:pt x="605" y="23"/>
                    <a:pt x="604" y="24"/>
                    <a:pt x="601" y="24"/>
                  </a:cubicBezTo>
                  <a:cubicBezTo>
                    <a:pt x="582" y="30"/>
                    <a:pt x="582" y="30"/>
                    <a:pt x="582" y="30"/>
                  </a:cubicBezTo>
                  <a:cubicBezTo>
                    <a:pt x="582" y="35"/>
                    <a:pt x="581" y="40"/>
                    <a:pt x="581" y="45"/>
                  </a:cubicBezTo>
                  <a:cubicBezTo>
                    <a:pt x="599" y="54"/>
                    <a:pt x="599" y="54"/>
                    <a:pt x="599" y="54"/>
                  </a:cubicBezTo>
                  <a:cubicBezTo>
                    <a:pt x="601" y="55"/>
                    <a:pt x="602" y="56"/>
                    <a:pt x="602" y="58"/>
                  </a:cubicBezTo>
                  <a:cubicBezTo>
                    <a:pt x="602" y="58"/>
                    <a:pt x="602" y="59"/>
                    <a:pt x="602" y="59"/>
                  </a:cubicBezTo>
                  <a:cubicBezTo>
                    <a:pt x="601" y="61"/>
                    <a:pt x="599" y="62"/>
                    <a:pt x="597" y="62"/>
                  </a:cubicBezTo>
                  <a:cubicBezTo>
                    <a:pt x="577" y="62"/>
                    <a:pt x="577" y="62"/>
                    <a:pt x="577" y="62"/>
                  </a:cubicBezTo>
                  <a:cubicBezTo>
                    <a:pt x="575" y="66"/>
                    <a:pt x="573" y="71"/>
                    <a:pt x="571" y="75"/>
                  </a:cubicBezTo>
                  <a:cubicBezTo>
                    <a:pt x="585" y="89"/>
                    <a:pt x="585" y="89"/>
                    <a:pt x="585" y="89"/>
                  </a:cubicBezTo>
                  <a:cubicBezTo>
                    <a:pt x="587" y="90"/>
                    <a:pt x="587" y="91"/>
                    <a:pt x="587" y="93"/>
                  </a:cubicBezTo>
                  <a:cubicBezTo>
                    <a:pt x="587" y="94"/>
                    <a:pt x="587" y="94"/>
                    <a:pt x="587" y="95"/>
                  </a:cubicBezTo>
                  <a:cubicBezTo>
                    <a:pt x="585" y="97"/>
                    <a:pt x="583" y="97"/>
                    <a:pt x="581" y="96"/>
                  </a:cubicBezTo>
                  <a:cubicBezTo>
                    <a:pt x="562" y="90"/>
                    <a:pt x="562" y="90"/>
                    <a:pt x="562" y="90"/>
                  </a:cubicBezTo>
                  <a:cubicBezTo>
                    <a:pt x="559" y="94"/>
                    <a:pt x="556" y="97"/>
                    <a:pt x="552" y="101"/>
                  </a:cubicBezTo>
                  <a:cubicBezTo>
                    <a:pt x="562" y="119"/>
                    <a:pt x="562" y="119"/>
                    <a:pt x="562" y="119"/>
                  </a:cubicBezTo>
                  <a:cubicBezTo>
                    <a:pt x="562" y="120"/>
                    <a:pt x="563" y="120"/>
                    <a:pt x="563" y="121"/>
                  </a:cubicBezTo>
                  <a:cubicBezTo>
                    <a:pt x="563" y="122"/>
                    <a:pt x="562" y="124"/>
                    <a:pt x="561" y="124"/>
                  </a:cubicBezTo>
                  <a:cubicBezTo>
                    <a:pt x="559" y="126"/>
                    <a:pt x="557" y="126"/>
                    <a:pt x="555" y="124"/>
                  </a:cubicBezTo>
                  <a:cubicBezTo>
                    <a:pt x="539" y="112"/>
                    <a:pt x="539" y="112"/>
                    <a:pt x="539" y="112"/>
                  </a:cubicBezTo>
                  <a:cubicBezTo>
                    <a:pt x="535" y="114"/>
                    <a:pt x="531" y="117"/>
                    <a:pt x="527" y="119"/>
                  </a:cubicBezTo>
                  <a:cubicBezTo>
                    <a:pt x="530" y="139"/>
                    <a:pt x="530" y="139"/>
                    <a:pt x="530" y="139"/>
                  </a:cubicBezTo>
                  <a:cubicBezTo>
                    <a:pt x="530" y="140"/>
                    <a:pt x="530" y="140"/>
                    <a:pt x="530" y="141"/>
                  </a:cubicBezTo>
                  <a:cubicBezTo>
                    <a:pt x="530" y="142"/>
                    <a:pt x="529" y="144"/>
                    <a:pt x="528" y="145"/>
                  </a:cubicBezTo>
                  <a:cubicBezTo>
                    <a:pt x="526" y="145"/>
                    <a:pt x="523" y="144"/>
                    <a:pt x="522" y="142"/>
                  </a:cubicBezTo>
                  <a:cubicBezTo>
                    <a:pt x="511" y="126"/>
                    <a:pt x="511" y="126"/>
                    <a:pt x="511" y="126"/>
                  </a:cubicBezTo>
                  <a:cubicBezTo>
                    <a:pt x="506" y="127"/>
                    <a:pt x="501" y="128"/>
                    <a:pt x="497" y="129"/>
                  </a:cubicBezTo>
                  <a:cubicBezTo>
                    <a:pt x="493" y="149"/>
                    <a:pt x="493" y="149"/>
                    <a:pt x="493" y="149"/>
                  </a:cubicBezTo>
                  <a:cubicBezTo>
                    <a:pt x="493" y="149"/>
                    <a:pt x="493" y="149"/>
                    <a:pt x="493" y="149"/>
                  </a:cubicBezTo>
                  <a:cubicBezTo>
                    <a:pt x="493" y="151"/>
                    <a:pt x="492" y="153"/>
                    <a:pt x="490" y="153"/>
                  </a:cubicBezTo>
                  <a:cubicBezTo>
                    <a:pt x="490" y="153"/>
                    <a:pt x="490" y="153"/>
                    <a:pt x="489" y="153"/>
                  </a:cubicBezTo>
                  <a:cubicBezTo>
                    <a:pt x="487" y="153"/>
                    <a:pt x="486" y="152"/>
                    <a:pt x="485" y="150"/>
                  </a:cubicBezTo>
                  <a:cubicBezTo>
                    <a:pt x="479" y="130"/>
                    <a:pt x="479" y="130"/>
                    <a:pt x="479" y="130"/>
                  </a:cubicBezTo>
                  <a:cubicBezTo>
                    <a:pt x="475" y="130"/>
                    <a:pt x="470" y="130"/>
                    <a:pt x="465" y="129"/>
                  </a:cubicBezTo>
                  <a:cubicBezTo>
                    <a:pt x="456" y="147"/>
                    <a:pt x="456" y="147"/>
                    <a:pt x="456" y="147"/>
                  </a:cubicBezTo>
                  <a:cubicBezTo>
                    <a:pt x="455" y="149"/>
                    <a:pt x="453" y="151"/>
                    <a:pt x="451" y="150"/>
                  </a:cubicBezTo>
                  <a:cubicBezTo>
                    <a:pt x="449" y="150"/>
                    <a:pt x="448" y="148"/>
                    <a:pt x="448" y="146"/>
                  </a:cubicBezTo>
                  <a:cubicBezTo>
                    <a:pt x="448" y="146"/>
                    <a:pt x="448" y="146"/>
                    <a:pt x="448" y="145"/>
                  </a:cubicBezTo>
                  <a:cubicBezTo>
                    <a:pt x="448" y="125"/>
                    <a:pt x="448" y="125"/>
                    <a:pt x="448" y="125"/>
                  </a:cubicBezTo>
                  <a:cubicBezTo>
                    <a:pt x="444" y="123"/>
                    <a:pt x="439" y="121"/>
                    <a:pt x="435" y="119"/>
                  </a:cubicBezTo>
                  <a:cubicBezTo>
                    <a:pt x="420" y="134"/>
                    <a:pt x="420" y="134"/>
                    <a:pt x="420" y="134"/>
                  </a:cubicBezTo>
                  <a:cubicBezTo>
                    <a:pt x="419" y="135"/>
                    <a:pt x="417" y="136"/>
                    <a:pt x="415" y="135"/>
                  </a:cubicBezTo>
                  <a:cubicBezTo>
                    <a:pt x="414" y="134"/>
                    <a:pt x="413" y="133"/>
                    <a:pt x="413" y="131"/>
                  </a:cubicBezTo>
                  <a:cubicBezTo>
                    <a:pt x="413" y="131"/>
                    <a:pt x="413" y="130"/>
                    <a:pt x="414" y="129"/>
                  </a:cubicBezTo>
                  <a:cubicBezTo>
                    <a:pt x="420" y="110"/>
                    <a:pt x="420" y="110"/>
                    <a:pt x="420" y="110"/>
                  </a:cubicBezTo>
                  <a:cubicBezTo>
                    <a:pt x="416" y="107"/>
                    <a:pt x="413" y="104"/>
                    <a:pt x="409" y="101"/>
                  </a:cubicBezTo>
                  <a:cubicBezTo>
                    <a:pt x="391" y="110"/>
                    <a:pt x="391" y="110"/>
                    <a:pt x="391" y="110"/>
                  </a:cubicBezTo>
                  <a:cubicBezTo>
                    <a:pt x="389" y="111"/>
                    <a:pt x="387" y="111"/>
                    <a:pt x="386" y="109"/>
                  </a:cubicBezTo>
                  <a:cubicBezTo>
                    <a:pt x="385" y="109"/>
                    <a:pt x="385" y="108"/>
                    <a:pt x="385" y="107"/>
                  </a:cubicBezTo>
                  <a:cubicBezTo>
                    <a:pt x="385" y="106"/>
                    <a:pt x="385" y="104"/>
                    <a:pt x="386" y="104"/>
                  </a:cubicBezTo>
                  <a:cubicBezTo>
                    <a:pt x="398" y="87"/>
                    <a:pt x="398" y="87"/>
                    <a:pt x="398" y="87"/>
                  </a:cubicBezTo>
                  <a:cubicBezTo>
                    <a:pt x="395" y="83"/>
                    <a:pt x="393" y="79"/>
                    <a:pt x="391" y="75"/>
                  </a:cubicBezTo>
                  <a:cubicBezTo>
                    <a:pt x="371" y="78"/>
                    <a:pt x="371" y="78"/>
                    <a:pt x="371" y="78"/>
                  </a:cubicBezTo>
                  <a:cubicBezTo>
                    <a:pt x="369" y="79"/>
                    <a:pt x="366" y="78"/>
                    <a:pt x="365" y="76"/>
                  </a:cubicBezTo>
                  <a:cubicBezTo>
                    <a:pt x="365" y="75"/>
                    <a:pt x="365" y="75"/>
                    <a:pt x="365" y="74"/>
                  </a:cubicBezTo>
                  <a:cubicBezTo>
                    <a:pt x="365" y="73"/>
                    <a:pt x="366" y="71"/>
                    <a:pt x="368" y="71"/>
                  </a:cubicBezTo>
                  <a:cubicBezTo>
                    <a:pt x="384" y="59"/>
                    <a:pt x="384" y="59"/>
                    <a:pt x="384" y="59"/>
                  </a:cubicBezTo>
                  <a:cubicBezTo>
                    <a:pt x="383" y="54"/>
                    <a:pt x="382" y="50"/>
                    <a:pt x="381" y="45"/>
                  </a:cubicBezTo>
                  <a:cubicBezTo>
                    <a:pt x="361" y="42"/>
                    <a:pt x="361" y="42"/>
                    <a:pt x="361" y="42"/>
                  </a:cubicBezTo>
                  <a:cubicBezTo>
                    <a:pt x="359" y="42"/>
                    <a:pt x="357" y="40"/>
                    <a:pt x="357" y="38"/>
                  </a:cubicBezTo>
                  <a:cubicBezTo>
                    <a:pt x="357" y="38"/>
                    <a:pt x="357" y="38"/>
                    <a:pt x="357" y="38"/>
                  </a:cubicBezTo>
                  <a:cubicBezTo>
                    <a:pt x="357" y="36"/>
                    <a:pt x="358" y="34"/>
                    <a:pt x="360" y="34"/>
                  </a:cubicBezTo>
                  <a:cubicBezTo>
                    <a:pt x="380" y="28"/>
                    <a:pt x="380" y="28"/>
                    <a:pt x="380" y="28"/>
                  </a:cubicBezTo>
                  <a:cubicBezTo>
                    <a:pt x="380" y="23"/>
                    <a:pt x="380" y="18"/>
                    <a:pt x="381" y="13"/>
                  </a:cubicBezTo>
                  <a:cubicBezTo>
                    <a:pt x="363" y="4"/>
                    <a:pt x="363" y="4"/>
                    <a:pt x="363" y="4"/>
                  </a:cubicBezTo>
                  <a:cubicBezTo>
                    <a:pt x="361" y="4"/>
                    <a:pt x="360" y="2"/>
                    <a:pt x="360" y="0"/>
                  </a:cubicBezTo>
                  <a:cubicBezTo>
                    <a:pt x="360" y="0"/>
                    <a:pt x="360" y="0"/>
                    <a:pt x="360" y="0"/>
                  </a:cubicBezTo>
                  <a:cubicBezTo>
                    <a:pt x="110" y="0"/>
                    <a:pt x="110" y="0"/>
                    <a:pt x="110" y="0"/>
                  </a:cubicBezTo>
                  <a:cubicBezTo>
                    <a:pt x="103" y="41"/>
                    <a:pt x="83" y="85"/>
                    <a:pt x="83" y="85"/>
                  </a:cubicBezTo>
                  <a:cubicBezTo>
                    <a:pt x="71" y="115"/>
                    <a:pt x="79" y="137"/>
                    <a:pt x="79" y="137"/>
                  </a:cubicBezTo>
                  <a:cubicBezTo>
                    <a:pt x="103" y="178"/>
                    <a:pt x="84" y="200"/>
                    <a:pt x="68" y="221"/>
                  </a:cubicBezTo>
                  <a:cubicBezTo>
                    <a:pt x="53" y="242"/>
                    <a:pt x="0" y="315"/>
                    <a:pt x="51" y="317"/>
                  </a:cubicBezTo>
                  <a:cubicBezTo>
                    <a:pt x="99" y="318"/>
                    <a:pt x="84" y="334"/>
                    <a:pt x="84" y="334"/>
                  </a:cubicBezTo>
                  <a:cubicBezTo>
                    <a:pt x="63" y="380"/>
                    <a:pt x="96" y="381"/>
                    <a:pt x="96" y="381"/>
                  </a:cubicBezTo>
                  <a:cubicBezTo>
                    <a:pt x="81" y="408"/>
                    <a:pt x="103" y="409"/>
                    <a:pt x="103" y="409"/>
                  </a:cubicBezTo>
                  <a:cubicBezTo>
                    <a:pt x="135" y="409"/>
                    <a:pt x="118" y="438"/>
                    <a:pt x="118" y="438"/>
                  </a:cubicBezTo>
                  <a:cubicBezTo>
                    <a:pt x="79" y="481"/>
                    <a:pt x="113" y="524"/>
                    <a:pt x="162" y="514"/>
                  </a:cubicBezTo>
                  <a:cubicBezTo>
                    <a:pt x="259" y="494"/>
                    <a:pt x="309" y="527"/>
                    <a:pt x="286" y="597"/>
                  </a:cubicBezTo>
                  <a:cubicBezTo>
                    <a:pt x="263" y="666"/>
                    <a:pt x="232" y="709"/>
                    <a:pt x="232" y="709"/>
                  </a:cubicBezTo>
                  <a:cubicBezTo>
                    <a:pt x="659" y="709"/>
                    <a:pt x="659" y="709"/>
                    <a:pt x="659" y="709"/>
                  </a:cubicBezTo>
                  <a:cubicBezTo>
                    <a:pt x="568" y="521"/>
                    <a:pt x="568" y="521"/>
                    <a:pt x="568" y="521"/>
                  </a:cubicBezTo>
                  <a:cubicBezTo>
                    <a:pt x="540" y="458"/>
                    <a:pt x="606" y="330"/>
                    <a:pt x="606" y="330"/>
                  </a:cubicBezTo>
                  <a:close/>
                  <a:moveTo>
                    <a:pt x="334" y="176"/>
                  </a:moveTo>
                  <a:cubicBezTo>
                    <a:pt x="322" y="168"/>
                    <a:pt x="322" y="168"/>
                    <a:pt x="322" y="168"/>
                  </a:cubicBezTo>
                  <a:cubicBezTo>
                    <a:pt x="320" y="169"/>
                    <a:pt x="317" y="171"/>
                    <a:pt x="314" y="173"/>
                  </a:cubicBezTo>
                  <a:cubicBezTo>
                    <a:pt x="316" y="187"/>
                    <a:pt x="316" y="187"/>
                    <a:pt x="316" y="187"/>
                  </a:cubicBezTo>
                  <a:cubicBezTo>
                    <a:pt x="316" y="187"/>
                    <a:pt x="316" y="188"/>
                    <a:pt x="316" y="188"/>
                  </a:cubicBezTo>
                  <a:cubicBezTo>
                    <a:pt x="316" y="189"/>
                    <a:pt x="315" y="190"/>
                    <a:pt x="314" y="191"/>
                  </a:cubicBezTo>
                  <a:cubicBezTo>
                    <a:pt x="313" y="191"/>
                    <a:pt x="311" y="190"/>
                    <a:pt x="311" y="189"/>
                  </a:cubicBezTo>
                  <a:cubicBezTo>
                    <a:pt x="302" y="177"/>
                    <a:pt x="302" y="177"/>
                    <a:pt x="302" y="177"/>
                  </a:cubicBezTo>
                  <a:cubicBezTo>
                    <a:pt x="299" y="178"/>
                    <a:pt x="296" y="179"/>
                    <a:pt x="293" y="180"/>
                  </a:cubicBezTo>
                  <a:cubicBezTo>
                    <a:pt x="290" y="194"/>
                    <a:pt x="290" y="194"/>
                    <a:pt x="290" y="194"/>
                  </a:cubicBezTo>
                  <a:cubicBezTo>
                    <a:pt x="290" y="194"/>
                    <a:pt x="290" y="194"/>
                    <a:pt x="290" y="194"/>
                  </a:cubicBezTo>
                  <a:cubicBezTo>
                    <a:pt x="290" y="195"/>
                    <a:pt x="289" y="197"/>
                    <a:pt x="288" y="197"/>
                  </a:cubicBezTo>
                  <a:cubicBezTo>
                    <a:pt x="288" y="197"/>
                    <a:pt x="288" y="197"/>
                    <a:pt x="288" y="197"/>
                  </a:cubicBezTo>
                  <a:cubicBezTo>
                    <a:pt x="286" y="197"/>
                    <a:pt x="285" y="196"/>
                    <a:pt x="285" y="194"/>
                  </a:cubicBezTo>
                  <a:cubicBezTo>
                    <a:pt x="281" y="180"/>
                    <a:pt x="281" y="180"/>
                    <a:pt x="281" y="180"/>
                  </a:cubicBezTo>
                  <a:cubicBezTo>
                    <a:pt x="277" y="180"/>
                    <a:pt x="274" y="180"/>
                    <a:pt x="270" y="180"/>
                  </a:cubicBezTo>
                  <a:cubicBezTo>
                    <a:pt x="264" y="192"/>
                    <a:pt x="264" y="192"/>
                    <a:pt x="264" y="192"/>
                  </a:cubicBezTo>
                  <a:cubicBezTo>
                    <a:pt x="264" y="194"/>
                    <a:pt x="262" y="195"/>
                    <a:pt x="261" y="194"/>
                  </a:cubicBezTo>
                  <a:cubicBezTo>
                    <a:pt x="259" y="194"/>
                    <a:pt x="258" y="193"/>
                    <a:pt x="258" y="192"/>
                  </a:cubicBezTo>
                  <a:cubicBezTo>
                    <a:pt x="258" y="191"/>
                    <a:pt x="258" y="191"/>
                    <a:pt x="259" y="191"/>
                  </a:cubicBezTo>
                  <a:cubicBezTo>
                    <a:pt x="259" y="177"/>
                    <a:pt x="259" y="177"/>
                    <a:pt x="259" y="177"/>
                  </a:cubicBezTo>
                  <a:cubicBezTo>
                    <a:pt x="255" y="176"/>
                    <a:pt x="252" y="174"/>
                    <a:pt x="249" y="173"/>
                  </a:cubicBezTo>
                  <a:cubicBezTo>
                    <a:pt x="239" y="183"/>
                    <a:pt x="239" y="183"/>
                    <a:pt x="239" y="183"/>
                  </a:cubicBezTo>
                  <a:cubicBezTo>
                    <a:pt x="238" y="184"/>
                    <a:pt x="237" y="185"/>
                    <a:pt x="235" y="184"/>
                  </a:cubicBezTo>
                  <a:cubicBezTo>
                    <a:pt x="235" y="183"/>
                    <a:pt x="234" y="182"/>
                    <a:pt x="234" y="181"/>
                  </a:cubicBezTo>
                  <a:cubicBezTo>
                    <a:pt x="234" y="181"/>
                    <a:pt x="234" y="180"/>
                    <a:pt x="235" y="180"/>
                  </a:cubicBezTo>
                  <a:cubicBezTo>
                    <a:pt x="239" y="166"/>
                    <a:pt x="239" y="166"/>
                    <a:pt x="239" y="166"/>
                  </a:cubicBezTo>
                  <a:cubicBezTo>
                    <a:pt x="236" y="164"/>
                    <a:pt x="234" y="162"/>
                    <a:pt x="231" y="160"/>
                  </a:cubicBezTo>
                  <a:cubicBezTo>
                    <a:pt x="219" y="166"/>
                    <a:pt x="219" y="166"/>
                    <a:pt x="219" y="166"/>
                  </a:cubicBezTo>
                  <a:cubicBezTo>
                    <a:pt x="218" y="167"/>
                    <a:pt x="216" y="167"/>
                    <a:pt x="215" y="166"/>
                  </a:cubicBezTo>
                  <a:cubicBezTo>
                    <a:pt x="214" y="165"/>
                    <a:pt x="214" y="165"/>
                    <a:pt x="214" y="164"/>
                  </a:cubicBezTo>
                  <a:cubicBezTo>
                    <a:pt x="214" y="163"/>
                    <a:pt x="214" y="163"/>
                    <a:pt x="215" y="162"/>
                  </a:cubicBezTo>
                  <a:cubicBezTo>
                    <a:pt x="224" y="151"/>
                    <a:pt x="224" y="151"/>
                    <a:pt x="224" y="151"/>
                  </a:cubicBezTo>
                  <a:cubicBezTo>
                    <a:pt x="222" y="148"/>
                    <a:pt x="220" y="145"/>
                    <a:pt x="218" y="142"/>
                  </a:cubicBezTo>
                  <a:cubicBezTo>
                    <a:pt x="204" y="144"/>
                    <a:pt x="204" y="144"/>
                    <a:pt x="204" y="144"/>
                  </a:cubicBezTo>
                  <a:cubicBezTo>
                    <a:pt x="203" y="145"/>
                    <a:pt x="201" y="144"/>
                    <a:pt x="201" y="143"/>
                  </a:cubicBezTo>
                  <a:cubicBezTo>
                    <a:pt x="201" y="142"/>
                    <a:pt x="201" y="142"/>
                    <a:pt x="201" y="141"/>
                  </a:cubicBezTo>
                  <a:cubicBezTo>
                    <a:pt x="201" y="140"/>
                    <a:pt x="201" y="139"/>
                    <a:pt x="202" y="139"/>
                  </a:cubicBezTo>
                  <a:cubicBezTo>
                    <a:pt x="214" y="131"/>
                    <a:pt x="214" y="131"/>
                    <a:pt x="214" y="131"/>
                  </a:cubicBezTo>
                  <a:cubicBezTo>
                    <a:pt x="213" y="127"/>
                    <a:pt x="212" y="124"/>
                    <a:pt x="212" y="121"/>
                  </a:cubicBezTo>
                  <a:cubicBezTo>
                    <a:pt x="198" y="119"/>
                    <a:pt x="198" y="119"/>
                    <a:pt x="198" y="119"/>
                  </a:cubicBezTo>
                  <a:cubicBezTo>
                    <a:pt x="196" y="119"/>
                    <a:pt x="195" y="118"/>
                    <a:pt x="195" y="116"/>
                  </a:cubicBezTo>
                  <a:cubicBezTo>
                    <a:pt x="195" y="116"/>
                    <a:pt x="195" y="116"/>
                    <a:pt x="195" y="116"/>
                  </a:cubicBezTo>
                  <a:cubicBezTo>
                    <a:pt x="195" y="114"/>
                    <a:pt x="196" y="113"/>
                    <a:pt x="197" y="113"/>
                  </a:cubicBezTo>
                  <a:cubicBezTo>
                    <a:pt x="211" y="109"/>
                    <a:pt x="211" y="109"/>
                    <a:pt x="211" y="109"/>
                  </a:cubicBezTo>
                  <a:cubicBezTo>
                    <a:pt x="211" y="105"/>
                    <a:pt x="211" y="102"/>
                    <a:pt x="212" y="99"/>
                  </a:cubicBezTo>
                  <a:cubicBezTo>
                    <a:pt x="199" y="92"/>
                    <a:pt x="199" y="92"/>
                    <a:pt x="199" y="92"/>
                  </a:cubicBezTo>
                  <a:cubicBezTo>
                    <a:pt x="198" y="92"/>
                    <a:pt x="197" y="91"/>
                    <a:pt x="197" y="89"/>
                  </a:cubicBezTo>
                  <a:cubicBezTo>
                    <a:pt x="197" y="89"/>
                    <a:pt x="197" y="89"/>
                    <a:pt x="197" y="89"/>
                  </a:cubicBezTo>
                  <a:cubicBezTo>
                    <a:pt x="197" y="87"/>
                    <a:pt x="199" y="86"/>
                    <a:pt x="200" y="87"/>
                  </a:cubicBezTo>
                  <a:cubicBezTo>
                    <a:pt x="215" y="87"/>
                    <a:pt x="215" y="87"/>
                    <a:pt x="215" y="87"/>
                  </a:cubicBezTo>
                  <a:cubicBezTo>
                    <a:pt x="216" y="84"/>
                    <a:pt x="217" y="81"/>
                    <a:pt x="218" y="78"/>
                  </a:cubicBezTo>
                  <a:cubicBezTo>
                    <a:pt x="208" y="68"/>
                    <a:pt x="208" y="68"/>
                    <a:pt x="208" y="68"/>
                  </a:cubicBezTo>
                  <a:cubicBezTo>
                    <a:pt x="208" y="67"/>
                    <a:pt x="207" y="66"/>
                    <a:pt x="207" y="65"/>
                  </a:cubicBezTo>
                  <a:cubicBezTo>
                    <a:pt x="207" y="65"/>
                    <a:pt x="207" y="64"/>
                    <a:pt x="207" y="64"/>
                  </a:cubicBezTo>
                  <a:cubicBezTo>
                    <a:pt x="208" y="62"/>
                    <a:pt x="210" y="62"/>
                    <a:pt x="211" y="63"/>
                  </a:cubicBezTo>
                  <a:cubicBezTo>
                    <a:pt x="225" y="67"/>
                    <a:pt x="225" y="67"/>
                    <a:pt x="225" y="67"/>
                  </a:cubicBezTo>
                  <a:cubicBezTo>
                    <a:pt x="227" y="65"/>
                    <a:pt x="229" y="62"/>
                    <a:pt x="232" y="60"/>
                  </a:cubicBezTo>
                  <a:cubicBezTo>
                    <a:pt x="225" y="47"/>
                    <a:pt x="225" y="47"/>
                    <a:pt x="225" y="47"/>
                  </a:cubicBezTo>
                  <a:cubicBezTo>
                    <a:pt x="225" y="46"/>
                    <a:pt x="224" y="46"/>
                    <a:pt x="224" y="45"/>
                  </a:cubicBezTo>
                  <a:cubicBezTo>
                    <a:pt x="224" y="44"/>
                    <a:pt x="225" y="44"/>
                    <a:pt x="225" y="43"/>
                  </a:cubicBezTo>
                  <a:cubicBezTo>
                    <a:pt x="227" y="42"/>
                    <a:pt x="228" y="42"/>
                    <a:pt x="229" y="43"/>
                  </a:cubicBezTo>
                  <a:cubicBezTo>
                    <a:pt x="241" y="52"/>
                    <a:pt x="241" y="52"/>
                    <a:pt x="241" y="52"/>
                  </a:cubicBezTo>
                  <a:cubicBezTo>
                    <a:pt x="243" y="50"/>
                    <a:pt x="246" y="48"/>
                    <a:pt x="249" y="47"/>
                  </a:cubicBezTo>
                  <a:cubicBezTo>
                    <a:pt x="247" y="33"/>
                    <a:pt x="247" y="33"/>
                    <a:pt x="247" y="33"/>
                  </a:cubicBezTo>
                  <a:cubicBezTo>
                    <a:pt x="247" y="32"/>
                    <a:pt x="247" y="32"/>
                    <a:pt x="247" y="32"/>
                  </a:cubicBezTo>
                  <a:cubicBezTo>
                    <a:pt x="247" y="30"/>
                    <a:pt x="248" y="29"/>
                    <a:pt x="249" y="29"/>
                  </a:cubicBezTo>
                  <a:cubicBezTo>
                    <a:pt x="250" y="28"/>
                    <a:pt x="252" y="29"/>
                    <a:pt x="252" y="31"/>
                  </a:cubicBezTo>
                  <a:cubicBezTo>
                    <a:pt x="261" y="42"/>
                    <a:pt x="261" y="42"/>
                    <a:pt x="261" y="42"/>
                  </a:cubicBezTo>
                  <a:cubicBezTo>
                    <a:pt x="264" y="41"/>
                    <a:pt x="267" y="40"/>
                    <a:pt x="270" y="40"/>
                  </a:cubicBezTo>
                  <a:cubicBezTo>
                    <a:pt x="273" y="26"/>
                    <a:pt x="273" y="26"/>
                    <a:pt x="273" y="26"/>
                  </a:cubicBezTo>
                  <a:cubicBezTo>
                    <a:pt x="273" y="26"/>
                    <a:pt x="273" y="26"/>
                    <a:pt x="273" y="26"/>
                  </a:cubicBezTo>
                  <a:cubicBezTo>
                    <a:pt x="273" y="24"/>
                    <a:pt x="274" y="23"/>
                    <a:pt x="275" y="23"/>
                  </a:cubicBezTo>
                  <a:cubicBezTo>
                    <a:pt x="277" y="23"/>
                    <a:pt x="278" y="24"/>
                    <a:pt x="278" y="25"/>
                  </a:cubicBezTo>
                  <a:cubicBezTo>
                    <a:pt x="282" y="39"/>
                    <a:pt x="282" y="39"/>
                    <a:pt x="282" y="39"/>
                  </a:cubicBezTo>
                  <a:cubicBezTo>
                    <a:pt x="286" y="39"/>
                    <a:pt x="289" y="39"/>
                    <a:pt x="293" y="40"/>
                  </a:cubicBezTo>
                  <a:cubicBezTo>
                    <a:pt x="299" y="27"/>
                    <a:pt x="299" y="27"/>
                    <a:pt x="299" y="27"/>
                  </a:cubicBezTo>
                  <a:cubicBezTo>
                    <a:pt x="299" y="26"/>
                    <a:pt x="301" y="25"/>
                    <a:pt x="302" y="25"/>
                  </a:cubicBezTo>
                  <a:cubicBezTo>
                    <a:pt x="304" y="25"/>
                    <a:pt x="305" y="27"/>
                    <a:pt x="305" y="28"/>
                  </a:cubicBezTo>
                  <a:cubicBezTo>
                    <a:pt x="305" y="28"/>
                    <a:pt x="305" y="28"/>
                    <a:pt x="304" y="29"/>
                  </a:cubicBezTo>
                  <a:cubicBezTo>
                    <a:pt x="304" y="43"/>
                    <a:pt x="304" y="43"/>
                    <a:pt x="304" y="43"/>
                  </a:cubicBezTo>
                  <a:cubicBezTo>
                    <a:pt x="308" y="44"/>
                    <a:pt x="311" y="45"/>
                    <a:pt x="314" y="47"/>
                  </a:cubicBezTo>
                  <a:cubicBezTo>
                    <a:pt x="324" y="37"/>
                    <a:pt x="324" y="37"/>
                    <a:pt x="324" y="37"/>
                  </a:cubicBezTo>
                  <a:cubicBezTo>
                    <a:pt x="325" y="35"/>
                    <a:pt x="326" y="35"/>
                    <a:pt x="328" y="36"/>
                  </a:cubicBezTo>
                  <a:cubicBezTo>
                    <a:pt x="328" y="36"/>
                    <a:pt x="329" y="37"/>
                    <a:pt x="329" y="38"/>
                  </a:cubicBezTo>
                  <a:cubicBezTo>
                    <a:pt x="329" y="39"/>
                    <a:pt x="329" y="39"/>
                    <a:pt x="328" y="40"/>
                  </a:cubicBezTo>
                  <a:cubicBezTo>
                    <a:pt x="324" y="53"/>
                    <a:pt x="324" y="53"/>
                    <a:pt x="324" y="53"/>
                  </a:cubicBezTo>
                  <a:cubicBezTo>
                    <a:pt x="327" y="55"/>
                    <a:pt x="329" y="57"/>
                    <a:pt x="332" y="60"/>
                  </a:cubicBezTo>
                  <a:cubicBezTo>
                    <a:pt x="344" y="53"/>
                    <a:pt x="344" y="53"/>
                    <a:pt x="344" y="53"/>
                  </a:cubicBezTo>
                  <a:cubicBezTo>
                    <a:pt x="345" y="52"/>
                    <a:pt x="347" y="52"/>
                    <a:pt x="348" y="54"/>
                  </a:cubicBezTo>
                  <a:cubicBezTo>
                    <a:pt x="349" y="54"/>
                    <a:pt x="349" y="55"/>
                    <a:pt x="349" y="55"/>
                  </a:cubicBezTo>
                  <a:cubicBezTo>
                    <a:pt x="349" y="56"/>
                    <a:pt x="349" y="57"/>
                    <a:pt x="348" y="58"/>
                  </a:cubicBezTo>
                  <a:cubicBezTo>
                    <a:pt x="339" y="69"/>
                    <a:pt x="339" y="69"/>
                    <a:pt x="339" y="69"/>
                  </a:cubicBezTo>
                  <a:cubicBezTo>
                    <a:pt x="341" y="72"/>
                    <a:pt x="343" y="75"/>
                    <a:pt x="345" y="78"/>
                  </a:cubicBezTo>
                  <a:cubicBezTo>
                    <a:pt x="359" y="75"/>
                    <a:pt x="359" y="75"/>
                    <a:pt x="359" y="75"/>
                  </a:cubicBezTo>
                  <a:cubicBezTo>
                    <a:pt x="360" y="75"/>
                    <a:pt x="362" y="76"/>
                    <a:pt x="362" y="77"/>
                  </a:cubicBezTo>
                  <a:cubicBezTo>
                    <a:pt x="362" y="77"/>
                    <a:pt x="362" y="78"/>
                    <a:pt x="362" y="78"/>
                  </a:cubicBezTo>
                  <a:cubicBezTo>
                    <a:pt x="362" y="79"/>
                    <a:pt x="362" y="80"/>
                    <a:pt x="361" y="81"/>
                  </a:cubicBezTo>
                  <a:cubicBezTo>
                    <a:pt x="349" y="89"/>
                    <a:pt x="349" y="89"/>
                    <a:pt x="349" y="89"/>
                  </a:cubicBezTo>
                  <a:cubicBezTo>
                    <a:pt x="350" y="92"/>
                    <a:pt x="351" y="95"/>
                    <a:pt x="351" y="99"/>
                  </a:cubicBezTo>
                  <a:cubicBezTo>
                    <a:pt x="365" y="101"/>
                    <a:pt x="365" y="101"/>
                    <a:pt x="365" y="101"/>
                  </a:cubicBezTo>
                  <a:cubicBezTo>
                    <a:pt x="367" y="101"/>
                    <a:pt x="368" y="102"/>
                    <a:pt x="368" y="104"/>
                  </a:cubicBezTo>
                  <a:cubicBezTo>
                    <a:pt x="368" y="104"/>
                    <a:pt x="368" y="104"/>
                    <a:pt x="368" y="104"/>
                  </a:cubicBezTo>
                  <a:cubicBezTo>
                    <a:pt x="368" y="105"/>
                    <a:pt x="367" y="106"/>
                    <a:pt x="366" y="107"/>
                  </a:cubicBezTo>
                  <a:cubicBezTo>
                    <a:pt x="352" y="111"/>
                    <a:pt x="352" y="111"/>
                    <a:pt x="352" y="111"/>
                  </a:cubicBezTo>
                  <a:cubicBezTo>
                    <a:pt x="352" y="114"/>
                    <a:pt x="352" y="118"/>
                    <a:pt x="351" y="121"/>
                  </a:cubicBezTo>
                  <a:cubicBezTo>
                    <a:pt x="364" y="127"/>
                    <a:pt x="364" y="127"/>
                    <a:pt x="364" y="127"/>
                  </a:cubicBezTo>
                  <a:cubicBezTo>
                    <a:pt x="365" y="128"/>
                    <a:pt x="366" y="129"/>
                    <a:pt x="366" y="130"/>
                  </a:cubicBezTo>
                  <a:cubicBezTo>
                    <a:pt x="366" y="130"/>
                    <a:pt x="366" y="130"/>
                    <a:pt x="366" y="131"/>
                  </a:cubicBezTo>
                  <a:cubicBezTo>
                    <a:pt x="366" y="132"/>
                    <a:pt x="364" y="133"/>
                    <a:pt x="363" y="133"/>
                  </a:cubicBezTo>
                  <a:cubicBezTo>
                    <a:pt x="348" y="133"/>
                    <a:pt x="348" y="133"/>
                    <a:pt x="348" y="133"/>
                  </a:cubicBezTo>
                  <a:cubicBezTo>
                    <a:pt x="347" y="136"/>
                    <a:pt x="346" y="139"/>
                    <a:pt x="345" y="142"/>
                  </a:cubicBezTo>
                  <a:cubicBezTo>
                    <a:pt x="355" y="152"/>
                    <a:pt x="355" y="152"/>
                    <a:pt x="355" y="152"/>
                  </a:cubicBezTo>
                  <a:cubicBezTo>
                    <a:pt x="355" y="153"/>
                    <a:pt x="356" y="153"/>
                    <a:pt x="356" y="154"/>
                  </a:cubicBezTo>
                  <a:cubicBezTo>
                    <a:pt x="356" y="155"/>
                    <a:pt x="356" y="155"/>
                    <a:pt x="356" y="156"/>
                  </a:cubicBezTo>
                  <a:cubicBezTo>
                    <a:pt x="355" y="157"/>
                    <a:pt x="353" y="158"/>
                    <a:pt x="352" y="157"/>
                  </a:cubicBezTo>
                  <a:cubicBezTo>
                    <a:pt x="338" y="152"/>
                    <a:pt x="338" y="152"/>
                    <a:pt x="338" y="152"/>
                  </a:cubicBezTo>
                  <a:cubicBezTo>
                    <a:pt x="336" y="155"/>
                    <a:pt x="334" y="157"/>
                    <a:pt x="331" y="160"/>
                  </a:cubicBezTo>
                  <a:cubicBezTo>
                    <a:pt x="338" y="173"/>
                    <a:pt x="338" y="173"/>
                    <a:pt x="338" y="173"/>
                  </a:cubicBezTo>
                  <a:cubicBezTo>
                    <a:pt x="338" y="173"/>
                    <a:pt x="339" y="174"/>
                    <a:pt x="339" y="174"/>
                  </a:cubicBezTo>
                  <a:cubicBezTo>
                    <a:pt x="339" y="175"/>
                    <a:pt x="338" y="176"/>
                    <a:pt x="338" y="176"/>
                  </a:cubicBezTo>
                  <a:cubicBezTo>
                    <a:pt x="336" y="177"/>
                    <a:pt x="335" y="177"/>
                    <a:pt x="334" y="176"/>
                  </a:cubicBezTo>
                  <a:close/>
                  <a:moveTo>
                    <a:pt x="451" y="192"/>
                  </a:moveTo>
                  <a:cubicBezTo>
                    <a:pt x="442" y="195"/>
                    <a:pt x="442" y="195"/>
                    <a:pt x="442" y="195"/>
                  </a:cubicBezTo>
                  <a:cubicBezTo>
                    <a:pt x="442" y="197"/>
                    <a:pt x="442" y="200"/>
                    <a:pt x="441" y="202"/>
                  </a:cubicBezTo>
                  <a:cubicBezTo>
                    <a:pt x="450" y="206"/>
                    <a:pt x="450" y="206"/>
                    <a:pt x="450" y="206"/>
                  </a:cubicBezTo>
                  <a:cubicBezTo>
                    <a:pt x="451" y="206"/>
                    <a:pt x="451" y="207"/>
                    <a:pt x="451" y="208"/>
                  </a:cubicBezTo>
                  <a:cubicBezTo>
                    <a:pt x="451" y="208"/>
                    <a:pt x="451" y="208"/>
                    <a:pt x="451" y="208"/>
                  </a:cubicBezTo>
                  <a:cubicBezTo>
                    <a:pt x="451" y="209"/>
                    <a:pt x="450" y="210"/>
                    <a:pt x="449" y="210"/>
                  </a:cubicBezTo>
                  <a:cubicBezTo>
                    <a:pt x="439" y="210"/>
                    <a:pt x="439" y="210"/>
                    <a:pt x="439" y="210"/>
                  </a:cubicBezTo>
                  <a:cubicBezTo>
                    <a:pt x="439" y="212"/>
                    <a:pt x="438" y="214"/>
                    <a:pt x="437" y="216"/>
                  </a:cubicBezTo>
                  <a:cubicBezTo>
                    <a:pt x="444" y="223"/>
                    <a:pt x="444" y="223"/>
                    <a:pt x="444" y="223"/>
                  </a:cubicBezTo>
                  <a:cubicBezTo>
                    <a:pt x="444" y="223"/>
                    <a:pt x="444" y="224"/>
                    <a:pt x="444" y="224"/>
                  </a:cubicBezTo>
                  <a:cubicBezTo>
                    <a:pt x="444" y="225"/>
                    <a:pt x="444" y="225"/>
                    <a:pt x="444" y="225"/>
                  </a:cubicBezTo>
                  <a:cubicBezTo>
                    <a:pt x="444" y="226"/>
                    <a:pt x="443" y="226"/>
                    <a:pt x="442" y="226"/>
                  </a:cubicBezTo>
                  <a:cubicBezTo>
                    <a:pt x="433" y="223"/>
                    <a:pt x="433" y="223"/>
                    <a:pt x="433" y="223"/>
                  </a:cubicBezTo>
                  <a:cubicBezTo>
                    <a:pt x="431" y="224"/>
                    <a:pt x="430" y="226"/>
                    <a:pt x="428" y="228"/>
                  </a:cubicBezTo>
                  <a:cubicBezTo>
                    <a:pt x="433" y="236"/>
                    <a:pt x="433" y="236"/>
                    <a:pt x="433" y="236"/>
                  </a:cubicBezTo>
                  <a:cubicBezTo>
                    <a:pt x="433" y="237"/>
                    <a:pt x="433" y="237"/>
                    <a:pt x="433" y="237"/>
                  </a:cubicBezTo>
                  <a:cubicBezTo>
                    <a:pt x="433" y="238"/>
                    <a:pt x="433" y="239"/>
                    <a:pt x="432" y="239"/>
                  </a:cubicBezTo>
                  <a:cubicBezTo>
                    <a:pt x="431" y="240"/>
                    <a:pt x="430" y="239"/>
                    <a:pt x="430" y="239"/>
                  </a:cubicBezTo>
                  <a:cubicBezTo>
                    <a:pt x="422" y="233"/>
                    <a:pt x="422" y="233"/>
                    <a:pt x="422" y="233"/>
                  </a:cubicBezTo>
                  <a:cubicBezTo>
                    <a:pt x="420" y="234"/>
                    <a:pt x="418" y="235"/>
                    <a:pt x="416" y="236"/>
                  </a:cubicBezTo>
                  <a:cubicBezTo>
                    <a:pt x="418" y="246"/>
                    <a:pt x="418" y="246"/>
                    <a:pt x="418" y="246"/>
                  </a:cubicBezTo>
                  <a:cubicBezTo>
                    <a:pt x="418" y="246"/>
                    <a:pt x="418" y="246"/>
                    <a:pt x="418" y="247"/>
                  </a:cubicBezTo>
                  <a:cubicBezTo>
                    <a:pt x="418" y="247"/>
                    <a:pt x="417" y="248"/>
                    <a:pt x="417" y="248"/>
                  </a:cubicBezTo>
                  <a:cubicBezTo>
                    <a:pt x="416" y="249"/>
                    <a:pt x="415" y="248"/>
                    <a:pt x="414" y="247"/>
                  </a:cubicBezTo>
                  <a:cubicBezTo>
                    <a:pt x="409" y="239"/>
                    <a:pt x="409" y="239"/>
                    <a:pt x="409" y="239"/>
                  </a:cubicBezTo>
                  <a:cubicBezTo>
                    <a:pt x="407" y="240"/>
                    <a:pt x="404" y="241"/>
                    <a:pt x="402" y="241"/>
                  </a:cubicBezTo>
                  <a:cubicBezTo>
                    <a:pt x="401" y="250"/>
                    <a:pt x="401" y="250"/>
                    <a:pt x="401" y="250"/>
                  </a:cubicBezTo>
                  <a:cubicBezTo>
                    <a:pt x="401" y="250"/>
                    <a:pt x="401" y="251"/>
                    <a:pt x="401" y="251"/>
                  </a:cubicBezTo>
                  <a:cubicBezTo>
                    <a:pt x="401" y="252"/>
                    <a:pt x="400" y="252"/>
                    <a:pt x="399" y="252"/>
                  </a:cubicBezTo>
                  <a:cubicBezTo>
                    <a:pt x="399" y="252"/>
                    <a:pt x="399" y="252"/>
                    <a:pt x="399" y="252"/>
                  </a:cubicBezTo>
                  <a:cubicBezTo>
                    <a:pt x="398" y="252"/>
                    <a:pt x="397" y="252"/>
                    <a:pt x="397" y="251"/>
                  </a:cubicBezTo>
                  <a:cubicBezTo>
                    <a:pt x="394" y="242"/>
                    <a:pt x="394" y="242"/>
                    <a:pt x="394" y="242"/>
                  </a:cubicBezTo>
                  <a:cubicBezTo>
                    <a:pt x="392" y="242"/>
                    <a:pt x="390" y="241"/>
                    <a:pt x="387" y="241"/>
                  </a:cubicBezTo>
                  <a:cubicBezTo>
                    <a:pt x="383" y="250"/>
                    <a:pt x="383" y="250"/>
                    <a:pt x="383" y="250"/>
                  </a:cubicBezTo>
                  <a:cubicBezTo>
                    <a:pt x="383" y="251"/>
                    <a:pt x="382" y="251"/>
                    <a:pt x="381" y="251"/>
                  </a:cubicBezTo>
                  <a:cubicBezTo>
                    <a:pt x="380" y="251"/>
                    <a:pt x="379" y="250"/>
                    <a:pt x="379" y="249"/>
                  </a:cubicBezTo>
                  <a:cubicBezTo>
                    <a:pt x="379" y="249"/>
                    <a:pt x="379" y="249"/>
                    <a:pt x="379" y="249"/>
                  </a:cubicBezTo>
                  <a:cubicBezTo>
                    <a:pt x="380" y="239"/>
                    <a:pt x="380" y="239"/>
                    <a:pt x="380" y="239"/>
                  </a:cubicBezTo>
                  <a:cubicBezTo>
                    <a:pt x="377" y="238"/>
                    <a:pt x="375" y="237"/>
                    <a:pt x="373" y="236"/>
                  </a:cubicBezTo>
                  <a:cubicBezTo>
                    <a:pt x="367" y="243"/>
                    <a:pt x="367" y="243"/>
                    <a:pt x="367" y="243"/>
                  </a:cubicBezTo>
                  <a:cubicBezTo>
                    <a:pt x="366" y="244"/>
                    <a:pt x="365" y="244"/>
                    <a:pt x="364" y="244"/>
                  </a:cubicBezTo>
                  <a:cubicBezTo>
                    <a:pt x="364" y="243"/>
                    <a:pt x="363" y="243"/>
                    <a:pt x="363" y="242"/>
                  </a:cubicBezTo>
                  <a:cubicBezTo>
                    <a:pt x="363" y="242"/>
                    <a:pt x="363" y="242"/>
                    <a:pt x="364" y="241"/>
                  </a:cubicBezTo>
                  <a:cubicBezTo>
                    <a:pt x="367" y="232"/>
                    <a:pt x="367" y="232"/>
                    <a:pt x="367" y="232"/>
                  </a:cubicBezTo>
                  <a:cubicBezTo>
                    <a:pt x="365" y="231"/>
                    <a:pt x="363" y="229"/>
                    <a:pt x="361" y="228"/>
                  </a:cubicBezTo>
                  <a:cubicBezTo>
                    <a:pt x="353" y="232"/>
                    <a:pt x="353" y="232"/>
                    <a:pt x="353" y="232"/>
                  </a:cubicBezTo>
                  <a:cubicBezTo>
                    <a:pt x="352" y="233"/>
                    <a:pt x="351" y="233"/>
                    <a:pt x="350" y="232"/>
                  </a:cubicBezTo>
                  <a:cubicBezTo>
                    <a:pt x="350" y="232"/>
                    <a:pt x="350" y="231"/>
                    <a:pt x="350" y="231"/>
                  </a:cubicBezTo>
                  <a:cubicBezTo>
                    <a:pt x="350" y="230"/>
                    <a:pt x="350" y="230"/>
                    <a:pt x="351" y="229"/>
                  </a:cubicBezTo>
                  <a:cubicBezTo>
                    <a:pt x="356" y="222"/>
                    <a:pt x="356" y="222"/>
                    <a:pt x="356" y="222"/>
                  </a:cubicBezTo>
                  <a:cubicBezTo>
                    <a:pt x="355" y="220"/>
                    <a:pt x="354" y="218"/>
                    <a:pt x="353" y="216"/>
                  </a:cubicBezTo>
                  <a:cubicBezTo>
                    <a:pt x="343" y="217"/>
                    <a:pt x="343" y="217"/>
                    <a:pt x="343" y="217"/>
                  </a:cubicBezTo>
                  <a:cubicBezTo>
                    <a:pt x="342" y="218"/>
                    <a:pt x="341" y="217"/>
                    <a:pt x="341" y="216"/>
                  </a:cubicBezTo>
                  <a:cubicBezTo>
                    <a:pt x="341" y="216"/>
                    <a:pt x="341" y="216"/>
                    <a:pt x="341" y="216"/>
                  </a:cubicBezTo>
                  <a:cubicBezTo>
                    <a:pt x="341" y="215"/>
                    <a:pt x="341" y="214"/>
                    <a:pt x="342" y="214"/>
                  </a:cubicBezTo>
                  <a:cubicBezTo>
                    <a:pt x="350" y="208"/>
                    <a:pt x="350" y="208"/>
                    <a:pt x="350" y="208"/>
                  </a:cubicBezTo>
                  <a:cubicBezTo>
                    <a:pt x="349" y="206"/>
                    <a:pt x="349" y="204"/>
                    <a:pt x="348" y="202"/>
                  </a:cubicBezTo>
                  <a:cubicBezTo>
                    <a:pt x="339" y="200"/>
                    <a:pt x="339" y="200"/>
                    <a:pt x="339" y="200"/>
                  </a:cubicBezTo>
                  <a:cubicBezTo>
                    <a:pt x="338" y="200"/>
                    <a:pt x="337" y="200"/>
                    <a:pt x="337" y="199"/>
                  </a:cubicBezTo>
                  <a:cubicBezTo>
                    <a:pt x="337" y="199"/>
                    <a:pt x="337" y="198"/>
                    <a:pt x="337" y="198"/>
                  </a:cubicBezTo>
                  <a:cubicBezTo>
                    <a:pt x="337" y="197"/>
                    <a:pt x="338" y="197"/>
                    <a:pt x="339" y="197"/>
                  </a:cubicBezTo>
                  <a:cubicBezTo>
                    <a:pt x="348" y="194"/>
                    <a:pt x="348" y="194"/>
                    <a:pt x="348" y="194"/>
                  </a:cubicBezTo>
                  <a:cubicBezTo>
                    <a:pt x="348" y="191"/>
                    <a:pt x="348" y="189"/>
                    <a:pt x="348" y="187"/>
                  </a:cubicBezTo>
                  <a:cubicBezTo>
                    <a:pt x="340" y="183"/>
                    <a:pt x="340" y="183"/>
                    <a:pt x="340" y="183"/>
                  </a:cubicBezTo>
                  <a:cubicBezTo>
                    <a:pt x="339" y="182"/>
                    <a:pt x="338" y="182"/>
                    <a:pt x="338" y="181"/>
                  </a:cubicBezTo>
                  <a:cubicBezTo>
                    <a:pt x="338" y="181"/>
                    <a:pt x="338" y="181"/>
                    <a:pt x="338" y="180"/>
                  </a:cubicBezTo>
                  <a:cubicBezTo>
                    <a:pt x="339" y="179"/>
                    <a:pt x="340" y="179"/>
                    <a:pt x="341" y="179"/>
                  </a:cubicBezTo>
                  <a:cubicBezTo>
                    <a:pt x="350" y="179"/>
                    <a:pt x="350" y="179"/>
                    <a:pt x="350" y="179"/>
                  </a:cubicBezTo>
                  <a:cubicBezTo>
                    <a:pt x="351" y="177"/>
                    <a:pt x="352" y="175"/>
                    <a:pt x="353" y="173"/>
                  </a:cubicBezTo>
                  <a:cubicBezTo>
                    <a:pt x="346" y="166"/>
                    <a:pt x="346" y="166"/>
                    <a:pt x="346" y="166"/>
                  </a:cubicBezTo>
                  <a:cubicBezTo>
                    <a:pt x="346" y="166"/>
                    <a:pt x="345" y="165"/>
                    <a:pt x="345" y="165"/>
                  </a:cubicBezTo>
                  <a:cubicBezTo>
                    <a:pt x="345" y="164"/>
                    <a:pt x="345" y="164"/>
                    <a:pt x="345" y="164"/>
                  </a:cubicBezTo>
                  <a:cubicBezTo>
                    <a:pt x="346" y="163"/>
                    <a:pt x="347" y="163"/>
                    <a:pt x="348" y="163"/>
                  </a:cubicBezTo>
                  <a:cubicBezTo>
                    <a:pt x="357" y="166"/>
                    <a:pt x="357" y="166"/>
                    <a:pt x="357" y="166"/>
                  </a:cubicBezTo>
                  <a:cubicBezTo>
                    <a:pt x="358" y="164"/>
                    <a:pt x="360" y="163"/>
                    <a:pt x="361" y="161"/>
                  </a:cubicBezTo>
                  <a:cubicBezTo>
                    <a:pt x="357" y="153"/>
                    <a:pt x="357" y="153"/>
                    <a:pt x="357" y="153"/>
                  </a:cubicBezTo>
                  <a:cubicBezTo>
                    <a:pt x="357" y="152"/>
                    <a:pt x="357" y="152"/>
                    <a:pt x="357" y="151"/>
                  </a:cubicBezTo>
                  <a:cubicBezTo>
                    <a:pt x="357" y="151"/>
                    <a:pt x="357" y="150"/>
                    <a:pt x="357" y="150"/>
                  </a:cubicBezTo>
                  <a:cubicBezTo>
                    <a:pt x="358" y="149"/>
                    <a:pt x="359" y="149"/>
                    <a:pt x="360" y="150"/>
                  </a:cubicBezTo>
                  <a:cubicBezTo>
                    <a:pt x="368" y="156"/>
                    <a:pt x="368" y="156"/>
                    <a:pt x="368" y="156"/>
                  </a:cubicBezTo>
                  <a:cubicBezTo>
                    <a:pt x="369" y="155"/>
                    <a:pt x="371" y="153"/>
                    <a:pt x="373" y="152"/>
                  </a:cubicBezTo>
                  <a:cubicBezTo>
                    <a:pt x="372" y="143"/>
                    <a:pt x="372" y="143"/>
                    <a:pt x="372" y="143"/>
                  </a:cubicBezTo>
                  <a:cubicBezTo>
                    <a:pt x="372" y="143"/>
                    <a:pt x="372" y="143"/>
                    <a:pt x="372" y="142"/>
                  </a:cubicBezTo>
                  <a:cubicBezTo>
                    <a:pt x="372" y="142"/>
                    <a:pt x="372" y="141"/>
                    <a:pt x="373" y="141"/>
                  </a:cubicBezTo>
                  <a:cubicBezTo>
                    <a:pt x="374" y="140"/>
                    <a:pt x="375" y="141"/>
                    <a:pt x="375" y="142"/>
                  </a:cubicBezTo>
                  <a:cubicBezTo>
                    <a:pt x="381" y="149"/>
                    <a:pt x="381" y="149"/>
                    <a:pt x="381" y="149"/>
                  </a:cubicBezTo>
                  <a:cubicBezTo>
                    <a:pt x="383" y="149"/>
                    <a:pt x="385" y="148"/>
                    <a:pt x="387" y="148"/>
                  </a:cubicBezTo>
                  <a:cubicBezTo>
                    <a:pt x="389" y="138"/>
                    <a:pt x="389" y="138"/>
                    <a:pt x="389" y="138"/>
                  </a:cubicBezTo>
                  <a:cubicBezTo>
                    <a:pt x="389" y="138"/>
                    <a:pt x="389" y="138"/>
                    <a:pt x="389" y="138"/>
                  </a:cubicBezTo>
                  <a:cubicBezTo>
                    <a:pt x="389" y="137"/>
                    <a:pt x="390" y="136"/>
                    <a:pt x="391" y="136"/>
                  </a:cubicBezTo>
                  <a:cubicBezTo>
                    <a:pt x="392" y="136"/>
                    <a:pt x="393" y="137"/>
                    <a:pt x="393" y="138"/>
                  </a:cubicBezTo>
                  <a:cubicBezTo>
                    <a:pt x="395" y="147"/>
                    <a:pt x="395" y="147"/>
                    <a:pt x="395" y="147"/>
                  </a:cubicBezTo>
                  <a:cubicBezTo>
                    <a:pt x="398" y="147"/>
                    <a:pt x="400" y="147"/>
                    <a:pt x="402" y="148"/>
                  </a:cubicBezTo>
                  <a:cubicBezTo>
                    <a:pt x="407" y="139"/>
                    <a:pt x="407" y="139"/>
                    <a:pt x="407" y="139"/>
                  </a:cubicBezTo>
                  <a:cubicBezTo>
                    <a:pt x="407" y="138"/>
                    <a:pt x="408" y="138"/>
                    <a:pt x="409" y="138"/>
                  </a:cubicBezTo>
                  <a:cubicBezTo>
                    <a:pt x="410" y="138"/>
                    <a:pt x="410" y="139"/>
                    <a:pt x="410" y="140"/>
                  </a:cubicBezTo>
                  <a:cubicBezTo>
                    <a:pt x="410" y="140"/>
                    <a:pt x="410" y="140"/>
                    <a:pt x="410" y="140"/>
                  </a:cubicBezTo>
                  <a:cubicBezTo>
                    <a:pt x="410" y="150"/>
                    <a:pt x="410" y="150"/>
                    <a:pt x="410" y="150"/>
                  </a:cubicBezTo>
                  <a:cubicBezTo>
                    <a:pt x="412" y="150"/>
                    <a:pt x="414" y="151"/>
                    <a:pt x="416" y="152"/>
                  </a:cubicBezTo>
                  <a:cubicBezTo>
                    <a:pt x="423" y="146"/>
                    <a:pt x="423" y="146"/>
                    <a:pt x="423" y="146"/>
                  </a:cubicBezTo>
                  <a:cubicBezTo>
                    <a:pt x="424" y="145"/>
                    <a:pt x="425" y="145"/>
                    <a:pt x="426" y="145"/>
                  </a:cubicBezTo>
                  <a:cubicBezTo>
                    <a:pt x="426" y="145"/>
                    <a:pt x="426" y="146"/>
                    <a:pt x="426" y="147"/>
                  </a:cubicBezTo>
                  <a:cubicBezTo>
                    <a:pt x="426" y="147"/>
                    <a:pt x="426" y="147"/>
                    <a:pt x="426" y="148"/>
                  </a:cubicBezTo>
                  <a:cubicBezTo>
                    <a:pt x="423" y="157"/>
                    <a:pt x="423" y="157"/>
                    <a:pt x="423" y="157"/>
                  </a:cubicBezTo>
                  <a:cubicBezTo>
                    <a:pt x="425" y="158"/>
                    <a:pt x="427" y="159"/>
                    <a:pt x="428" y="161"/>
                  </a:cubicBezTo>
                  <a:cubicBezTo>
                    <a:pt x="437" y="157"/>
                    <a:pt x="437" y="157"/>
                    <a:pt x="437" y="157"/>
                  </a:cubicBezTo>
                  <a:cubicBezTo>
                    <a:pt x="437" y="156"/>
                    <a:pt x="439" y="156"/>
                    <a:pt x="439" y="157"/>
                  </a:cubicBezTo>
                  <a:cubicBezTo>
                    <a:pt x="440" y="157"/>
                    <a:pt x="440" y="158"/>
                    <a:pt x="440" y="158"/>
                  </a:cubicBezTo>
                  <a:cubicBezTo>
                    <a:pt x="440" y="159"/>
                    <a:pt x="440" y="159"/>
                    <a:pt x="439" y="160"/>
                  </a:cubicBezTo>
                  <a:cubicBezTo>
                    <a:pt x="433" y="167"/>
                    <a:pt x="433" y="167"/>
                    <a:pt x="433" y="167"/>
                  </a:cubicBezTo>
                  <a:cubicBezTo>
                    <a:pt x="435" y="169"/>
                    <a:pt x="436" y="171"/>
                    <a:pt x="437" y="173"/>
                  </a:cubicBezTo>
                  <a:cubicBezTo>
                    <a:pt x="446" y="172"/>
                    <a:pt x="446" y="172"/>
                    <a:pt x="446" y="172"/>
                  </a:cubicBezTo>
                  <a:cubicBezTo>
                    <a:pt x="447" y="171"/>
                    <a:pt x="448" y="172"/>
                    <a:pt x="449" y="173"/>
                  </a:cubicBezTo>
                  <a:cubicBezTo>
                    <a:pt x="449" y="173"/>
                    <a:pt x="449" y="173"/>
                    <a:pt x="449" y="173"/>
                  </a:cubicBezTo>
                  <a:cubicBezTo>
                    <a:pt x="449" y="174"/>
                    <a:pt x="448" y="175"/>
                    <a:pt x="448" y="175"/>
                  </a:cubicBezTo>
                  <a:cubicBezTo>
                    <a:pt x="440" y="180"/>
                    <a:pt x="440" y="180"/>
                    <a:pt x="440" y="180"/>
                  </a:cubicBezTo>
                  <a:cubicBezTo>
                    <a:pt x="441" y="183"/>
                    <a:pt x="441" y="185"/>
                    <a:pt x="441" y="187"/>
                  </a:cubicBezTo>
                  <a:cubicBezTo>
                    <a:pt x="451" y="189"/>
                    <a:pt x="451" y="189"/>
                    <a:pt x="451" y="189"/>
                  </a:cubicBezTo>
                  <a:cubicBezTo>
                    <a:pt x="452" y="188"/>
                    <a:pt x="453" y="189"/>
                    <a:pt x="453" y="190"/>
                  </a:cubicBezTo>
                  <a:cubicBezTo>
                    <a:pt x="453" y="190"/>
                    <a:pt x="453" y="190"/>
                    <a:pt x="453" y="190"/>
                  </a:cubicBezTo>
                  <a:cubicBezTo>
                    <a:pt x="453" y="191"/>
                    <a:pt x="452" y="192"/>
                    <a:pt x="451" y="1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p>
          </p:txBody>
        </p:sp>
        <p:sp>
          <p:nvSpPr>
            <p:cNvPr id="46" name="Oval 24"/>
            <p:cNvSpPr>
              <a:spLocks noChangeArrowheads="1"/>
            </p:cNvSpPr>
            <p:nvPr/>
          </p:nvSpPr>
          <p:spPr bwMode="auto">
            <a:xfrm>
              <a:off x="-1333500" y="3128964"/>
              <a:ext cx="77787" cy="79374"/>
            </a:xfrm>
            <a:prstGeom prst="ellipse">
              <a:avLst/>
            </a:prstGeom>
            <a:grpFill/>
            <a:ln w="9525">
              <a:noFill/>
              <a:round/>
            </a:ln>
          </p:spPr>
          <p:txBody>
            <a:bodyPr vert="horz" wrap="square" lIns="91440" tIns="45720" rIns="91440" bIns="45720" numCol="1" anchor="t" anchorCtr="0" compatLnSpc="1"/>
            <a:lstStyle/>
            <a:p>
              <a:endParaRPr lang="en-US" sz="1400"/>
            </a:p>
          </p:txBody>
        </p:sp>
        <p:sp>
          <p:nvSpPr>
            <p:cNvPr id="47" name="Freeform 25"/>
            <p:cNvSpPr/>
            <p:nvPr/>
          </p:nvSpPr>
          <p:spPr bwMode="auto">
            <a:xfrm>
              <a:off x="-1423988" y="2082800"/>
              <a:ext cx="889000" cy="357188"/>
            </a:xfrm>
            <a:custGeom>
              <a:avLst/>
              <a:gdLst>
                <a:gd name="T0" fmla="*/ 218 w 237"/>
                <a:gd name="T1" fmla="*/ 95 h 95"/>
                <a:gd name="T2" fmla="*/ 217 w 237"/>
                <a:gd name="T3" fmla="*/ 94 h 95"/>
                <a:gd name="T4" fmla="*/ 234 w 237"/>
                <a:gd name="T5" fmla="*/ 82 h 95"/>
                <a:gd name="T6" fmla="*/ 237 w 237"/>
                <a:gd name="T7" fmla="*/ 79 h 95"/>
                <a:gd name="T8" fmla="*/ 236 w 237"/>
                <a:gd name="T9" fmla="*/ 77 h 95"/>
                <a:gd name="T10" fmla="*/ 231 w 237"/>
                <a:gd name="T11" fmla="*/ 75 h 95"/>
                <a:gd name="T12" fmla="*/ 211 w 237"/>
                <a:gd name="T13" fmla="*/ 78 h 95"/>
                <a:gd name="T14" fmla="*/ 203 w 237"/>
                <a:gd name="T15" fmla="*/ 66 h 95"/>
                <a:gd name="T16" fmla="*/ 216 w 237"/>
                <a:gd name="T17" fmla="*/ 49 h 95"/>
                <a:gd name="T18" fmla="*/ 217 w 237"/>
                <a:gd name="T19" fmla="*/ 46 h 95"/>
                <a:gd name="T20" fmla="*/ 216 w 237"/>
                <a:gd name="T21" fmla="*/ 44 h 95"/>
                <a:gd name="T22" fmla="*/ 211 w 237"/>
                <a:gd name="T23" fmla="*/ 43 h 95"/>
                <a:gd name="T24" fmla="*/ 192 w 237"/>
                <a:gd name="T25" fmla="*/ 53 h 95"/>
                <a:gd name="T26" fmla="*/ 181 w 237"/>
                <a:gd name="T27" fmla="*/ 43 h 95"/>
                <a:gd name="T28" fmla="*/ 188 w 237"/>
                <a:gd name="T29" fmla="*/ 24 h 95"/>
                <a:gd name="T30" fmla="*/ 189 w 237"/>
                <a:gd name="T31" fmla="*/ 22 h 95"/>
                <a:gd name="T32" fmla="*/ 187 w 237"/>
                <a:gd name="T33" fmla="*/ 18 h 95"/>
                <a:gd name="T34" fmla="*/ 181 w 237"/>
                <a:gd name="T35" fmla="*/ 20 h 95"/>
                <a:gd name="T36" fmla="*/ 167 w 237"/>
                <a:gd name="T37" fmla="*/ 34 h 95"/>
                <a:gd name="T38" fmla="*/ 153 w 237"/>
                <a:gd name="T39" fmla="*/ 28 h 95"/>
                <a:gd name="T40" fmla="*/ 154 w 237"/>
                <a:gd name="T41" fmla="*/ 8 h 95"/>
                <a:gd name="T42" fmla="*/ 154 w 237"/>
                <a:gd name="T43" fmla="*/ 7 h 95"/>
                <a:gd name="T44" fmla="*/ 151 w 237"/>
                <a:gd name="T45" fmla="*/ 3 h 95"/>
                <a:gd name="T46" fmla="*/ 146 w 237"/>
                <a:gd name="T47" fmla="*/ 6 h 95"/>
                <a:gd name="T48" fmla="*/ 137 w 237"/>
                <a:gd name="T49" fmla="*/ 24 h 95"/>
                <a:gd name="T50" fmla="*/ 122 w 237"/>
                <a:gd name="T51" fmla="*/ 23 h 95"/>
                <a:gd name="T52" fmla="*/ 116 w 237"/>
                <a:gd name="T53" fmla="*/ 4 h 95"/>
                <a:gd name="T54" fmla="*/ 112 w 237"/>
                <a:gd name="T55" fmla="*/ 0 h 95"/>
                <a:gd name="T56" fmla="*/ 108 w 237"/>
                <a:gd name="T57" fmla="*/ 4 h 95"/>
                <a:gd name="T58" fmla="*/ 108 w 237"/>
                <a:gd name="T59" fmla="*/ 4 h 95"/>
                <a:gd name="T60" fmla="*/ 105 w 237"/>
                <a:gd name="T61" fmla="*/ 24 h 95"/>
                <a:gd name="T62" fmla="*/ 91 w 237"/>
                <a:gd name="T63" fmla="*/ 28 h 95"/>
                <a:gd name="T64" fmla="*/ 79 w 237"/>
                <a:gd name="T65" fmla="*/ 11 h 95"/>
                <a:gd name="T66" fmla="*/ 74 w 237"/>
                <a:gd name="T67" fmla="*/ 9 h 95"/>
                <a:gd name="T68" fmla="*/ 71 w 237"/>
                <a:gd name="T69" fmla="*/ 12 h 95"/>
                <a:gd name="T70" fmla="*/ 72 w 237"/>
                <a:gd name="T71" fmla="*/ 14 h 95"/>
                <a:gd name="T72" fmla="*/ 75 w 237"/>
                <a:gd name="T73" fmla="*/ 34 h 95"/>
                <a:gd name="T74" fmla="*/ 63 w 237"/>
                <a:gd name="T75" fmla="*/ 42 h 95"/>
                <a:gd name="T76" fmla="*/ 46 w 237"/>
                <a:gd name="T77" fmla="*/ 29 h 95"/>
                <a:gd name="T78" fmla="*/ 41 w 237"/>
                <a:gd name="T79" fmla="*/ 29 h 95"/>
                <a:gd name="T80" fmla="*/ 39 w 237"/>
                <a:gd name="T81" fmla="*/ 32 h 95"/>
                <a:gd name="T82" fmla="*/ 40 w 237"/>
                <a:gd name="T83" fmla="*/ 34 h 95"/>
                <a:gd name="T84" fmla="*/ 49 w 237"/>
                <a:gd name="T85" fmla="*/ 53 h 95"/>
                <a:gd name="T86" fmla="*/ 40 w 237"/>
                <a:gd name="T87" fmla="*/ 64 h 95"/>
                <a:gd name="T88" fmla="*/ 21 w 237"/>
                <a:gd name="T89" fmla="*/ 57 h 95"/>
                <a:gd name="T90" fmla="*/ 15 w 237"/>
                <a:gd name="T91" fmla="*/ 58 h 95"/>
                <a:gd name="T92" fmla="*/ 14 w 237"/>
                <a:gd name="T93" fmla="*/ 60 h 95"/>
                <a:gd name="T94" fmla="*/ 16 w 237"/>
                <a:gd name="T95" fmla="*/ 64 h 95"/>
                <a:gd name="T96" fmla="*/ 31 w 237"/>
                <a:gd name="T97" fmla="*/ 78 h 95"/>
                <a:gd name="T98" fmla="*/ 25 w 237"/>
                <a:gd name="T99" fmla="*/ 92 h 95"/>
                <a:gd name="T100" fmla="*/ 5 w 237"/>
                <a:gd name="T101" fmla="*/ 91 h 95"/>
                <a:gd name="T102" fmla="*/ 0 w 237"/>
                <a:gd name="T103" fmla="*/ 94 h 95"/>
                <a:gd name="T104" fmla="*/ 0 w 237"/>
                <a:gd name="T105" fmla="*/ 95 h 95"/>
                <a:gd name="T106" fmla="*/ 218 w 237"/>
                <a:gd name="T10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p>
          </p:txBody>
        </p:sp>
      </p:grpSp>
      <p:sp>
        <p:nvSpPr>
          <p:cNvPr id="48" name="Freeform 89"/>
          <p:cNvSpPr>
            <a:spLocks noEditPoints="1"/>
          </p:cNvSpPr>
          <p:nvPr/>
        </p:nvSpPr>
        <p:spPr bwMode="black">
          <a:xfrm>
            <a:off x="1600780" y="2105268"/>
            <a:ext cx="684731" cy="440664"/>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rgbClr val="FFFFFF"/>
          </a:solidFill>
          <a:ln>
            <a:noFill/>
          </a:ln>
        </p:spPr>
        <p:txBody>
          <a:bodyPr vert="horz" wrap="square" lIns="61735" tIns="30867" rIns="61735" bIns="30867" numCol="1" anchor="t" anchorCtr="0" compatLnSpc="1"/>
          <a:lstStyle/>
          <a:p>
            <a:endParaRPr lang="en-US" sz="1200"/>
          </a:p>
        </p:txBody>
      </p:sp>
      <p:sp>
        <p:nvSpPr>
          <p:cNvPr id="49" name="等腰三角形 66"/>
          <p:cNvSpPr/>
          <p:nvPr/>
        </p:nvSpPr>
        <p:spPr>
          <a:xfrm rot="5400000">
            <a:off x="3919220" y="702945"/>
            <a:ext cx="792480" cy="359664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a:solidFill>
            <a:srgbClr val="98C052">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sz="2000" dirty="0">
                <a:latin typeface="微软雅黑" panose="020B0503020204020204" pitchFamily="34" charset="-122"/>
                <a:ea typeface="微软雅黑" panose="020B0503020204020204" pitchFamily="34" charset="-122"/>
              </a:rPr>
              <a:t>确定主题、设计方案</a:t>
            </a:r>
            <a:endParaRPr lang="zh-CN" altLang="en-US" sz="2000" dirty="0">
              <a:latin typeface="微软雅黑" panose="020B0503020204020204" pitchFamily="34" charset="-122"/>
              <a:ea typeface="微软雅黑" panose="020B0503020204020204" pitchFamily="34" charset="-122"/>
            </a:endParaRPr>
          </a:p>
        </p:txBody>
      </p:sp>
      <p:sp>
        <p:nvSpPr>
          <p:cNvPr id="50" name="等腰三角形 67"/>
          <p:cNvSpPr/>
          <p:nvPr/>
        </p:nvSpPr>
        <p:spPr>
          <a:xfrm rot="5400000">
            <a:off x="3919220" y="1494790"/>
            <a:ext cx="792480" cy="359664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a:solidFill>
            <a:srgbClr val="5DAD71">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r>
              <a:rPr lang="zh-CN" altLang="en-US" sz="2000" dirty="0">
                <a:solidFill>
                  <a:prstClr val="white"/>
                </a:solidFill>
                <a:latin typeface="微软雅黑" panose="020B0503020204020204" pitchFamily="34" charset="-122"/>
                <a:ea typeface="微软雅黑" panose="020B0503020204020204" pitchFamily="34" charset="-122"/>
              </a:rPr>
              <a:t>展示汇报、调查结果</a:t>
            </a:r>
            <a:endParaRPr lang="zh-CN" altLang="en-US" sz="2000" dirty="0">
              <a:solidFill>
                <a:prstClr val="white"/>
              </a:solidFill>
              <a:latin typeface="微软雅黑" panose="020B0503020204020204" pitchFamily="34" charset="-122"/>
              <a:ea typeface="微软雅黑" panose="020B0503020204020204" pitchFamily="34" charset="-122"/>
            </a:endParaRPr>
          </a:p>
        </p:txBody>
      </p:sp>
      <p:sp>
        <p:nvSpPr>
          <p:cNvPr id="51" name="等腰三角形 68"/>
          <p:cNvSpPr/>
          <p:nvPr/>
        </p:nvSpPr>
        <p:spPr>
          <a:xfrm rot="5400000">
            <a:off x="3924300" y="2281555"/>
            <a:ext cx="781685" cy="3596640"/>
          </a:xfrm>
          <a:custGeom>
            <a:avLst/>
            <a:gdLst/>
            <a:ahLst/>
            <a:cxnLst/>
            <a:rect l="l" t="t" r="r" b="b"/>
            <a:pathLst>
              <a:path w="792185" h="3101364">
                <a:moveTo>
                  <a:pt x="0" y="3101364"/>
                </a:moveTo>
                <a:lnTo>
                  <a:pt x="0" y="245938"/>
                </a:lnTo>
                <a:lnTo>
                  <a:pt x="253447" y="245938"/>
                </a:lnTo>
                <a:lnTo>
                  <a:pt x="396091" y="0"/>
                </a:lnTo>
                <a:lnTo>
                  <a:pt x="538735" y="245938"/>
                </a:lnTo>
                <a:lnTo>
                  <a:pt x="792185" y="245938"/>
                </a:lnTo>
                <a:lnTo>
                  <a:pt x="792185" y="3101364"/>
                </a:lnTo>
                <a:close/>
              </a:path>
            </a:pathLst>
          </a:custGeom>
          <a:solidFill>
            <a:srgbClr val="98C052">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r>
              <a:rPr lang="zh-CN" altLang="en-US" sz="2000" dirty="0">
                <a:solidFill>
                  <a:prstClr val="white"/>
                </a:solidFill>
                <a:latin typeface="微软雅黑" panose="020B0503020204020204" pitchFamily="34" charset="-122"/>
                <a:ea typeface="微软雅黑" panose="020B0503020204020204" pitchFamily="34" charset="-122"/>
              </a:rPr>
              <a:t>畅想、设计未来交通工具</a:t>
            </a:r>
            <a:endParaRPr lang="zh-CN" altLang="en-US" sz="2000" dirty="0">
              <a:solidFill>
                <a:prstClr val="white"/>
              </a:solidFill>
              <a:latin typeface="微软雅黑" panose="020B0503020204020204" pitchFamily="34" charset="-122"/>
              <a:ea typeface="微软雅黑" panose="020B0503020204020204" pitchFamily="34" charset="-122"/>
            </a:endParaRPr>
          </a:p>
        </p:txBody>
      </p:sp>
      <p:sp>
        <p:nvSpPr>
          <p:cNvPr id="52" name="等腰三角形 69"/>
          <p:cNvSpPr/>
          <p:nvPr/>
        </p:nvSpPr>
        <p:spPr>
          <a:xfrm rot="5400000">
            <a:off x="3919220" y="3068320"/>
            <a:ext cx="792480" cy="3596640"/>
          </a:xfrm>
          <a:custGeom>
            <a:avLst/>
            <a:gdLst/>
            <a:ahLst/>
            <a:cxnLst/>
            <a:rect l="l" t="t" r="r" b="b"/>
            <a:pathLst>
              <a:path w="792185" h="3101364">
                <a:moveTo>
                  <a:pt x="0" y="3101364"/>
                </a:moveTo>
                <a:lnTo>
                  <a:pt x="0" y="245938"/>
                </a:lnTo>
                <a:lnTo>
                  <a:pt x="253975" y="245938"/>
                </a:lnTo>
                <a:lnTo>
                  <a:pt x="396619" y="0"/>
                </a:lnTo>
                <a:lnTo>
                  <a:pt x="539263" y="245938"/>
                </a:lnTo>
                <a:lnTo>
                  <a:pt x="792185" y="245938"/>
                </a:lnTo>
                <a:lnTo>
                  <a:pt x="792185" y="3101364"/>
                </a:lnTo>
                <a:close/>
              </a:path>
            </a:pathLst>
          </a:custGeom>
          <a:solidFill>
            <a:srgbClr val="5DAD71">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r>
              <a:rPr lang="zh-CN" altLang="en-US" sz="2000" dirty="0">
                <a:solidFill>
                  <a:prstClr val="white"/>
                </a:solidFill>
                <a:latin typeface="微软雅黑" panose="020B0503020204020204" pitchFamily="34" charset="-122"/>
                <a:ea typeface="微软雅黑" panose="020B0503020204020204" pitchFamily="34" charset="-122"/>
              </a:rPr>
              <a:t>评选优秀实践小组</a:t>
            </a:r>
            <a:endParaRPr lang="zh-CN" altLang="en-US" sz="2000" dirty="0">
              <a:solidFill>
                <a:prstClr val="white"/>
              </a:solidFill>
              <a:latin typeface="微软雅黑" panose="020B0503020204020204" pitchFamily="34" charset="-122"/>
              <a:ea typeface="微软雅黑" panose="020B0503020204020204" pitchFamily="34" charset="-122"/>
            </a:endParaRPr>
          </a:p>
        </p:txBody>
      </p:sp>
      <p:sp>
        <p:nvSpPr>
          <p:cNvPr id="53" name="TextBox 85"/>
          <p:cNvSpPr txBox="1"/>
          <p:nvPr/>
        </p:nvSpPr>
        <p:spPr>
          <a:xfrm>
            <a:off x="6359357" y="2144847"/>
            <a:ext cx="3888432" cy="650240"/>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汇集资料，根据古今变化，分类编写交通工具的演变过程或绘制或思维导图形式呈现。</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TextBox 86"/>
          <p:cNvSpPr txBox="1"/>
          <p:nvPr/>
        </p:nvSpPr>
        <p:spPr>
          <a:xfrm>
            <a:off x="6359357" y="2920394"/>
            <a:ext cx="3888432" cy="929640"/>
          </a:xfrm>
          <a:prstGeom prst="rect">
            <a:avLst/>
          </a:prstGeom>
          <a:noFill/>
        </p:spPr>
        <p:txBody>
          <a:bodyPr wrap="square" rtlCol="0">
            <a:spAutoFit/>
          </a:bodyPr>
          <a:lstStyle/>
          <a:p>
            <a:pPr>
              <a:lnSpc>
                <a:spcPct val="13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汇报交流时引导学生发现并总结别组学生在研究过程中的亮点，进行成功经验和成果资源共享。</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TextBox 88"/>
          <p:cNvSpPr txBox="1"/>
          <p:nvPr/>
        </p:nvSpPr>
        <p:spPr>
          <a:xfrm>
            <a:off x="6379042" y="3849940"/>
            <a:ext cx="3888432" cy="650240"/>
          </a:xfrm>
          <a:prstGeom prst="rect">
            <a:avLst/>
          </a:prstGeom>
          <a:noFill/>
        </p:spPr>
        <p:txBody>
          <a:bodyPr wrap="square" rtlCol="0">
            <a:spAutoFit/>
          </a:bodyPr>
          <a:lstStyle/>
          <a:p>
            <a:pPr>
              <a:lnSpc>
                <a:spcPct val="13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写一写，画一画未来的交通工具及未来的交通路线。</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7" name="任意多边形 56"/>
          <p:cNvSpPr/>
          <p:nvPr/>
        </p:nvSpPr>
        <p:spPr>
          <a:xfrm rot="16200000">
            <a:off x="10816941" y="2801294"/>
            <a:ext cx="1065700" cy="1780672"/>
          </a:xfrm>
          <a:custGeom>
            <a:avLst/>
            <a:gdLst>
              <a:gd name="connsiteX0" fmla="*/ 1065700 w 1065700"/>
              <a:gd name="connsiteY0" fmla="*/ 234445 h 1849430"/>
              <a:gd name="connsiteX1" fmla="*/ 1065700 w 1065700"/>
              <a:gd name="connsiteY1" fmla="*/ 1849430 h 1849430"/>
              <a:gd name="connsiteX2" fmla="*/ 0 w 1065700"/>
              <a:gd name="connsiteY2" fmla="*/ 1849430 h 1849430"/>
              <a:gd name="connsiteX3" fmla="*/ 0 w 1065700"/>
              <a:gd name="connsiteY3" fmla="*/ 234445 h 1849430"/>
              <a:gd name="connsiteX4" fmla="*/ 396873 w 1065700"/>
              <a:gd name="connsiteY4" fmla="*/ 234445 h 1849430"/>
              <a:gd name="connsiteX5" fmla="*/ 532851 w 1065700"/>
              <a:gd name="connsiteY5" fmla="*/ 0 h 1849430"/>
              <a:gd name="connsiteX6" fmla="*/ 668829 w 1065700"/>
              <a:gd name="connsiteY6" fmla="*/ 234445 h 18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700" h="1849430">
                <a:moveTo>
                  <a:pt x="1065700" y="234445"/>
                </a:moveTo>
                <a:lnTo>
                  <a:pt x="1065700" y="1849430"/>
                </a:lnTo>
                <a:lnTo>
                  <a:pt x="0" y="1849430"/>
                </a:lnTo>
                <a:lnTo>
                  <a:pt x="0" y="234445"/>
                </a:lnTo>
                <a:lnTo>
                  <a:pt x="396873" y="234445"/>
                </a:lnTo>
                <a:lnTo>
                  <a:pt x="532851" y="0"/>
                </a:lnTo>
                <a:lnTo>
                  <a:pt x="668829" y="234445"/>
                </a:lnTo>
                <a:close/>
              </a:path>
            </a:pathLst>
          </a:custGeom>
          <a:solidFill>
            <a:srgbClr val="5DA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
        <p:nvSpPr>
          <p:cNvPr id="58" name="TextBox 89"/>
          <p:cNvSpPr txBox="1"/>
          <p:nvPr/>
        </p:nvSpPr>
        <p:spPr>
          <a:xfrm>
            <a:off x="10970771" y="3357707"/>
            <a:ext cx="1067687" cy="632460"/>
          </a:xfrm>
          <a:prstGeom prst="rect">
            <a:avLst/>
          </a:prstGeom>
          <a:noFill/>
        </p:spPr>
        <p:txBody>
          <a:bodyPr wrap="square" rtlCol="0">
            <a:spAutoFit/>
          </a:bodyPr>
          <a:lstStyle/>
          <a:p>
            <a:pPr>
              <a:lnSpc>
                <a:spcPct val="110000"/>
              </a:lnSpc>
            </a:pPr>
            <a:r>
              <a:rPr lang="zh-CN" altLang="en-US" sz="3200" b="1" dirty="0">
                <a:solidFill>
                  <a:schemeClr val="bg1">
                    <a:lumMod val="95000"/>
                  </a:schemeClr>
                </a:solidFill>
                <a:latin typeface="微软雅黑" panose="020B0503020204020204" pitchFamily="34" charset="-122"/>
                <a:ea typeface="微软雅黑" panose="020B0503020204020204" pitchFamily="34" charset="-122"/>
              </a:rPr>
              <a:t>流程</a:t>
            </a:r>
            <a:endParaRPr lang="zh-CN" altLang="en-US" sz="3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9" name="矩形 3"/>
          <p:cNvSpPr>
            <a:spLocks noChangeArrowheads="1"/>
          </p:cNvSpPr>
          <p:nvPr/>
        </p:nvSpPr>
        <p:spPr bwMode="auto">
          <a:xfrm>
            <a:off x="1239145" y="503251"/>
            <a:ext cx="221361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eaLnBrk="1" hangingPunct="1">
              <a:spcBef>
                <a:spcPct val="0"/>
              </a:spcBef>
              <a:buFont typeface="Arial" panose="020B0604020202020204" pitchFamily="34" charset="0"/>
              <a:buNone/>
            </a:pPr>
            <a:r>
              <a:rPr lang="zh-CN" altLang="en-US"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rPr>
              <a:t>活动过程：</a:t>
            </a:r>
            <a:endParaRPr lang="zh-CN" altLang="en-US" b="1" dirty="0">
              <a:solidFill>
                <a:schemeClr val="tx1">
                  <a:lumMod val="75000"/>
                  <a:lumOff val="2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2" name="TextBox 88"/>
          <p:cNvSpPr txBox="1"/>
          <p:nvPr/>
        </p:nvSpPr>
        <p:spPr>
          <a:xfrm>
            <a:off x="6373962" y="4505260"/>
            <a:ext cx="3888432" cy="370840"/>
          </a:xfrm>
          <a:prstGeom prst="rect">
            <a:avLst/>
          </a:prstGeom>
          <a:noFill/>
        </p:spPr>
        <p:txBody>
          <a:bodyPr wrap="square" rtlCol="0">
            <a:spAutoFit/>
          </a:bodyPr>
          <a:p>
            <a:pPr>
              <a:lnSpc>
                <a:spcPct val="130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评一评，哪个小组最棒。</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300"/>
                                        <p:tgtEl>
                                          <p:spTgt spid="33"/>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300"/>
                                        <p:tgtEl>
                                          <p:spTgt spid="3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300"/>
                                        <p:tgtEl>
                                          <p:spTgt spid="31"/>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300"/>
                                        <p:tgtEl>
                                          <p:spTgt spid="30"/>
                                        </p:tgtEl>
                                      </p:cBhvr>
                                    </p:animEffect>
                                  </p:childTnLst>
                                </p:cTn>
                              </p:par>
                              <p:par>
                                <p:cTn id="21" presetID="22" presetClass="entr" presetSubtype="8" fill="hold" grpId="0" nodeType="withEffect">
                                  <p:stCondLst>
                                    <p:cond delay="25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par>
                                <p:cTn id="27" presetID="22" presetClass="entr" presetSubtype="8" fill="hold" grpId="0" nodeType="withEffect">
                                  <p:stCondLst>
                                    <p:cond delay="25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par>
                                <p:cTn id="30" presetID="22" presetClass="entr" presetSubtype="8" fill="hold" grpId="0" nodeType="withEffect">
                                  <p:stCondLst>
                                    <p:cond delay="75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par>
                                <p:cTn id="33" presetID="22" presetClass="entr" presetSubtype="8" fill="hold" grpId="0" nodeType="withEffect">
                                  <p:stCondLst>
                                    <p:cond delay="700"/>
                                  </p:stCondLst>
                                  <p:childTnLst>
                                    <p:set>
                                      <p:cBhvr>
                                        <p:cTn id="34" dur="1" fill="hold">
                                          <p:stCondLst>
                                            <p:cond delay="0"/>
                                          </p:stCondLst>
                                        </p:cTn>
                                        <p:tgtEl>
                                          <p:spTgt spid="49"/>
                                        </p:tgtEl>
                                        <p:attrNameLst>
                                          <p:attrName>style.visibility</p:attrName>
                                        </p:attrNameLst>
                                      </p:cBhvr>
                                      <p:to>
                                        <p:strVal val="visible"/>
                                      </p:to>
                                    </p:set>
                                    <p:animEffect transition="in" filter="wipe(left)">
                                      <p:cBhvr>
                                        <p:cTn id="35" dur="500"/>
                                        <p:tgtEl>
                                          <p:spTgt spid="49"/>
                                        </p:tgtEl>
                                      </p:cBhvr>
                                    </p:animEffect>
                                  </p:childTnLst>
                                </p:cTn>
                              </p:par>
                              <p:par>
                                <p:cTn id="36" presetID="22" presetClass="entr" presetSubtype="8" fill="hold" grpId="0" nodeType="withEffect">
                                  <p:stCondLst>
                                    <p:cond delay="100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par>
                                <p:cTn id="39" presetID="22" presetClass="entr" presetSubtype="8" fill="hold" grpId="0" nodeType="withEffect">
                                  <p:stCondLst>
                                    <p:cond delay="70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par>
                                <p:cTn id="42" presetID="22" presetClass="entr" presetSubtype="8" fill="hold" grpId="0" nodeType="withEffect">
                                  <p:stCondLst>
                                    <p:cond delay="125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par>
                                <p:cTn id="45" presetID="10" presetClass="entr" presetSubtype="0" fill="hold" grpId="0" nodeType="withEffect">
                                  <p:stCondLst>
                                    <p:cond delay="70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nodeType="withEffect">
                                  <p:stCondLst>
                                    <p:cond delay="70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nodeType="withEffect">
                                  <p:stCondLst>
                                    <p:cond delay="150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par>
                          <p:cTn id="57" fill="hold">
                            <p:stCondLst>
                              <p:cond delay="1000"/>
                            </p:stCondLst>
                            <p:childTnLst>
                              <p:par>
                                <p:cTn id="58" presetID="22" presetClass="entr" presetSubtype="2" fill="hold" grpId="0"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wipe(right)">
                                      <p:cBhvr>
                                        <p:cTn id="60" dur="500"/>
                                        <p:tgtEl>
                                          <p:spTgt spid="57"/>
                                        </p:tgtEl>
                                      </p:cBhvr>
                                    </p:animEffect>
                                  </p:childTnLst>
                                </p:cTn>
                              </p:par>
                            </p:childTnLst>
                          </p:cTn>
                        </p:par>
                        <p:par>
                          <p:cTn id="61" fill="hold">
                            <p:stCondLst>
                              <p:cond delay="1500"/>
                            </p:stCondLst>
                            <p:childTnLst>
                              <p:par>
                                <p:cTn id="62" presetID="9"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dissolve">
                                      <p:cBhvr>
                                        <p:cTn id="64" dur="500"/>
                                        <p:tgtEl>
                                          <p:spTgt spid="58"/>
                                        </p:tgtEl>
                                      </p:cBhvr>
                                    </p:animEffect>
                                  </p:childTnLst>
                                </p:cTn>
                              </p:par>
                            </p:childTnLst>
                          </p:cTn>
                        </p:par>
                        <p:par>
                          <p:cTn id="65" fill="hold">
                            <p:stCondLst>
                              <p:cond delay="2000"/>
                            </p:stCondLst>
                            <p:childTnLst>
                              <p:par>
                                <p:cTn id="66" presetID="10" presetClass="entr" presetSubtype="0" fill="hold" grpId="0" nodeType="afterEffect">
                                  <p:stCondLst>
                                    <p:cond delay="0"/>
                                  </p:stCondLst>
                                  <p:iterate type="lt">
                                    <p:tmPct val="10000"/>
                                  </p:iterate>
                                  <p:childTnLst>
                                    <p:set>
                                      <p:cBhvr>
                                        <p:cTn id="67" dur="1" fill="hold">
                                          <p:stCondLst>
                                            <p:cond delay="0"/>
                                          </p:stCondLst>
                                        </p:cTn>
                                        <p:tgtEl>
                                          <p:spTgt spid="53"/>
                                        </p:tgtEl>
                                        <p:attrNameLst>
                                          <p:attrName>style.visibility</p:attrName>
                                        </p:attrNameLst>
                                      </p:cBhvr>
                                      <p:to>
                                        <p:strVal val="visible"/>
                                      </p:to>
                                    </p:set>
                                    <p:animEffect transition="in" filter="fade">
                                      <p:cBhvr>
                                        <p:cTn id="68" dur="100"/>
                                        <p:tgtEl>
                                          <p:spTgt spid="53"/>
                                        </p:tgtEl>
                                      </p:cBhvr>
                                    </p:animEffect>
                                  </p:childTnLst>
                                </p:cTn>
                              </p:par>
                            </p:childTnLst>
                          </p:cTn>
                        </p:par>
                        <p:par>
                          <p:cTn id="69" fill="hold">
                            <p:stCondLst>
                              <p:cond delay="3970"/>
                            </p:stCondLst>
                            <p:childTnLst>
                              <p:par>
                                <p:cTn id="70" presetID="10" presetClass="entr" presetSubtype="0" fill="hold" grpId="0" nodeType="afterEffect">
                                  <p:stCondLst>
                                    <p:cond delay="0"/>
                                  </p:stCondLst>
                                  <p:iterate type="lt">
                                    <p:tmPct val="10000"/>
                                  </p:iterate>
                                  <p:childTnLst>
                                    <p:set>
                                      <p:cBhvr>
                                        <p:cTn id="71" dur="1" fill="hold">
                                          <p:stCondLst>
                                            <p:cond delay="0"/>
                                          </p:stCondLst>
                                        </p:cTn>
                                        <p:tgtEl>
                                          <p:spTgt spid="54"/>
                                        </p:tgtEl>
                                        <p:attrNameLst>
                                          <p:attrName>style.visibility</p:attrName>
                                        </p:attrNameLst>
                                      </p:cBhvr>
                                      <p:to>
                                        <p:strVal val="visible"/>
                                      </p:to>
                                    </p:set>
                                    <p:animEffect transition="in" filter="fade">
                                      <p:cBhvr>
                                        <p:cTn id="72" dur="100"/>
                                        <p:tgtEl>
                                          <p:spTgt spid="54"/>
                                        </p:tgtEl>
                                      </p:cBhvr>
                                    </p:animEffect>
                                  </p:childTnLst>
                                </p:cTn>
                              </p:par>
                            </p:childTnLst>
                          </p:cTn>
                        </p:par>
                        <p:par>
                          <p:cTn id="73" fill="hold">
                            <p:stCondLst>
                              <p:cond delay="4480"/>
                            </p:stCondLst>
                            <p:childTnLst>
                              <p:par>
                                <p:cTn id="74" presetID="10" presetClass="entr" presetSubtype="0" fill="hold" grpId="0" nodeType="afterEffect">
                                  <p:stCondLst>
                                    <p:cond delay="0"/>
                                  </p:stCondLst>
                                  <p:iterate type="lt">
                                    <p:tmPct val="10000"/>
                                  </p:iterate>
                                  <p:childTnLst>
                                    <p:set>
                                      <p:cBhvr>
                                        <p:cTn id="75" dur="1" fill="hold">
                                          <p:stCondLst>
                                            <p:cond delay="0"/>
                                          </p:stCondLst>
                                        </p:cTn>
                                        <p:tgtEl>
                                          <p:spTgt spid="56"/>
                                        </p:tgtEl>
                                        <p:attrNameLst>
                                          <p:attrName>style.visibility</p:attrName>
                                        </p:attrNameLst>
                                      </p:cBhvr>
                                      <p:to>
                                        <p:strVal val="visible"/>
                                      </p:to>
                                    </p:set>
                                    <p:animEffect transition="in" filter="fade">
                                      <p:cBhvr>
                                        <p:cTn id="76" dur="100"/>
                                        <p:tgtEl>
                                          <p:spTgt spid="56"/>
                                        </p:tgtEl>
                                      </p:cBhvr>
                                    </p:animEffect>
                                  </p:childTnLst>
                                </p:cTn>
                              </p:par>
                            </p:childTnLst>
                          </p:cTn>
                        </p:par>
                        <p:par>
                          <p:cTn id="77" fill="hold">
                            <p:stCondLst>
                              <p:cond delay="4800"/>
                            </p:stCondLst>
                            <p:childTnLst>
                              <p:par>
                                <p:cTn id="78" presetID="10" presetClass="entr" presetSubtype="0" fill="hold" grpId="0" nodeType="afterEffect">
                                  <p:stCondLst>
                                    <p:cond delay="0"/>
                                  </p:stCondLst>
                                  <p:iterate type="lt">
                                    <p:tmPct val="10000"/>
                                  </p:iterate>
                                  <p:childTnLst>
                                    <p:set>
                                      <p:cBhvr>
                                        <p:cTn id="79" dur="1" fill="hold">
                                          <p:stCondLst>
                                            <p:cond delay="0"/>
                                          </p:stCondLst>
                                        </p:cTn>
                                        <p:tgtEl>
                                          <p:spTgt spid="2"/>
                                        </p:tgtEl>
                                        <p:attrNameLst>
                                          <p:attrName>style.visibility</p:attrName>
                                        </p:attrNameLst>
                                      </p:cBhvr>
                                      <p:to>
                                        <p:strVal val="visible"/>
                                      </p:to>
                                    </p:set>
                                    <p:animEffect transition="in" filter="fade">
                                      <p:cBhvr>
                                        <p:cTn id="80" dur="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bldLvl="0" animBg="1"/>
      <p:bldP spid="35" grpId="0" bldLvl="0" animBg="1"/>
      <p:bldP spid="36" grpId="0" bldLvl="0" animBg="1"/>
      <p:bldP spid="37" grpId="0" bldLvl="0" animBg="1"/>
      <p:bldP spid="38" grpId="0" animBg="1"/>
      <p:bldP spid="48" grpId="0" animBg="1"/>
      <p:bldP spid="49" grpId="0" bldLvl="0" animBg="1"/>
      <p:bldP spid="50" grpId="0" bldLvl="0" animBg="1"/>
      <p:bldP spid="51" grpId="0" bldLvl="0" animBg="1"/>
      <p:bldP spid="52" grpId="0" bldLvl="0" animBg="1"/>
      <p:bldP spid="53" grpId="0"/>
      <p:bldP spid="54" grpId="0"/>
      <p:bldP spid="56" grpId="0"/>
      <p:bldP spid="57" grpId="0" animBg="1"/>
      <p:bldP spid="58" grpId="0"/>
      <p:bldP spid="5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a:spLocks noChangeAspect="1"/>
          </p:cNvSpPr>
          <p:nvPr/>
        </p:nvSpPr>
        <p:spPr>
          <a:xfrm>
            <a:off x="1563370" y="1663065"/>
            <a:ext cx="9084310" cy="3945890"/>
          </a:xfrm>
          <a:prstGeom prst="rect">
            <a:avLst/>
          </a:prstGeom>
          <a:noFill/>
          <a:ln w="57150">
            <a:solidFill>
              <a:srgbClr val="202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105" name="组合 104"/>
          <p:cNvGrpSpPr/>
          <p:nvPr/>
        </p:nvGrpSpPr>
        <p:grpSpPr>
          <a:xfrm rot="19800000">
            <a:off x="1466941" y="1636313"/>
            <a:ext cx="1051774" cy="633413"/>
            <a:chOff x="700162" y="2038315"/>
            <a:chExt cx="1051774" cy="633413"/>
          </a:xfrm>
          <a:solidFill>
            <a:schemeClr val="bg1"/>
          </a:solidFill>
        </p:grpSpPr>
        <p:sp>
          <p:nvSpPr>
            <p:cNvPr id="94" name="任意多边形 93"/>
            <p:cNvSpPr/>
            <p:nvPr/>
          </p:nvSpPr>
          <p:spPr bwMode="auto">
            <a:xfrm rot="10800000">
              <a:off x="700162" y="2038315"/>
              <a:ext cx="1051774" cy="633413"/>
            </a:xfrm>
            <a:custGeom>
              <a:avLst/>
              <a:gdLst>
                <a:gd name="connsiteX0" fmla="*/ 1051774 w 1051774"/>
                <a:gd name="connsiteY0" fmla="*/ 0 h 633413"/>
                <a:gd name="connsiteX1" fmla="*/ 1051774 w 1051774"/>
                <a:gd name="connsiteY1" fmla="*/ 633413 h 633413"/>
                <a:gd name="connsiteX2" fmla="*/ 949393 w 1051774"/>
                <a:gd name="connsiteY2" fmla="*/ 633413 h 633413"/>
                <a:gd name="connsiteX3" fmla="*/ 562881 w 1051774"/>
                <a:gd name="connsiteY3" fmla="*/ 633413 h 633413"/>
                <a:gd name="connsiteX4" fmla="*/ 0 w 1051774"/>
                <a:gd name="connsiteY4" fmla="*/ 633413 h 633413"/>
                <a:gd name="connsiteX5" fmla="*/ 285193 w 1051774"/>
                <a:gd name="connsiteY5" fmla="*/ 314832 h 633413"/>
                <a:gd name="connsiteX6" fmla="*/ 0 w 1051774"/>
                <a:gd name="connsiteY6" fmla="*/ 0 h 633413"/>
                <a:gd name="connsiteX7" fmla="*/ 562881 w 1051774"/>
                <a:gd name="connsiteY7" fmla="*/ 0 h 633413"/>
                <a:gd name="connsiteX8" fmla="*/ 949393 w 1051774"/>
                <a:gd name="connsiteY8" fmla="*/ 0 h 633413"/>
                <a:gd name="connsiteX9" fmla="*/ 1024427 w 1051774"/>
                <a:gd name="connsiteY9" fmla="*/ 0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1774" h="633413">
                  <a:moveTo>
                    <a:pt x="1051774" y="0"/>
                  </a:moveTo>
                  <a:lnTo>
                    <a:pt x="1051774" y="633413"/>
                  </a:lnTo>
                  <a:lnTo>
                    <a:pt x="949393" y="633413"/>
                  </a:lnTo>
                  <a:cubicBezTo>
                    <a:pt x="949393" y="633413"/>
                    <a:pt x="949393" y="633413"/>
                    <a:pt x="562881" y="633413"/>
                  </a:cubicBezTo>
                  <a:cubicBezTo>
                    <a:pt x="562881" y="633413"/>
                    <a:pt x="562881" y="633413"/>
                    <a:pt x="0" y="633413"/>
                  </a:cubicBezTo>
                  <a:cubicBezTo>
                    <a:pt x="0" y="633413"/>
                    <a:pt x="262678" y="341069"/>
                    <a:pt x="285193" y="314832"/>
                  </a:cubicBezTo>
                  <a:cubicBezTo>
                    <a:pt x="262678" y="288596"/>
                    <a:pt x="0" y="0"/>
                    <a:pt x="0" y="0"/>
                  </a:cubicBezTo>
                  <a:cubicBezTo>
                    <a:pt x="0" y="0"/>
                    <a:pt x="0" y="0"/>
                    <a:pt x="562881" y="0"/>
                  </a:cubicBezTo>
                  <a:cubicBezTo>
                    <a:pt x="562881" y="0"/>
                    <a:pt x="562881" y="0"/>
                    <a:pt x="949393" y="0"/>
                  </a:cubicBezTo>
                  <a:cubicBezTo>
                    <a:pt x="949393" y="0"/>
                    <a:pt x="949393" y="0"/>
                    <a:pt x="1024427" y="0"/>
                  </a:cubicBezTo>
                  <a:close/>
                </a:path>
              </a:pathLst>
            </a:custGeom>
            <a:solidFill>
              <a:srgbClr val="98C052"/>
            </a:solidFill>
            <a:ln>
              <a:noFill/>
            </a:ln>
          </p:spPr>
          <p:txBody>
            <a:bodyPr vert="horz" wrap="square" lIns="91440" tIns="45720" rIns="91440" bIns="45720" numCol="1" anchor="t" anchorCtr="0" compatLnSpc="1">
              <a:noAutofit/>
            </a:bodyPr>
            <a:lstStyle/>
            <a:p>
              <a:endParaRPr lang="zh-CN" altLang="en-US" dirty="0">
                <a:ea typeface="微软雅黑" panose="020B0503020204020204" pitchFamily="34" charset="-122"/>
              </a:endParaRPr>
            </a:p>
          </p:txBody>
        </p:sp>
        <p:sp>
          <p:nvSpPr>
            <p:cNvPr id="95" name="Freeform 13"/>
            <p:cNvSpPr>
              <a:spLocks noEditPoints="1"/>
            </p:cNvSpPr>
            <p:nvPr/>
          </p:nvSpPr>
          <p:spPr bwMode="auto">
            <a:xfrm rot="2700000">
              <a:off x="1042613" y="2211777"/>
              <a:ext cx="336506" cy="33742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6" name="Freeform 14"/>
            <p:cNvSpPr>
              <a:spLocks noEditPoints="1"/>
            </p:cNvSpPr>
            <p:nvPr/>
          </p:nvSpPr>
          <p:spPr bwMode="auto">
            <a:xfrm rot="2700000">
              <a:off x="835784" y="2173607"/>
              <a:ext cx="218821" cy="215143"/>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sp>
        <p:nvSpPr>
          <p:cNvPr id="36" name="矩形 35"/>
          <p:cNvSpPr/>
          <p:nvPr/>
        </p:nvSpPr>
        <p:spPr>
          <a:xfrm>
            <a:off x="2588895" y="1865630"/>
            <a:ext cx="2328545" cy="643890"/>
          </a:xfrm>
          <a:prstGeom prst="rect">
            <a:avLst/>
          </a:prstGeom>
        </p:spPr>
        <p:txBody>
          <a:bodyPr wrap="square" lIns="91431" tIns="45716" rIns="91431" bIns="45716">
            <a:spAutoFit/>
          </a:bodyPr>
          <a:lstStyle/>
          <a:p>
            <a:pPr algn="ctr"/>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活动总结：</a:t>
            </a:r>
            <a:endPar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矩形 47"/>
          <p:cNvSpPr>
            <a:spLocks noChangeArrowheads="1"/>
          </p:cNvSpPr>
          <p:nvPr/>
        </p:nvSpPr>
        <p:spPr bwMode="auto">
          <a:xfrm>
            <a:off x="1983740" y="2708275"/>
            <a:ext cx="8318500" cy="1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2800" dirty="0">
                <a:solidFill>
                  <a:schemeClr val="tx1">
                    <a:lumMod val="75000"/>
                    <a:lumOff val="25000"/>
                  </a:schemeClr>
                </a:solidFill>
                <a:sym typeface="微软雅黑" panose="020B0503020204020204" pitchFamily="34" charset="-122"/>
              </a:rPr>
              <a:t>1.针对对交通现状的进行思考，撰写文明出行倡议书。</a:t>
            </a:r>
            <a:endParaRPr lang="zh-CN" altLang="en-US" sz="2800" dirty="0">
              <a:solidFill>
                <a:schemeClr val="tx1">
                  <a:lumMod val="75000"/>
                  <a:lumOff val="25000"/>
                </a:schemeClr>
              </a:solidFill>
              <a:sym typeface="微软雅黑" panose="020B0503020204020204" pitchFamily="34" charset="-122"/>
            </a:endParaRPr>
          </a:p>
          <a:p>
            <a:pPr>
              <a:lnSpc>
                <a:spcPct val="130000"/>
              </a:lnSpc>
              <a:spcBef>
                <a:spcPct val="0"/>
              </a:spcBef>
              <a:buNone/>
            </a:pPr>
            <a:r>
              <a:rPr lang="zh-CN" altLang="en-US" sz="2800" dirty="0">
                <a:solidFill>
                  <a:schemeClr val="tx1">
                    <a:lumMod val="75000"/>
                    <a:lumOff val="25000"/>
                  </a:schemeClr>
                </a:solidFill>
                <a:sym typeface="微软雅黑" panose="020B0503020204020204" pitchFamily="34" charset="-122"/>
              </a:rPr>
              <a:t>2.体会科技进步对交通工具的影响，进一步感受科技带给我们的便利</a:t>
            </a:r>
            <a:r>
              <a:rPr lang="zh-CN" altLang="en-US" sz="1800" dirty="0">
                <a:solidFill>
                  <a:schemeClr val="tx1">
                    <a:lumMod val="75000"/>
                    <a:lumOff val="25000"/>
                  </a:schemeClr>
                </a:solidFill>
                <a:sym typeface="微软雅黑" panose="020B0503020204020204" pitchFamily="34" charset="-122"/>
              </a:rPr>
              <a:t>。</a:t>
            </a:r>
            <a:endParaRPr lang="zh-CN" altLang="en-US" sz="1800"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down)">
                                      <p:cBhvr>
                                        <p:cTn id="7" dur="250"/>
                                        <p:tgtEl>
                                          <p:spTgt spid="105"/>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strips(downRight)">
                                      <p:cBhvr>
                                        <p:cTn id="11" dur="400"/>
                                        <p:tgtEl>
                                          <p:spTgt spid="84"/>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400"/>
                                        <p:tgtEl>
                                          <p:spTgt spid="3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4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ldLvl="0" animBg="1"/>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746639" y="2404389"/>
            <a:ext cx="4698723" cy="1446550"/>
          </a:xfrm>
          <a:prstGeom prst="rect">
            <a:avLst/>
          </a:prstGeom>
        </p:spPr>
        <p:txBody>
          <a:bodyPr wrap="none">
            <a:spAutoFit/>
          </a:bodyPr>
          <a:lstStyle/>
          <a:p>
            <a:pPr algn="ctr"/>
            <a:r>
              <a:rPr lang="zh-CN" altLang="en-US" sz="8800" b="1" dirty="0">
                <a:solidFill>
                  <a:srgbClr val="98C052"/>
                </a:solidFill>
                <a:latin typeface="微软雅黑" panose="020B0503020204020204" pitchFamily="34" charset="-122"/>
                <a:ea typeface="微软雅黑" panose="020B0503020204020204" pitchFamily="34" charset="-122"/>
              </a:rPr>
              <a:t>谢</a:t>
            </a:r>
            <a:r>
              <a:rPr lang="zh-CN" altLang="en-US" sz="8800" b="1" dirty="0">
                <a:solidFill>
                  <a:srgbClr val="5DAD71"/>
                </a:solidFill>
                <a:latin typeface="微软雅黑" panose="020B0503020204020204" pitchFamily="34" charset="-122"/>
                <a:ea typeface="微软雅黑" panose="020B0503020204020204" pitchFamily="34" charset="-122"/>
              </a:rPr>
              <a:t>谢</a:t>
            </a:r>
            <a:r>
              <a:rPr lang="zh-CN" altLang="en-US" sz="8800" b="1" dirty="0">
                <a:solidFill>
                  <a:srgbClr val="98C052"/>
                </a:solidFill>
                <a:latin typeface="微软雅黑" panose="020B0503020204020204" pitchFamily="34" charset="-122"/>
                <a:ea typeface="微软雅黑" panose="020B0503020204020204" pitchFamily="34" charset="-122"/>
              </a:rPr>
              <a:t>欣</a:t>
            </a:r>
            <a:r>
              <a:rPr lang="zh-CN" altLang="en-US" sz="8800" b="1" dirty="0">
                <a:solidFill>
                  <a:srgbClr val="5DAD71"/>
                </a:solidFill>
                <a:latin typeface="微软雅黑" panose="020B0503020204020204" pitchFamily="34" charset="-122"/>
                <a:ea typeface="微软雅黑" panose="020B0503020204020204" pitchFamily="34" charset="-122"/>
              </a:rPr>
              <a:t>赏</a:t>
            </a:r>
            <a:endParaRPr lang="en-US" altLang="zh-CN" sz="8800" b="1" dirty="0">
              <a:solidFill>
                <a:srgbClr val="5DAD71"/>
              </a:solidFill>
              <a:latin typeface="微软雅黑" panose="020B0503020204020204" pitchFamily="34" charset="-122"/>
              <a:ea typeface="微软雅黑" panose="020B0503020204020204" pitchFamily="34" charset="-122"/>
            </a:endParaRPr>
          </a:p>
        </p:txBody>
      </p:sp>
      <p:sp>
        <p:nvSpPr>
          <p:cNvPr id="15" name="云形 14"/>
          <p:cNvSpPr/>
          <p:nvPr/>
        </p:nvSpPr>
        <p:spPr>
          <a:xfrm>
            <a:off x="7138259" y="4519956"/>
            <a:ext cx="1507958" cy="1018415"/>
          </a:xfrm>
          <a:prstGeom prst="cloud">
            <a:avLst/>
          </a:prstGeom>
          <a:solidFill>
            <a:schemeClr val="bg1">
              <a:alpha val="50000"/>
            </a:schemeClr>
          </a:solidFill>
          <a:ln>
            <a:solidFill>
              <a:srgbClr val="56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1" cstate="print"/>
          <a:stretch>
            <a:fillRect/>
          </a:stretch>
        </p:blipFill>
        <p:spPr>
          <a:xfrm rot="20614715" flipH="1">
            <a:off x="8321091" y="1875265"/>
            <a:ext cx="681208" cy="674037"/>
          </a:xfrm>
          <a:prstGeom prst="rect">
            <a:avLst/>
          </a:prstGeom>
        </p:spPr>
      </p:pic>
      <p:sp>
        <p:nvSpPr>
          <p:cNvPr id="4" name="文本框 3"/>
          <p:cNvSpPr txBox="1"/>
          <p:nvPr/>
        </p:nvSpPr>
        <p:spPr>
          <a:xfrm>
            <a:off x="5299891" y="3995593"/>
            <a:ext cx="2162175" cy="460375"/>
          </a:xfrm>
          <a:prstGeom prst="rect">
            <a:avLst/>
          </a:prstGeom>
          <a:noFill/>
        </p:spPr>
        <p:txBody>
          <a:bodyPr wrap="none" rtlCol="0">
            <a:spAutoFit/>
          </a:bodyPr>
          <a:p>
            <a:r>
              <a:rPr lang="zh-CN" sz="2400" dirty="0">
                <a:solidFill>
                  <a:srgbClr val="51AFAF"/>
                </a:solidFill>
                <a:latin typeface="微软雅黑" panose="020B0503020204020204" pitchFamily="34" charset="-122"/>
                <a:ea typeface="微软雅黑" panose="020B0503020204020204" pitchFamily="34" charset="-122"/>
              </a:rPr>
              <a:t>齐陵二中小学</a:t>
            </a:r>
            <a:r>
              <a:rPr lang="en-US" altLang="zh-CN" sz="2400" dirty="0">
                <a:solidFill>
                  <a:srgbClr val="51AFAF"/>
                </a:solidFill>
                <a:latin typeface="微软雅黑" panose="020B0503020204020204" pitchFamily="34" charset="-122"/>
                <a:ea typeface="微软雅黑" panose="020B0503020204020204" pitchFamily="34" charset="-122"/>
              </a:rPr>
              <a:t> </a:t>
            </a:r>
            <a:r>
              <a:rPr lang="en-US" altLang="zh-CN" sz="1600" dirty="0">
                <a:solidFill>
                  <a:srgbClr val="51AFAF"/>
                </a:solidFill>
                <a:latin typeface="微软雅黑" panose="020B0503020204020204" pitchFamily="34" charset="-122"/>
                <a:ea typeface="微软雅黑" panose="020B0503020204020204" pitchFamily="34" charset="-122"/>
              </a:rPr>
              <a:t> </a:t>
            </a:r>
            <a:endParaRPr lang="en-US" altLang="zh-CN" sz="1600" dirty="0">
              <a:solidFill>
                <a:srgbClr val="51AFA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1500"/>
                                  </p:stCondLst>
                                  <p:iterate type="lt">
                                    <p:tmPct val="12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ppt_w</p:attrName>
                                        </p:attrNameLst>
                                      </p:cBhvr>
                                      <p:tavLst>
                                        <p:tav tm="0" fmla="#ppt_w*sin(2.5*pi*$)">
                                          <p:val>
                                            <p:fltVal val="0"/>
                                          </p:val>
                                        </p:tav>
                                        <p:tav tm="100000">
                                          <p:val>
                                            <p:fltVal val="1"/>
                                          </p:val>
                                        </p:tav>
                                      </p:tavLst>
                                    </p:anim>
                                    <p:anim calcmode="lin" valueType="num">
                                      <p:cBhvr>
                                        <p:cTn id="9" dur="1250" fill="hold"/>
                                        <p:tgtEl>
                                          <p:spTgt spid="14"/>
                                        </p:tgtEl>
                                        <p:attrNameLst>
                                          <p:attrName>ppt_h</p:attrName>
                                        </p:attrNameLst>
                                      </p:cBhvr>
                                      <p:tavLst>
                                        <p:tav tm="0">
                                          <p:val>
                                            <p:strVal val="#ppt_h"/>
                                          </p:val>
                                        </p:tav>
                                        <p:tav tm="100000">
                                          <p:val>
                                            <p:strVal val="#ppt_h"/>
                                          </p:val>
                                        </p:tav>
                                      </p:tavLst>
                                    </p:anim>
                                  </p:childTnLst>
                                </p:cTn>
                              </p:par>
                            </p:childTnLst>
                          </p:cTn>
                        </p:par>
                        <p:par>
                          <p:cTn id="10" fill="hold">
                            <p:stCondLst>
                              <p:cond delay="0"/>
                            </p:stCondLst>
                            <p:childTnLst>
                              <p:par>
                                <p:cTn id="11" presetID="23" presetClass="entr" presetSubtype="32"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strVal val="4*#ppt_w"/>
                                          </p:val>
                                        </p:tav>
                                        <p:tav tm="100000">
                                          <p:val>
                                            <p:strVal val="#ppt_w"/>
                                          </p:val>
                                        </p:tav>
                                      </p:tavLst>
                                    </p:anim>
                                    <p:anim calcmode="lin" valueType="num">
                                      <p:cBhvr>
                                        <p:cTn id="14" dur="500" fill="hold"/>
                                        <p:tgtEl>
                                          <p:spTgt spid="15"/>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500" fill="hold"/>
                                        <p:tgtEl>
                                          <p:spTgt spid="17"/>
                                        </p:tgtEl>
                                        <p:attrNameLst>
                                          <p:attrName>ppt_x</p:attrName>
                                        </p:attrNameLst>
                                      </p:cBhvr>
                                      <p:tavLst>
                                        <p:tav tm="0">
                                          <p:val>
                                            <p:strVal val="0-#ppt_w/2"/>
                                          </p:val>
                                        </p:tav>
                                        <p:tav tm="100000">
                                          <p:val>
                                            <p:strVal val="#ppt_x"/>
                                          </p:val>
                                        </p:tav>
                                      </p:tavLst>
                                    </p:anim>
                                    <p:anim calcmode="lin" valueType="num">
                                      <p:cBhvr additive="base">
                                        <p:cTn id="19" dur="1500" fill="hold"/>
                                        <p:tgtEl>
                                          <p:spTgt spid="17"/>
                                        </p:tgtEl>
                                        <p:attrNameLst>
                                          <p:attrName>ppt_y</p:attrName>
                                        </p:attrNameLst>
                                      </p:cBhvr>
                                      <p:tavLst>
                                        <p:tav tm="0">
                                          <p:val>
                                            <p:strVal val="#ppt_y"/>
                                          </p:val>
                                        </p:tav>
                                        <p:tav tm="100000">
                                          <p:val>
                                            <p:strVal val="#ppt_y"/>
                                          </p:val>
                                        </p:tav>
                                      </p:tavLst>
                                    </p:anim>
                                  </p:childTnLst>
                                </p:cTn>
                              </p:par>
                              <p:par>
                                <p:cTn id="20" presetID="6" presetClass="emph" presetSubtype="0" repeatCount="indefinite" autoRev="1" fill="hold" nodeType="withEffect">
                                  <p:stCondLst>
                                    <p:cond delay="0"/>
                                  </p:stCondLst>
                                  <p:childTnLst>
                                    <p:animScale>
                                      <p:cBhvr>
                                        <p:cTn id="21" dur="1000" fill="hold"/>
                                        <p:tgtEl>
                                          <p:spTgt spid="17"/>
                                        </p:tgtEl>
                                      </p:cBhvr>
                                      <p:by x="90000" y="90000"/>
                                    </p:animScale>
                                  </p:childTnLst>
                                </p:cTn>
                              </p:par>
                            </p:childTnLst>
                          </p:cTn>
                        </p:par>
                        <p:par>
                          <p:cTn id="22" fill="hold">
                            <p:stCondLst>
                              <p:cond delay="2000"/>
                            </p:stCondLst>
                            <p:childTnLst>
                              <p:par>
                                <p:cTn id="23" presetID="1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p:tgtEl>
                                          <p:spTgt spid="4"/>
                                        </p:tgtEl>
                                        <p:attrNameLst>
                                          <p:attrName>ppt_y</p:attrName>
                                        </p:attrNameLst>
                                      </p:cBhvr>
                                      <p:tavLst>
                                        <p:tav tm="0">
                                          <p:val>
                                            <p:strVal val="#ppt_y-#ppt_h*1.125000"/>
                                          </p:val>
                                        </p:tav>
                                        <p:tav tm="100000">
                                          <p:val>
                                            <p:strVal val="#ppt_y"/>
                                          </p:val>
                                        </p:tav>
                                      </p:tavLst>
                                    </p:anim>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4" grpId="0"/>
    </p:bldLst>
  </p:timing>
</p:sld>
</file>

<file path=ppt/tags/tag1.xml><?xml version="1.0" encoding="utf-8"?>
<p:tagLst xmlns:p="http://schemas.openxmlformats.org/presentationml/2006/main">
  <p:tag name="ISPRING_RESOURCE_PATHS_HASH_PRESENTER" val="1cfe325ac88af4cb1e315171a86c19382325f4f"/>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559</Words>
  <Application>WPS 演示</Application>
  <PresentationFormat>宽屏</PresentationFormat>
  <Paragraphs>53</Paragraphs>
  <Slides>7</Slides>
  <Notes>2</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vt:i4>
      </vt:variant>
    </vt:vector>
  </HeadingPairs>
  <TitlesOfParts>
    <vt:vector size="16" baseType="lpstr">
      <vt:lpstr>Arial</vt:lpstr>
      <vt:lpstr>宋体</vt:lpstr>
      <vt:lpstr>Wingdings</vt:lpstr>
      <vt:lpstr>微软雅黑</vt:lpstr>
      <vt:lpstr>Calibri</vt:lpstr>
      <vt:lpstr>Impact</vt:lpstr>
      <vt:lpstr>Arial Unicode MS</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LizzySu</dc:creator>
  <cp:lastModifiedBy>冰红茶</cp:lastModifiedBy>
  <cp:revision>1809</cp:revision>
  <dcterms:created xsi:type="dcterms:W3CDTF">2014-10-29T09:18:00Z</dcterms:created>
  <dcterms:modified xsi:type="dcterms:W3CDTF">2022-01-06T20:15:36Z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3E88D8246D6B4D3FB3B48561E3243D60</vt:lpwstr>
  </property>
  <property fmtid="{D5CDD505-2E9C-101B-9397-08002B2CF9AE}" pid="3" name="KSOProductBuildVer">
    <vt:lpwstr>2052-11.1.0.11194</vt:lpwstr>
  </property>
</Properties>
</file>