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81" r:id="rId7"/>
    <p:sldId id="284" r:id="rId8"/>
    <p:sldId id="287" r:id="rId9"/>
    <p:sldId id="288" r:id="rId10"/>
    <p:sldId id="268" r:id="rId11"/>
    <p:sldId id="266" r:id="rId12"/>
    <p:sldId id="265" r:id="rId13"/>
    <p:sldId id="285" r:id="rId14"/>
    <p:sldId id="262" r:id="rId15"/>
    <p:sldId id="270" r:id="rId16"/>
    <p:sldId id="260" r:id="rId17"/>
    <p:sldId id="263" r:id="rId18"/>
    <p:sldId id="264" r:id="rId19"/>
    <p:sldId id="290" r:id="rId20"/>
    <p:sldId id="267" r:id="rId21"/>
    <p:sldId id="269" r:id="rId22"/>
    <p:sldId id="271" r:id="rId23"/>
    <p:sldId id="272" r:id="rId24"/>
    <p:sldId id="275" r:id="rId25"/>
    <p:sldId id="273" r:id="rId26"/>
    <p:sldId id="276" r:id="rId27"/>
    <p:sldId id="277" r:id="rId28"/>
    <p:sldId id="291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566"/>
    <a:srgbClr val="DABC6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03" autoAdjust="0"/>
    <p:restoredTop sz="94660"/>
  </p:normalViewPr>
  <p:slideViewPr>
    <p:cSldViewPr snapToGrid="0">
      <p:cViewPr>
        <p:scale>
          <a:sx n="54" d="100"/>
          <a:sy n="54" d="100"/>
        </p:scale>
        <p:origin x="-528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96C2C-52C5-46C2-B361-FA3558E06130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037FB-DF08-4212-9B40-1B9838CFD0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51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0367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9961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16179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8588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8588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36970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9817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72169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2421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41392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41392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8827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3509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5061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8836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04839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37911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2584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2176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3616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036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8898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782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600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49225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996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996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037FB-DF08-4212-9B40-1B9838CFD03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996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7773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726588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580532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F86EA5B-FECF-4436-B73E-6D29DD730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852"/>
          <a:stretch/>
        </p:blipFill>
        <p:spPr>
          <a:xfrm rot="5400000">
            <a:off x="2667000" y="-2667000"/>
            <a:ext cx="6858000" cy="121920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A3C9292-7C58-4529-BCB6-F9CCD7CD3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2" b="61111"/>
          <a:stretch/>
        </p:blipFill>
        <p:spPr>
          <a:xfrm flipV="1">
            <a:off x="9934575" y="4899168"/>
            <a:ext cx="2257425" cy="19588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00BAB74-CB27-470C-ACE5-0FE0025B0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3743" b="80556"/>
          <a:stretch/>
        </p:blipFill>
        <p:spPr>
          <a:xfrm>
            <a:off x="1" y="11301"/>
            <a:ext cx="2247900" cy="1807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5306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001436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097447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1936927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5115061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461902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304133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0688110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D76203-2523-48D5-93DA-5F560C4DF84F}" type="datetimeFigureOut">
              <a:rPr lang="zh-CN" altLang="en-US" smtClean="0"/>
              <a:pPr/>
              <a:t>2019/7/28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B2811-B587-44E7-A6DC-311446D1AD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083805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294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75" t="13897" r="71044" b="75450"/>
          <a:stretch/>
        </p:blipFill>
        <p:spPr>
          <a:xfrm>
            <a:off x="1252767" y="1055599"/>
            <a:ext cx="1588966" cy="1521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05" t="64086" r="40741" b="3717"/>
          <a:stretch/>
        </p:blipFill>
        <p:spPr>
          <a:xfrm>
            <a:off x="184349" y="3962400"/>
            <a:ext cx="2685642" cy="25721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26" t="90743" r="8774" b="2495"/>
          <a:stretch/>
        </p:blipFill>
        <p:spPr>
          <a:xfrm>
            <a:off x="8880865" y="5500255"/>
            <a:ext cx="3020190" cy="1034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61007" y="3008950"/>
            <a:ext cx="553998" cy="14927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DABC67"/>
                </a:solidFill>
                <a:latin typeface="华文新魏" pitchFamily="2" charset="-122"/>
                <a:ea typeface="华文新魏" pitchFamily="2" charset="-122"/>
              </a:rPr>
              <a:t>第十七讲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A90E88C-4814-42DA-BA39-9D4F4A436E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64" t="3428" r="19171" b="5143"/>
          <a:stretch/>
        </p:blipFill>
        <p:spPr>
          <a:xfrm>
            <a:off x="2405782" y="936456"/>
            <a:ext cx="7457440" cy="406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5028" y="1529863"/>
            <a:ext cx="677108" cy="35872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DABC67"/>
                </a:solidFill>
                <a:latin typeface="华文新魏" pitchFamily="2" charset="-122"/>
                <a:ea typeface="华文新魏" pitchFamily="2" charset="-122"/>
              </a:rPr>
              <a:t>博物馆</a:t>
            </a:r>
            <a:r>
              <a:rPr lang="en-US" altLang="zh-CN" sz="3200" dirty="0" smtClean="0">
                <a:solidFill>
                  <a:srgbClr val="DABC67"/>
                </a:solidFill>
                <a:latin typeface="华文新魏" pitchFamily="2" charset="-122"/>
                <a:ea typeface="华文新魏" pitchFamily="2" charset="-122"/>
              </a:rPr>
              <a:t>·</a:t>
            </a:r>
            <a:r>
              <a:rPr lang="zh-CN" altLang="en-US" sz="3200" dirty="0" smtClean="0">
                <a:solidFill>
                  <a:srgbClr val="DABC67"/>
                </a:solidFill>
                <a:latin typeface="华文新魏" pitchFamily="2" charset="-122"/>
                <a:ea typeface="华文新魏" pitchFamily="2" charset="-122"/>
              </a:rPr>
              <a:t>故事汇</a:t>
            </a:r>
          </a:p>
        </p:txBody>
      </p:sp>
      <p:sp>
        <p:nvSpPr>
          <p:cNvPr id="14" name="文本框 15">
            <a:extLst>
              <a:ext uri="{FF2B5EF4-FFF2-40B4-BE49-F238E27FC236}">
                <a16:creationId xmlns="" xmlns:a16="http://schemas.microsoft.com/office/drawing/2014/main" id="{39D5B5B6-92C3-4311-97B5-6C2B02BDBFEC}"/>
              </a:ext>
            </a:extLst>
          </p:cNvPr>
          <p:cNvSpPr txBox="1">
            <a:spLocks/>
          </p:cNvSpPr>
          <p:nvPr/>
        </p:nvSpPr>
        <p:spPr>
          <a:xfrm>
            <a:off x="6371370" y="529243"/>
            <a:ext cx="5381940" cy="709168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000" dirty="0" smtClean="0">
                <a:solidFill>
                  <a:srgbClr val="DABC67"/>
                </a:solidFill>
                <a:latin typeface="微软雅黑" pitchFamily="34" charset="-122"/>
                <a:ea typeface="微软雅黑" pitchFamily="34" charset="-122"/>
                <a:sym typeface="思源黑体 CN Medium" panose="020B0600000000000000" pitchFamily="34" charset="-122"/>
              </a:rPr>
              <a:t>主讲</a:t>
            </a:r>
            <a:r>
              <a:rPr lang="en-US" altLang="ko-KR" sz="2000" dirty="0" smtClean="0">
                <a:solidFill>
                  <a:srgbClr val="DABC67"/>
                </a:solidFill>
                <a:latin typeface="微软雅黑" pitchFamily="34" charset="-122"/>
                <a:ea typeface="微软雅黑" pitchFamily="34" charset="-122"/>
                <a:sym typeface="思源黑体 CN Medium" panose="020B0600000000000000" pitchFamily="34" charset="-122"/>
              </a:rPr>
              <a:t>人：</a:t>
            </a:r>
            <a:r>
              <a:rPr lang="zh-CN" altLang="en-US" sz="2000" dirty="0" smtClean="0">
                <a:solidFill>
                  <a:srgbClr val="DABC67"/>
                </a:solidFill>
                <a:latin typeface="微软雅黑" pitchFamily="34" charset="-122"/>
                <a:ea typeface="微软雅黑" pitchFamily="34" charset="-122"/>
                <a:sym typeface="思源黑体 CN Medium" panose="020B0600000000000000" pitchFamily="34" charset="-122"/>
              </a:rPr>
              <a:t>凌澜</a:t>
            </a:r>
            <a:endParaRPr lang="en-US" altLang="ko-KR" sz="2000" dirty="0" smtClean="0">
              <a:solidFill>
                <a:srgbClr val="DABC67"/>
              </a:solidFill>
              <a:latin typeface="微软雅黑" pitchFamily="34" charset="-122"/>
              <a:ea typeface="微软雅黑" pitchFamily="34" charset="-122"/>
              <a:sym typeface="思源黑体 CN Medium" panose="020B0600000000000000" pitchFamily="34" charset="-122"/>
            </a:endParaRPr>
          </a:p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dirty="0" smtClean="0">
                <a:solidFill>
                  <a:srgbClr val="DABC67"/>
                </a:solidFill>
                <a:latin typeface="微软雅黑" pitchFamily="34" charset="-122"/>
                <a:ea typeface="微软雅黑" pitchFamily="34" charset="-122"/>
                <a:sym typeface="思源黑体 CN Medium" panose="020B0600000000000000" pitchFamily="34" charset="-122"/>
              </a:rPr>
              <a:t>汇报日期：2019年7月28日</a:t>
            </a:r>
            <a:endParaRPr lang="ko-KR" altLang="en-US" sz="2000" dirty="0">
              <a:solidFill>
                <a:srgbClr val="DABC67"/>
              </a:solidFill>
              <a:latin typeface="微软雅黑" pitchFamily="34" charset="-122"/>
              <a:ea typeface="华文新魏" pitchFamily="2" charset="-122"/>
              <a:sym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7066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525314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南梁代齐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5444014C-2AE5-4B35-AD6C-2A509ED49621}"/>
              </a:ext>
            </a:extLst>
          </p:cNvPr>
          <p:cNvGrpSpPr/>
          <p:nvPr/>
        </p:nvGrpSpPr>
        <p:grpSpPr>
          <a:xfrm>
            <a:off x="562707" y="1022845"/>
            <a:ext cx="6101861" cy="5532520"/>
            <a:chOff x="379414" y="1881097"/>
            <a:chExt cx="6101861" cy="553252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BBE1DDD5-56B1-4D1D-8A4D-CCEBA4F97548}"/>
                </a:ext>
              </a:extLst>
            </p:cNvPr>
            <p:cNvSpPr/>
            <p:nvPr/>
          </p:nvSpPr>
          <p:spPr>
            <a:xfrm>
              <a:off x="675984" y="1881097"/>
              <a:ext cx="453919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萧统出生，萧衍称帝</a:t>
              </a:r>
              <a:endParaRPr lang="zh-CN" altLang="en-US" sz="2800" b="1" dirty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78CE8276-0A09-459A-9BF2-11C27F46673B}"/>
                </a:ext>
              </a:extLst>
            </p:cNvPr>
            <p:cNvSpPr/>
            <p:nvPr/>
          </p:nvSpPr>
          <p:spPr>
            <a:xfrm>
              <a:off x="379414" y="2704636"/>
              <a:ext cx="610186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p"/>
              </a:pPr>
              <a:r>
                <a:rPr lang="en-US" altLang="zh-CN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  38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岁仍无子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——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“武帝既年垂强仕，方有冢嗣”；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p"/>
              </a:pP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  齐梁军队于长江中下游拉锯、对峙；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萧统出生。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  萧宝卷被手下杀害，夺权的最大障碍消失，成功地改朝换代，建立萧梁王朝；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  在年近四十时开枝散叶，接连生了七个儿子，兄弟八人文才卓著、气度不凡，是中国文学史上的“兄弟星团”。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</p:txBody>
        </p:sp>
      </p:grpSp>
      <p:sp>
        <p:nvSpPr>
          <p:cNvPr id="33794" name="AutoShape 2" descr="http://image96.360doc.cn/DownloadImg/2016/04/1907/70063722_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96" name="AutoShape 4" descr="http://image96.360doc.cn/DownloadImg/2016/04/1907/70063722_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3797" name="Picture 5" descr="C:\Users\Administrator\Desktop\70063722_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5582" y="2996713"/>
            <a:ext cx="5101789" cy="3316164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6893170" y="575827"/>
            <a:ext cx="48533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  “时徐元瑜降；而续又荆州使至，云：‘萧颖胄暴卒。’时人谓之</a:t>
            </a:r>
            <a:r>
              <a:rPr lang="zh-CN" altLang="en-US" sz="20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三庆</a:t>
            </a:r>
            <a:r>
              <a:rPr lang="zh-CN" altLang="en-US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。少日而建邺平，识者知</a:t>
            </a:r>
            <a:r>
              <a:rPr lang="zh-CN" altLang="en-US" sz="20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天命所集</a:t>
            </a:r>
            <a:r>
              <a:rPr lang="zh-CN" altLang="en-US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。”</a:t>
            </a:r>
            <a:endParaRPr lang="en-US" altLang="zh-CN" sz="2000" dirty="0" smtClean="0">
              <a:solidFill>
                <a:srgbClr val="DEC566"/>
              </a:solidFill>
              <a:latin typeface="仿宋" pitchFamily="49" charset="-122"/>
              <a:ea typeface="仿宋" pitchFamily="49" charset="-122"/>
            </a:endParaRPr>
          </a:p>
          <a:p>
            <a:pPr algn="r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  </a:t>
            </a:r>
            <a:r>
              <a:rPr lang="zh-CN" altLang="en-US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在萧衍夺权仅仅半年之后，年幼的萧统就被“</a:t>
            </a:r>
            <a:r>
              <a:rPr lang="zh-CN" altLang="en-US" sz="20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顺天应人</a:t>
            </a:r>
            <a:r>
              <a:rPr lang="zh-CN" altLang="en-US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”地封为了皇太子。</a:t>
            </a:r>
          </a:p>
        </p:txBody>
      </p:sp>
      <p:pic>
        <p:nvPicPr>
          <p:cNvPr id="18" name="Picture 2" descr="http://p0.so.qhmsg.com/sdr/400__/t01aa6b351e7a40d78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4364" y="1776047"/>
            <a:ext cx="3848314" cy="239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72512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595653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少年才高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58149" y="178647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早慧，深通礼仪</a:t>
            </a:r>
            <a:endParaRPr lang="zh-CN" altLang="en-US" sz="2800" dirty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01262" y="2443881"/>
            <a:ext cx="2584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三岁受</a:t>
            </a:r>
            <a:r>
              <a:rPr lang="en-US" altLang="zh-CN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孝经</a:t>
            </a:r>
            <a:r>
              <a:rPr lang="en-US" altLang="zh-CN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论语</a:t>
            </a:r>
            <a:r>
              <a:rPr lang="en-US" altLang="zh-CN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，五岁遍读</a:t>
            </a:r>
            <a:r>
              <a:rPr lang="en-US" altLang="zh-CN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五经</a:t>
            </a:r>
            <a:r>
              <a:rPr lang="en-US" altLang="zh-CN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endParaRPr lang="zh-CN" altLang="en-US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7889" name="Picture 1" descr="C:\Users\Administrator\Desktop\2253344H0-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7203" y="3833446"/>
            <a:ext cx="2520013" cy="2444261"/>
          </a:xfrm>
          <a:prstGeom prst="ellipse">
            <a:avLst/>
          </a:prstGeom>
          <a:noFill/>
        </p:spPr>
      </p:pic>
      <p:pic>
        <p:nvPicPr>
          <p:cNvPr id="37891" name="Picture 3" descr="C:\Users\Administrator\Desktop\14381547709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6876" y="3693605"/>
            <a:ext cx="4132385" cy="2657984"/>
          </a:xfrm>
          <a:prstGeom prst="ellipse">
            <a:avLst/>
          </a:prstGeom>
          <a:noFill/>
        </p:spPr>
      </p:pic>
      <p:sp>
        <p:nvSpPr>
          <p:cNvPr id="13" name="文本框 7"/>
          <p:cNvSpPr txBox="1"/>
          <p:nvPr/>
        </p:nvSpPr>
        <p:spPr>
          <a:xfrm>
            <a:off x="4804380" y="156960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仁孝，公正贤达</a:t>
            </a:r>
            <a:endParaRPr lang="zh-CN" altLang="en-US" sz="2800" dirty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91187" y="2420435"/>
            <a:ext cx="3468075" cy="85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12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岁从轻判案；隐瞒厨师失误；</a:t>
            </a:r>
            <a:endParaRPr lang="en-US" altLang="zh-CN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为聚赌宫人减刑</a:t>
            </a:r>
            <a:endParaRPr lang="zh-CN" altLang="en-US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文本框 7"/>
          <p:cNvSpPr txBox="1"/>
          <p:nvPr/>
        </p:nvSpPr>
        <p:spPr>
          <a:xfrm>
            <a:off x="8526457" y="135272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及冠，殷切期盼</a:t>
            </a:r>
            <a:endParaRPr lang="zh-CN" altLang="en-US" sz="2800" dirty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37890" name="Picture 2" descr="C:\Users\Administrator\Desktop\6d45-fyrcsrw93999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7864" y="4132385"/>
            <a:ext cx="2266321" cy="2092570"/>
          </a:xfrm>
          <a:prstGeom prst="ellipse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8149494" y="1904619"/>
            <a:ext cx="346807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十五岁那年正月朔旦，梁武帝“临轩，冠太子于太极殿”，</a:t>
            </a:r>
            <a:endParaRPr lang="en-US" altLang="zh-CN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“旧制，太子着</a:t>
            </a:r>
            <a:r>
              <a:rPr lang="zh-CN" altLang="en-US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远游冠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金蝉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翠緌缨，至是，诏加</a:t>
            </a:r>
            <a:r>
              <a:rPr lang="zh-CN" altLang="en-US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金博山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。” 取字“</a:t>
            </a:r>
            <a:r>
              <a:rPr lang="zh-CN" altLang="en-US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德施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”。</a:t>
            </a:r>
            <a:endParaRPr lang="zh-CN" altLang="en-US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7893" name="Picture 5" descr="https://5b0988e595225.cdn.sohucs.com/images/20180520/b5d007fbb3a6428bb6a8d211655aa0a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698" y="524607"/>
            <a:ext cx="4057650" cy="5800725"/>
          </a:xfrm>
          <a:prstGeom prst="rect">
            <a:avLst/>
          </a:prstGeom>
          <a:noFill/>
        </p:spPr>
      </p:pic>
      <p:pic>
        <p:nvPicPr>
          <p:cNvPr id="37895" name="Picture 7" descr="https://ss1.baidu.com/6ONXsjip0QIZ8tyhnq/it/u=385310476,2969114012&amp;fm=173&amp;app=25&amp;f=JPEG?w=640&amp;h=579&amp;s=97917C83F42BBEEF463E98390300F06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0728" y="4134322"/>
            <a:ext cx="2446948" cy="2213724"/>
          </a:xfrm>
          <a:prstGeom prst="rect">
            <a:avLst/>
          </a:prstGeom>
          <a:noFill/>
        </p:spPr>
      </p:pic>
      <p:pic>
        <p:nvPicPr>
          <p:cNvPr id="37897" name="Picture 9" descr="https://5b0988e595225.cdn.sohucs.com/images/20180520/186b3e7c96234e8f89d324fc25f9c58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04845" y="1353404"/>
            <a:ext cx="4493719" cy="5012225"/>
          </a:xfrm>
          <a:prstGeom prst="rect">
            <a:avLst/>
          </a:prstGeom>
          <a:noFill/>
        </p:spPr>
      </p:pic>
      <p:pic>
        <p:nvPicPr>
          <p:cNvPr id="37899" name="Picture 11" descr="https://5b0988e595225.cdn.sohucs.com/images/20180520/c9397422fd5042e387954b61377b35a2.jpg"/>
          <p:cNvPicPr>
            <a:picLocks noChangeAspect="1" noChangeArrowheads="1"/>
          </p:cNvPicPr>
          <p:nvPr/>
        </p:nvPicPr>
        <p:blipFill>
          <a:blip r:embed="rId10" cstate="print"/>
          <a:srcRect l="20368" t="7124" r="19462" b="4741"/>
          <a:stretch>
            <a:fillRect/>
          </a:stretch>
        </p:blipFill>
        <p:spPr bwMode="auto">
          <a:xfrm>
            <a:off x="10216662" y="4132385"/>
            <a:ext cx="1534613" cy="2210366"/>
          </a:xfrm>
          <a:prstGeom prst="rect">
            <a:avLst/>
          </a:prstGeom>
          <a:noFill/>
        </p:spPr>
      </p:pic>
      <p:sp>
        <p:nvSpPr>
          <p:cNvPr id="21" name="椭圆 20"/>
          <p:cNvSpPr/>
          <p:nvPr/>
        </p:nvSpPr>
        <p:spPr>
          <a:xfrm>
            <a:off x="5187462" y="1591996"/>
            <a:ext cx="738554" cy="764344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>
            <a:off x="896817" y="1494692"/>
            <a:ext cx="1072660" cy="11430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70599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14" grpId="0"/>
      <p:bldP spid="17" grpId="0"/>
      <p:bldP spid="18" grpId="0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613238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天家父子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62361" y="142734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萧衍：梁帝讲经同泰寺</a:t>
            </a:r>
            <a:endParaRPr lang="zh-CN" altLang="en-US" sz="2800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79945" y="2207814"/>
            <a:ext cx="34519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萧统：</a:t>
            </a:r>
            <a:endParaRPr lang="en-US" altLang="zh-CN" sz="28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 algn="r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代父出家；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 algn="r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为招引名僧、研究佛法谛义建立慧义殿，据说曾为太子的德行所感，天降甘露；</a:t>
            </a:r>
          </a:p>
          <a:p>
            <a:pPr algn="r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为母亲诵经方便，把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金刚经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分成三十二品，这种分法延续至今。</a:t>
            </a:r>
            <a:endParaRPr lang="zh-CN" altLang="en-US" sz="2000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9938" name="AutoShape 2" descr="http://image96.360doc.cn/DownloadImg/2016/04/1907/70063722_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940" name="AutoShape 4" descr="http://image96.360doc.cn/DownloadImg/2016/04/1907/70063722_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9941" name="Picture 5" descr="C:\Users\Administrator\Desktop\70063722_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3051" y="3587261"/>
            <a:ext cx="5357813" cy="2286000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5457093" y="133632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2800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江南春</a:t>
            </a:r>
            <a:r>
              <a:rPr lang="en-US" altLang="zh-CN" sz="2800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》</a:t>
            </a:r>
          </a:p>
          <a:p>
            <a:pPr algn="r"/>
            <a:r>
              <a:rPr lang="zh-CN" altLang="en-US" sz="2000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sz="2000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·</a:t>
            </a:r>
            <a:r>
              <a:rPr lang="zh-CN" altLang="en-US" sz="2000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杜牧</a:t>
            </a:r>
            <a:endParaRPr lang="en-US" altLang="zh-CN" sz="2000" dirty="0" smtClean="0">
              <a:solidFill>
                <a:srgbClr val="DEC566"/>
              </a:solidFill>
              <a:latin typeface="楷体" pitchFamily="49" charset="-122"/>
              <a:ea typeface="楷体" pitchFamily="49" charset="-122"/>
            </a:endParaRPr>
          </a:p>
          <a:p>
            <a:pPr algn="r"/>
            <a:r>
              <a:rPr lang="zh-CN" altLang="en-US" sz="2400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千里莺啼绿映红，水村山郭酒旗风。</a:t>
            </a:r>
          </a:p>
          <a:p>
            <a:pPr algn="r"/>
            <a:r>
              <a:rPr lang="zh-CN" altLang="en-US" sz="2400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南朝四百八十寺，多少楼台烟雨中。</a:t>
            </a:r>
            <a:endParaRPr lang="zh-CN" altLang="en-US" sz="2400" dirty="0">
              <a:solidFill>
                <a:srgbClr val="DEC566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504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454976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天家父子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4447" y="1213340"/>
            <a:ext cx="112717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母丁贵嫔病重：朝夕侍疾，衣不解带；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母病逝：悲切欲绝，饮食俱废，守丧出服，羸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lei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瘦不堪，哀毁伤身；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为母择买墓地：遭人暗害厌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ya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胜之术，“帝末年多忌”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“</a:t>
            </a:r>
            <a:r>
              <a:rPr lang="zh-CN" altLang="en-US" sz="2000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蜡鹅厌祷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”事件。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9938" name="AutoShape 2" descr="http://image96.360doc.cn/DownloadImg/2016/04/1907/70063722_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940" name="AutoShape 4" descr="http://image96.360doc.cn/DownloadImg/2016/04/1907/70063722_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Picture 5" descr="C:\Users\Administrator\Desktop\男汉服道袍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8464" y="3522787"/>
            <a:ext cx="1277813" cy="1277813"/>
          </a:xfrm>
          <a:prstGeom prst="rect">
            <a:avLst/>
          </a:prstGeom>
          <a:noFill/>
        </p:spPr>
      </p:pic>
      <p:pic>
        <p:nvPicPr>
          <p:cNvPr id="74755" name="Picture 3" descr="C:\Users\Administrator\Desktop\13d1532f0ff8122d30dc0e7e4a93a7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04828" y="3393833"/>
            <a:ext cx="1282724" cy="1125414"/>
          </a:xfrm>
          <a:prstGeom prst="rect">
            <a:avLst/>
          </a:prstGeom>
          <a:noFill/>
        </p:spPr>
      </p:pic>
      <p:pic>
        <p:nvPicPr>
          <p:cNvPr id="74756" name="Picture 4" descr="C:\Users\Administrator\Desktop\46c3eb70c1978274f16d4f59794b58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6537" y="439615"/>
            <a:ext cx="2549647" cy="2549647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45477" y="2956283"/>
            <a:ext cx="1056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“时俗稍奢，太子欲</a:t>
            </a:r>
            <a:r>
              <a:rPr lang="zh-CN" altLang="en-US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以己率物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，服御朴素，</a:t>
            </a:r>
            <a:r>
              <a:rPr lang="zh-CN" altLang="en-US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身衣浣衣，膳不兼肉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。”战时减衣缩食，救济难民；</a:t>
            </a:r>
            <a:endParaRPr lang="en-US" altLang="zh-CN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泛舟时不奏乐：吟左思招隐诗“非必丝与竹，山水有清音”。</a:t>
            </a:r>
            <a:endParaRPr lang="en-US" altLang="zh-CN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5815" y="4264077"/>
            <a:ext cx="1098452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萧统三十一岁那年不幸落水、伤到大腿之后，被诬陷“姬人荡舟”，梁武帝信以为真。</a:t>
            </a:r>
            <a:endParaRPr lang="en-US" altLang="zh-CN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一代天才太子，因此英年早逝、郁郁而终，只能成为“历史上最完美的太子”，未能等到即皇帝位的那一天。“朝野惋愕，都下男女奔走宫门，号泣满路。四方甿庶及疆徼之人，闻丧者哀恸。”</a:t>
            </a:r>
            <a:endParaRPr lang="en-US" altLang="zh-CN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谥：“昭明太子”；追：“昭明皇帝”。</a:t>
            </a:r>
            <a:endParaRPr lang="zh-CN" altLang="en-US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504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0" y="578068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文学成就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19"/>
          <a:stretch/>
        </p:blipFill>
        <p:spPr>
          <a:xfrm>
            <a:off x="0" y="3208370"/>
            <a:ext cx="12192000" cy="364963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565030" y="2162908"/>
            <a:ext cx="81065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 “太子美姿容，善举止，读书数行并下，过目皆忆。每游宴祖道，赋诗至十数韵，或作剧韵，皆属思便成，无所点易。”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 在他身边，团结了一大批有学识的知识分子，经常在一起“讨论文籍”、“商榷古今”，写下“文章着述”。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南史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本传中记载，当时的“东宫有书籍三万卷，名才并集，文学之盛，晋、宋以来未之有也。”而他一生之中“所著文集二十卷，又撰古今典诰文言为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正序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十卷，五言诗之善者为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英华集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二十卷，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文选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三十卷。” 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35723" y="1400128"/>
            <a:ext cx="952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DEC566"/>
                </a:solidFill>
                <a:latin typeface="楷体" pitchFamily="49" charset="-122"/>
                <a:ea typeface="楷体" pitchFamily="49" charset="-122"/>
              </a:rPr>
              <a:t>萧统除了在政治上、德行上表现出众外，在文学上亦成就斐然。</a:t>
            </a:r>
            <a:endParaRPr lang="zh-CN" altLang="en-US" sz="24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494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矩形 1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0" y="542899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文学成就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6862" y="1160585"/>
            <a:ext cx="63304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 编撰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文选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》——</a:t>
            </a:r>
            <a:r>
              <a:rPr lang="zh-CN" altLang="en-US" sz="2400" b="1" u="sng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中国现存最早的诗文总集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，收录了自周代至六朝梁以前七八百年间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130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多位作者的诗文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700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余篇。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 在这部总集里，萧统把我国先秦两汉以来</a:t>
            </a:r>
            <a:r>
              <a:rPr lang="zh-CN" altLang="en-US" sz="2400" b="1" u="sng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文史哲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不分的现象进行了梳理和区分，只有善用典故成辞、善用形容比喻、辞采精巧华丽的文章，才合乎标准。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昭明文选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正是以此来</a:t>
            </a:r>
            <a:r>
              <a:rPr lang="zh-CN" altLang="en-US" sz="2400" b="1" u="sng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划分文学与非文学界限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的第一部选集。正由于它选材严谨、注重词藻，大多是典雅之作，在过去文人的眼中，一向被视为文学教科书，是士子们必读的一部书，到了宋代，更有“</a:t>
            </a:r>
            <a:r>
              <a:rPr lang="zh-CN" altLang="en-US" sz="2400" b="1" u="sng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文选烂、秀才半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”的俗谚。</a:t>
            </a:r>
          </a:p>
          <a:p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 文学史上如此重要的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昭明文选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，是昭明太子萧统对中国文学最伟大的贡献。 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19923" y="633046"/>
            <a:ext cx="861774" cy="27256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经史子集</a:t>
            </a:r>
            <a:endParaRPr lang="zh-CN" altLang="en-US" sz="4400" b="1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4" name="Picture 2" descr="http://img3x1.ddimg.cn/32/30/23373041-1_u_2.jpg"/>
          <p:cNvPicPr>
            <a:picLocks noChangeAspect="1" noChangeArrowheads="1"/>
          </p:cNvPicPr>
          <p:nvPr/>
        </p:nvPicPr>
        <p:blipFill>
          <a:blip r:embed="rId4"/>
          <a:srcRect l="15035" r="14811"/>
          <a:stretch>
            <a:fillRect/>
          </a:stretch>
        </p:blipFill>
        <p:spPr bwMode="auto">
          <a:xfrm>
            <a:off x="7262448" y="1004022"/>
            <a:ext cx="3710353" cy="5288881"/>
          </a:xfrm>
          <a:prstGeom prst="rect">
            <a:avLst/>
          </a:prstGeom>
          <a:noFill/>
        </p:spPr>
      </p:pic>
      <p:pic>
        <p:nvPicPr>
          <p:cNvPr id="29698" name="Picture 2" descr="http://p0.so.qhimgs1.com/sdr/400__/t0198393a32b6477f04.jpg"/>
          <p:cNvPicPr>
            <a:picLocks noChangeAspect="1" noChangeArrowheads="1"/>
          </p:cNvPicPr>
          <p:nvPr/>
        </p:nvPicPr>
        <p:blipFill>
          <a:blip r:embed="rId5"/>
          <a:srcRect l="22686" t="11077" r="23776" b="10000"/>
          <a:stretch>
            <a:fillRect/>
          </a:stretch>
        </p:blipFill>
        <p:spPr bwMode="auto">
          <a:xfrm>
            <a:off x="9618785" y="3429000"/>
            <a:ext cx="2039815" cy="3006969"/>
          </a:xfrm>
          <a:prstGeom prst="rect">
            <a:avLst/>
          </a:prstGeom>
          <a:noFill/>
        </p:spPr>
      </p:pic>
      <p:pic>
        <p:nvPicPr>
          <p:cNvPr id="29700" name="Picture 4" descr="http://pic4.1010pic.com/pic10/uploads/news/201602/1455775228142762.png"/>
          <p:cNvPicPr>
            <a:picLocks noChangeAspect="1" noChangeArrowheads="1"/>
          </p:cNvPicPr>
          <p:nvPr/>
        </p:nvPicPr>
        <p:blipFill>
          <a:blip r:embed="rId6"/>
          <a:srcRect l="3528" t="2141" b="14415"/>
          <a:stretch>
            <a:fillRect/>
          </a:stretch>
        </p:blipFill>
        <p:spPr bwMode="auto">
          <a:xfrm>
            <a:off x="8212014" y="4655713"/>
            <a:ext cx="1552087" cy="1780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57162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753914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人物小传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0" name="矩形 9" descr="e7d195523061f1c0006c30382f9a94fcf40f581039171ee7152C150C6C764778087C18C5583B9AEF1266D03E34B2F635197C86C67CE775F9591DBF5647AA59104A0B201FCDA87935B22C0FABB54C018C4736EBDA5183808B07E74A982E12C60BA94E32C2517C64262275F4FCFAC9C33852A4C3DDD37D0B1534F2D71E4F669F30EBFF878F35BFFC6C">
            <a:extLst>
              <a:ext uri="{FF2B5EF4-FFF2-40B4-BE49-F238E27FC236}">
                <a16:creationId xmlns:a16="http://schemas.microsoft.com/office/drawing/2014/main" xmlns="" id="{7709639C-FC4C-4FFE-BF1B-899454F0DDE5}"/>
              </a:ext>
            </a:extLst>
          </p:cNvPr>
          <p:cNvSpPr/>
          <p:nvPr/>
        </p:nvSpPr>
        <p:spPr>
          <a:xfrm>
            <a:off x="5999019" y="1587080"/>
            <a:ext cx="5314082" cy="4446195"/>
          </a:xfrm>
          <a:prstGeom prst="rect">
            <a:avLst/>
          </a:prstGeom>
          <a:solidFill>
            <a:srgbClr val="F7EFE2"/>
          </a:solidFill>
          <a:ln w="38100">
            <a:solidFill>
              <a:srgbClr val="DCA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rgbClr val="DCAB3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2" name="Group 4" descr="e7d195523061f1c0006c30382f9a94fcf40f581039171ee7152C150C6C764778087C18C5583B9AEF1266D03E34B2F635197C86C67CE775F9591DBF5647AA59104A0B201FCDA87935B22C0FABB54C018C4736EBDA5183808B07E74A982E12C60BA94E32C2517C64262275F4FCFAC9C33852A4C3DDD37D0B1534F2D71E4F669F30EBFF878F35BFFC6C">
            <a:extLst>
              <a:ext uri="{FF2B5EF4-FFF2-40B4-BE49-F238E27FC236}">
                <a16:creationId xmlns:a16="http://schemas.microsoft.com/office/drawing/2014/main" xmlns="" id="{AA754D99-D26D-4446-932C-B7D93EC5FCCA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10388733" y="1820089"/>
            <a:ext cx="823539" cy="771053"/>
            <a:chOff x="4558" y="383"/>
            <a:chExt cx="863" cy="808"/>
          </a:xfrm>
          <a:noFill/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26FB75A1-5FAF-4C43-AA90-688F059B9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" y="383"/>
              <a:ext cx="419" cy="155"/>
            </a:xfrm>
            <a:custGeom>
              <a:avLst/>
              <a:gdLst>
                <a:gd name="T0" fmla="*/ 293 w 419"/>
                <a:gd name="T1" fmla="*/ 0 h 155"/>
                <a:gd name="T2" fmla="*/ 293 w 419"/>
                <a:gd name="T3" fmla="*/ 0 h 155"/>
                <a:gd name="T4" fmla="*/ 293 w 419"/>
                <a:gd name="T5" fmla="*/ 77 h 155"/>
                <a:gd name="T6" fmla="*/ 293 w 419"/>
                <a:gd name="T7" fmla="*/ 77 h 155"/>
                <a:gd name="T8" fmla="*/ 338 w 419"/>
                <a:gd name="T9" fmla="*/ 77 h 155"/>
                <a:gd name="T10" fmla="*/ 338 w 419"/>
                <a:gd name="T11" fmla="*/ 77 h 155"/>
                <a:gd name="T12" fmla="*/ 338 w 419"/>
                <a:gd name="T13" fmla="*/ 41 h 155"/>
                <a:gd name="T14" fmla="*/ 338 w 419"/>
                <a:gd name="T15" fmla="*/ 41 h 155"/>
                <a:gd name="T16" fmla="*/ 379 w 419"/>
                <a:gd name="T17" fmla="*/ 41 h 155"/>
                <a:gd name="T18" fmla="*/ 379 w 419"/>
                <a:gd name="T19" fmla="*/ 117 h 155"/>
                <a:gd name="T20" fmla="*/ 379 w 419"/>
                <a:gd name="T21" fmla="*/ 117 h 155"/>
                <a:gd name="T22" fmla="*/ 250 w 419"/>
                <a:gd name="T23" fmla="*/ 117 h 155"/>
                <a:gd name="T24" fmla="*/ 250 w 419"/>
                <a:gd name="T25" fmla="*/ 117 h 155"/>
                <a:gd name="T26" fmla="*/ 250 w 419"/>
                <a:gd name="T27" fmla="*/ 0 h 155"/>
                <a:gd name="T28" fmla="*/ 250 w 419"/>
                <a:gd name="T29" fmla="*/ 0 h 155"/>
                <a:gd name="T30" fmla="*/ 0 w 419"/>
                <a:gd name="T31" fmla="*/ 0 h 155"/>
                <a:gd name="T32" fmla="*/ 0 w 419"/>
                <a:gd name="T33" fmla="*/ 0 h 155"/>
                <a:gd name="T34" fmla="*/ 167 w 419"/>
                <a:gd name="T35" fmla="*/ 155 h 155"/>
                <a:gd name="T36" fmla="*/ 167 w 419"/>
                <a:gd name="T37" fmla="*/ 155 h 155"/>
                <a:gd name="T38" fmla="*/ 167 w 419"/>
                <a:gd name="T39" fmla="*/ 74 h 155"/>
                <a:gd name="T40" fmla="*/ 136 w 419"/>
                <a:gd name="T41" fmla="*/ 74 h 155"/>
                <a:gd name="T42" fmla="*/ 136 w 419"/>
                <a:gd name="T43" fmla="*/ 74 h 155"/>
                <a:gd name="T44" fmla="*/ 131 w 419"/>
                <a:gd name="T45" fmla="*/ 69 h 155"/>
                <a:gd name="T46" fmla="*/ 129 w 419"/>
                <a:gd name="T47" fmla="*/ 67 h 155"/>
                <a:gd name="T48" fmla="*/ 126 w 419"/>
                <a:gd name="T49" fmla="*/ 65 h 155"/>
                <a:gd name="T50" fmla="*/ 124 w 419"/>
                <a:gd name="T51" fmla="*/ 62 h 155"/>
                <a:gd name="T52" fmla="*/ 122 w 419"/>
                <a:gd name="T53" fmla="*/ 62 h 155"/>
                <a:gd name="T54" fmla="*/ 119 w 419"/>
                <a:gd name="T55" fmla="*/ 60 h 155"/>
                <a:gd name="T56" fmla="*/ 117 w 419"/>
                <a:gd name="T57" fmla="*/ 58 h 155"/>
                <a:gd name="T58" fmla="*/ 117 w 419"/>
                <a:gd name="T59" fmla="*/ 55 h 155"/>
                <a:gd name="T60" fmla="*/ 114 w 419"/>
                <a:gd name="T61" fmla="*/ 55 h 155"/>
                <a:gd name="T62" fmla="*/ 112 w 419"/>
                <a:gd name="T63" fmla="*/ 53 h 155"/>
                <a:gd name="T64" fmla="*/ 110 w 419"/>
                <a:gd name="T65" fmla="*/ 50 h 155"/>
                <a:gd name="T66" fmla="*/ 105 w 419"/>
                <a:gd name="T67" fmla="*/ 46 h 155"/>
                <a:gd name="T68" fmla="*/ 100 w 419"/>
                <a:gd name="T69" fmla="*/ 41 h 155"/>
                <a:gd name="T70" fmla="*/ 207 w 419"/>
                <a:gd name="T71" fmla="*/ 41 h 155"/>
                <a:gd name="T72" fmla="*/ 207 w 419"/>
                <a:gd name="T73" fmla="*/ 41 h 155"/>
                <a:gd name="T74" fmla="*/ 207 w 419"/>
                <a:gd name="T75" fmla="*/ 155 h 155"/>
                <a:gd name="T76" fmla="*/ 207 w 419"/>
                <a:gd name="T77" fmla="*/ 155 h 155"/>
                <a:gd name="T78" fmla="*/ 419 w 419"/>
                <a:gd name="T79" fmla="*/ 155 h 155"/>
                <a:gd name="T80" fmla="*/ 419 w 419"/>
                <a:gd name="T81" fmla="*/ 155 h 155"/>
                <a:gd name="T82" fmla="*/ 419 w 419"/>
                <a:gd name="T83" fmla="*/ 0 h 155"/>
                <a:gd name="T84" fmla="*/ 419 w 419"/>
                <a:gd name="T85" fmla="*/ 0 h 155"/>
                <a:gd name="T86" fmla="*/ 293 w 419"/>
                <a:gd name="T87" fmla="*/ 0 h 155"/>
                <a:gd name="T88" fmla="*/ 293 w 419"/>
                <a:gd name="T8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9" h="155">
                  <a:moveTo>
                    <a:pt x="293" y="0"/>
                  </a:moveTo>
                  <a:lnTo>
                    <a:pt x="293" y="0"/>
                  </a:lnTo>
                  <a:lnTo>
                    <a:pt x="293" y="77"/>
                  </a:lnTo>
                  <a:lnTo>
                    <a:pt x="293" y="77"/>
                  </a:lnTo>
                  <a:lnTo>
                    <a:pt x="338" y="77"/>
                  </a:lnTo>
                  <a:lnTo>
                    <a:pt x="338" y="77"/>
                  </a:lnTo>
                  <a:lnTo>
                    <a:pt x="338" y="41"/>
                  </a:lnTo>
                  <a:lnTo>
                    <a:pt x="338" y="41"/>
                  </a:lnTo>
                  <a:lnTo>
                    <a:pt x="379" y="41"/>
                  </a:lnTo>
                  <a:lnTo>
                    <a:pt x="379" y="117"/>
                  </a:lnTo>
                  <a:lnTo>
                    <a:pt x="379" y="117"/>
                  </a:lnTo>
                  <a:lnTo>
                    <a:pt x="250" y="117"/>
                  </a:lnTo>
                  <a:lnTo>
                    <a:pt x="250" y="117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7" y="155"/>
                  </a:lnTo>
                  <a:lnTo>
                    <a:pt x="167" y="155"/>
                  </a:lnTo>
                  <a:lnTo>
                    <a:pt x="167" y="74"/>
                  </a:lnTo>
                  <a:lnTo>
                    <a:pt x="136" y="74"/>
                  </a:lnTo>
                  <a:lnTo>
                    <a:pt x="136" y="74"/>
                  </a:lnTo>
                  <a:lnTo>
                    <a:pt x="131" y="69"/>
                  </a:lnTo>
                  <a:lnTo>
                    <a:pt x="129" y="67"/>
                  </a:lnTo>
                  <a:lnTo>
                    <a:pt x="126" y="65"/>
                  </a:lnTo>
                  <a:lnTo>
                    <a:pt x="124" y="62"/>
                  </a:lnTo>
                  <a:lnTo>
                    <a:pt x="122" y="62"/>
                  </a:lnTo>
                  <a:lnTo>
                    <a:pt x="119" y="60"/>
                  </a:lnTo>
                  <a:lnTo>
                    <a:pt x="117" y="58"/>
                  </a:lnTo>
                  <a:lnTo>
                    <a:pt x="117" y="55"/>
                  </a:lnTo>
                  <a:lnTo>
                    <a:pt x="114" y="55"/>
                  </a:lnTo>
                  <a:lnTo>
                    <a:pt x="112" y="53"/>
                  </a:lnTo>
                  <a:lnTo>
                    <a:pt x="110" y="50"/>
                  </a:lnTo>
                  <a:lnTo>
                    <a:pt x="105" y="46"/>
                  </a:lnTo>
                  <a:lnTo>
                    <a:pt x="100" y="41"/>
                  </a:lnTo>
                  <a:lnTo>
                    <a:pt x="207" y="41"/>
                  </a:lnTo>
                  <a:lnTo>
                    <a:pt x="207" y="41"/>
                  </a:lnTo>
                  <a:lnTo>
                    <a:pt x="207" y="155"/>
                  </a:lnTo>
                  <a:lnTo>
                    <a:pt x="207" y="155"/>
                  </a:lnTo>
                  <a:lnTo>
                    <a:pt x="419" y="155"/>
                  </a:lnTo>
                  <a:lnTo>
                    <a:pt x="419" y="155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293" y="0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6350" cap="flat">
              <a:solidFill>
                <a:srgbClr val="DEC566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876E2FAE-A7E2-4645-A8DD-7C322C210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" y="383"/>
              <a:ext cx="379" cy="155"/>
            </a:xfrm>
            <a:custGeom>
              <a:avLst/>
              <a:gdLst>
                <a:gd name="T0" fmla="*/ 255 w 379"/>
                <a:gd name="T1" fmla="*/ 0 h 155"/>
                <a:gd name="T2" fmla="*/ 255 w 379"/>
                <a:gd name="T3" fmla="*/ 0 h 155"/>
                <a:gd name="T4" fmla="*/ 255 w 379"/>
                <a:gd name="T5" fmla="*/ 77 h 155"/>
                <a:gd name="T6" fmla="*/ 255 w 379"/>
                <a:gd name="T7" fmla="*/ 77 h 155"/>
                <a:gd name="T8" fmla="*/ 298 w 379"/>
                <a:gd name="T9" fmla="*/ 77 h 155"/>
                <a:gd name="T10" fmla="*/ 298 w 379"/>
                <a:gd name="T11" fmla="*/ 77 h 155"/>
                <a:gd name="T12" fmla="*/ 298 w 379"/>
                <a:gd name="T13" fmla="*/ 41 h 155"/>
                <a:gd name="T14" fmla="*/ 298 w 379"/>
                <a:gd name="T15" fmla="*/ 41 h 155"/>
                <a:gd name="T16" fmla="*/ 338 w 379"/>
                <a:gd name="T17" fmla="*/ 41 h 155"/>
                <a:gd name="T18" fmla="*/ 338 w 379"/>
                <a:gd name="T19" fmla="*/ 117 h 155"/>
                <a:gd name="T20" fmla="*/ 338 w 379"/>
                <a:gd name="T21" fmla="*/ 117 h 155"/>
                <a:gd name="T22" fmla="*/ 212 w 379"/>
                <a:gd name="T23" fmla="*/ 117 h 155"/>
                <a:gd name="T24" fmla="*/ 212 w 379"/>
                <a:gd name="T25" fmla="*/ 117 h 155"/>
                <a:gd name="T26" fmla="*/ 212 w 379"/>
                <a:gd name="T27" fmla="*/ 0 h 155"/>
                <a:gd name="T28" fmla="*/ 212 w 379"/>
                <a:gd name="T29" fmla="*/ 0 h 155"/>
                <a:gd name="T30" fmla="*/ 0 w 379"/>
                <a:gd name="T31" fmla="*/ 0 h 155"/>
                <a:gd name="T32" fmla="*/ 0 w 379"/>
                <a:gd name="T33" fmla="*/ 0 h 155"/>
                <a:gd name="T34" fmla="*/ 0 w 379"/>
                <a:gd name="T35" fmla="*/ 155 h 155"/>
                <a:gd name="T36" fmla="*/ 0 w 379"/>
                <a:gd name="T37" fmla="*/ 155 h 155"/>
                <a:gd name="T38" fmla="*/ 126 w 379"/>
                <a:gd name="T39" fmla="*/ 155 h 155"/>
                <a:gd name="T40" fmla="*/ 126 w 379"/>
                <a:gd name="T41" fmla="*/ 155 h 155"/>
                <a:gd name="T42" fmla="*/ 126 w 379"/>
                <a:gd name="T43" fmla="*/ 74 h 155"/>
                <a:gd name="T44" fmla="*/ 86 w 379"/>
                <a:gd name="T45" fmla="*/ 74 h 155"/>
                <a:gd name="T46" fmla="*/ 86 w 379"/>
                <a:gd name="T47" fmla="*/ 117 h 155"/>
                <a:gd name="T48" fmla="*/ 43 w 379"/>
                <a:gd name="T49" fmla="*/ 117 h 155"/>
                <a:gd name="T50" fmla="*/ 43 w 379"/>
                <a:gd name="T51" fmla="*/ 41 h 155"/>
                <a:gd name="T52" fmla="*/ 43 w 379"/>
                <a:gd name="T53" fmla="*/ 41 h 155"/>
                <a:gd name="T54" fmla="*/ 169 w 379"/>
                <a:gd name="T55" fmla="*/ 41 h 155"/>
                <a:gd name="T56" fmla="*/ 169 w 379"/>
                <a:gd name="T57" fmla="*/ 41 h 155"/>
                <a:gd name="T58" fmla="*/ 169 w 379"/>
                <a:gd name="T59" fmla="*/ 155 h 155"/>
                <a:gd name="T60" fmla="*/ 169 w 379"/>
                <a:gd name="T61" fmla="*/ 155 h 155"/>
                <a:gd name="T62" fmla="*/ 379 w 379"/>
                <a:gd name="T63" fmla="*/ 155 h 155"/>
                <a:gd name="T64" fmla="*/ 379 w 379"/>
                <a:gd name="T65" fmla="*/ 155 h 155"/>
                <a:gd name="T66" fmla="*/ 379 w 379"/>
                <a:gd name="T67" fmla="*/ 0 h 155"/>
                <a:gd name="T68" fmla="*/ 379 w 379"/>
                <a:gd name="T69" fmla="*/ 0 h 155"/>
                <a:gd name="T70" fmla="*/ 255 w 379"/>
                <a:gd name="T71" fmla="*/ 0 h 155"/>
                <a:gd name="T72" fmla="*/ 255 w 379"/>
                <a:gd name="T73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9" h="155">
                  <a:moveTo>
                    <a:pt x="255" y="0"/>
                  </a:moveTo>
                  <a:lnTo>
                    <a:pt x="255" y="0"/>
                  </a:lnTo>
                  <a:lnTo>
                    <a:pt x="255" y="77"/>
                  </a:lnTo>
                  <a:lnTo>
                    <a:pt x="255" y="77"/>
                  </a:lnTo>
                  <a:lnTo>
                    <a:pt x="298" y="77"/>
                  </a:lnTo>
                  <a:lnTo>
                    <a:pt x="298" y="77"/>
                  </a:lnTo>
                  <a:lnTo>
                    <a:pt x="298" y="41"/>
                  </a:lnTo>
                  <a:lnTo>
                    <a:pt x="298" y="41"/>
                  </a:lnTo>
                  <a:lnTo>
                    <a:pt x="338" y="41"/>
                  </a:lnTo>
                  <a:lnTo>
                    <a:pt x="338" y="117"/>
                  </a:lnTo>
                  <a:lnTo>
                    <a:pt x="338" y="117"/>
                  </a:lnTo>
                  <a:lnTo>
                    <a:pt x="212" y="117"/>
                  </a:lnTo>
                  <a:lnTo>
                    <a:pt x="212" y="117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26" y="155"/>
                  </a:lnTo>
                  <a:lnTo>
                    <a:pt x="126" y="155"/>
                  </a:lnTo>
                  <a:lnTo>
                    <a:pt x="126" y="74"/>
                  </a:lnTo>
                  <a:lnTo>
                    <a:pt x="86" y="74"/>
                  </a:lnTo>
                  <a:lnTo>
                    <a:pt x="86" y="117"/>
                  </a:lnTo>
                  <a:lnTo>
                    <a:pt x="43" y="117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169" y="41"/>
                  </a:lnTo>
                  <a:lnTo>
                    <a:pt x="169" y="41"/>
                  </a:lnTo>
                  <a:lnTo>
                    <a:pt x="169" y="155"/>
                  </a:lnTo>
                  <a:lnTo>
                    <a:pt x="169" y="155"/>
                  </a:lnTo>
                  <a:lnTo>
                    <a:pt x="379" y="155"/>
                  </a:lnTo>
                  <a:lnTo>
                    <a:pt x="379" y="155"/>
                  </a:lnTo>
                  <a:lnTo>
                    <a:pt x="379" y="0"/>
                  </a:lnTo>
                  <a:lnTo>
                    <a:pt x="379" y="0"/>
                  </a:lnTo>
                  <a:lnTo>
                    <a:pt x="255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6350" cap="flat">
              <a:solidFill>
                <a:srgbClr val="DEC566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30B1DED6-A5C6-4024-BEF3-7E8F7C507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" y="414"/>
              <a:ext cx="169" cy="389"/>
            </a:xfrm>
            <a:custGeom>
              <a:avLst/>
              <a:gdLst>
                <a:gd name="T0" fmla="*/ 0 w 169"/>
                <a:gd name="T1" fmla="*/ 389 h 389"/>
                <a:gd name="T2" fmla="*/ 0 w 169"/>
                <a:gd name="T3" fmla="*/ 389 h 389"/>
                <a:gd name="T4" fmla="*/ 169 w 169"/>
                <a:gd name="T5" fmla="*/ 389 h 389"/>
                <a:gd name="T6" fmla="*/ 169 w 169"/>
                <a:gd name="T7" fmla="*/ 389 h 389"/>
                <a:gd name="T8" fmla="*/ 169 w 169"/>
                <a:gd name="T9" fmla="*/ 193 h 389"/>
                <a:gd name="T10" fmla="*/ 169 w 169"/>
                <a:gd name="T11" fmla="*/ 193 h 389"/>
                <a:gd name="T12" fmla="*/ 41 w 169"/>
                <a:gd name="T13" fmla="*/ 193 h 389"/>
                <a:gd name="T14" fmla="*/ 41 w 169"/>
                <a:gd name="T15" fmla="*/ 193 h 389"/>
                <a:gd name="T16" fmla="*/ 41 w 169"/>
                <a:gd name="T17" fmla="*/ 93 h 389"/>
                <a:gd name="T18" fmla="*/ 41 w 169"/>
                <a:gd name="T19" fmla="*/ 93 h 389"/>
                <a:gd name="T20" fmla="*/ 48 w 169"/>
                <a:gd name="T21" fmla="*/ 98 h 389"/>
                <a:gd name="T22" fmla="*/ 53 w 169"/>
                <a:gd name="T23" fmla="*/ 103 h 389"/>
                <a:gd name="T24" fmla="*/ 57 w 169"/>
                <a:gd name="T25" fmla="*/ 108 h 389"/>
                <a:gd name="T26" fmla="*/ 60 w 169"/>
                <a:gd name="T27" fmla="*/ 110 h 389"/>
                <a:gd name="T28" fmla="*/ 65 w 169"/>
                <a:gd name="T29" fmla="*/ 115 h 389"/>
                <a:gd name="T30" fmla="*/ 69 w 169"/>
                <a:gd name="T31" fmla="*/ 117 h 389"/>
                <a:gd name="T32" fmla="*/ 74 w 169"/>
                <a:gd name="T33" fmla="*/ 122 h 389"/>
                <a:gd name="T34" fmla="*/ 81 w 169"/>
                <a:gd name="T35" fmla="*/ 127 h 389"/>
                <a:gd name="T36" fmla="*/ 81 w 169"/>
                <a:gd name="T37" fmla="*/ 153 h 389"/>
                <a:gd name="T38" fmla="*/ 169 w 169"/>
                <a:gd name="T39" fmla="*/ 153 h 389"/>
                <a:gd name="T40" fmla="*/ 169 w 169"/>
                <a:gd name="T41" fmla="*/ 153 h 389"/>
                <a:gd name="T42" fmla="*/ 0 w 169"/>
                <a:gd name="T43" fmla="*/ 0 h 389"/>
                <a:gd name="T44" fmla="*/ 0 w 169"/>
                <a:gd name="T45" fmla="*/ 0 h 389"/>
                <a:gd name="T46" fmla="*/ 0 w 169"/>
                <a:gd name="T47" fmla="*/ 231 h 389"/>
                <a:gd name="T48" fmla="*/ 0 w 169"/>
                <a:gd name="T49" fmla="*/ 231 h 389"/>
                <a:gd name="T50" fmla="*/ 126 w 169"/>
                <a:gd name="T51" fmla="*/ 231 h 389"/>
                <a:gd name="T52" fmla="*/ 126 w 169"/>
                <a:gd name="T53" fmla="*/ 231 h 389"/>
                <a:gd name="T54" fmla="*/ 126 w 169"/>
                <a:gd name="T55" fmla="*/ 348 h 389"/>
                <a:gd name="T56" fmla="*/ 126 w 169"/>
                <a:gd name="T57" fmla="*/ 348 h 389"/>
                <a:gd name="T58" fmla="*/ 41 w 169"/>
                <a:gd name="T59" fmla="*/ 348 h 389"/>
                <a:gd name="T60" fmla="*/ 41 w 169"/>
                <a:gd name="T61" fmla="*/ 348 h 389"/>
                <a:gd name="T62" fmla="*/ 41 w 169"/>
                <a:gd name="T63" fmla="*/ 310 h 389"/>
                <a:gd name="T64" fmla="*/ 41 w 169"/>
                <a:gd name="T65" fmla="*/ 310 h 389"/>
                <a:gd name="T66" fmla="*/ 81 w 169"/>
                <a:gd name="T67" fmla="*/ 310 h 389"/>
                <a:gd name="T68" fmla="*/ 81 w 169"/>
                <a:gd name="T69" fmla="*/ 310 h 389"/>
                <a:gd name="T70" fmla="*/ 81 w 169"/>
                <a:gd name="T71" fmla="*/ 270 h 389"/>
                <a:gd name="T72" fmla="*/ 0 w 169"/>
                <a:gd name="T73" fmla="*/ 270 h 389"/>
                <a:gd name="T74" fmla="*/ 0 w 169"/>
                <a:gd name="T75" fmla="*/ 270 h 389"/>
                <a:gd name="T76" fmla="*/ 0 w 169"/>
                <a:gd name="T77" fmla="*/ 389 h 389"/>
                <a:gd name="T78" fmla="*/ 0 w 169"/>
                <a:gd name="T79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389">
                  <a:moveTo>
                    <a:pt x="0" y="389"/>
                  </a:moveTo>
                  <a:lnTo>
                    <a:pt x="0" y="389"/>
                  </a:lnTo>
                  <a:lnTo>
                    <a:pt x="169" y="389"/>
                  </a:lnTo>
                  <a:lnTo>
                    <a:pt x="169" y="389"/>
                  </a:lnTo>
                  <a:lnTo>
                    <a:pt x="169" y="193"/>
                  </a:lnTo>
                  <a:lnTo>
                    <a:pt x="169" y="193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41" y="93"/>
                  </a:lnTo>
                  <a:lnTo>
                    <a:pt x="41" y="93"/>
                  </a:lnTo>
                  <a:lnTo>
                    <a:pt x="48" y="98"/>
                  </a:lnTo>
                  <a:lnTo>
                    <a:pt x="53" y="103"/>
                  </a:lnTo>
                  <a:lnTo>
                    <a:pt x="57" y="108"/>
                  </a:lnTo>
                  <a:lnTo>
                    <a:pt x="60" y="110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4" y="122"/>
                  </a:lnTo>
                  <a:lnTo>
                    <a:pt x="81" y="127"/>
                  </a:lnTo>
                  <a:lnTo>
                    <a:pt x="81" y="153"/>
                  </a:lnTo>
                  <a:lnTo>
                    <a:pt x="169" y="153"/>
                  </a:lnTo>
                  <a:lnTo>
                    <a:pt x="169" y="15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126" y="231"/>
                  </a:lnTo>
                  <a:lnTo>
                    <a:pt x="126" y="231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41" y="348"/>
                  </a:lnTo>
                  <a:lnTo>
                    <a:pt x="41" y="348"/>
                  </a:lnTo>
                  <a:lnTo>
                    <a:pt x="41" y="310"/>
                  </a:lnTo>
                  <a:lnTo>
                    <a:pt x="41" y="310"/>
                  </a:lnTo>
                  <a:lnTo>
                    <a:pt x="81" y="310"/>
                  </a:lnTo>
                  <a:lnTo>
                    <a:pt x="81" y="310"/>
                  </a:lnTo>
                  <a:lnTo>
                    <a:pt x="81" y="270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389"/>
                  </a:lnTo>
                  <a:lnTo>
                    <a:pt x="0" y="389"/>
                  </a:lnTo>
                  <a:close/>
                </a:path>
              </a:pathLst>
            </a:custGeom>
            <a:grpFill/>
            <a:ln w="6350" cap="flat">
              <a:solidFill>
                <a:srgbClr val="DEC566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23A6B57D-45E8-4B8B-85F0-F3A337616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" y="841"/>
              <a:ext cx="169" cy="350"/>
            </a:xfrm>
            <a:custGeom>
              <a:avLst/>
              <a:gdLst>
                <a:gd name="T0" fmla="*/ 0 w 169"/>
                <a:gd name="T1" fmla="*/ 350 h 350"/>
                <a:gd name="T2" fmla="*/ 0 w 169"/>
                <a:gd name="T3" fmla="*/ 350 h 350"/>
                <a:gd name="T4" fmla="*/ 169 w 169"/>
                <a:gd name="T5" fmla="*/ 350 h 350"/>
                <a:gd name="T6" fmla="*/ 169 w 169"/>
                <a:gd name="T7" fmla="*/ 350 h 350"/>
                <a:gd name="T8" fmla="*/ 169 w 169"/>
                <a:gd name="T9" fmla="*/ 155 h 350"/>
                <a:gd name="T10" fmla="*/ 169 w 169"/>
                <a:gd name="T11" fmla="*/ 155 h 350"/>
                <a:gd name="T12" fmla="*/ 41 w 169"/>
                <a:gd name="T13" fmla="*/ 155 h 350"/>
                <a:gd name="T14" fmla="*/ 41 w 169"/>
                <a:gd name="T15" fmla="*/ 155 h 350"/>
                <a:gd name="T16" fmla="*/ 41 w 169"/>
                <a:gd name="T17" fmla="*/ 38 h 350"/>
                <a:gd name="T18" fmla="*/ 41 w 169"/>
                <a:gd name="T19" fmla="*/ 38 h 350"/>
                <a:gd name="T20" fmla="*/ 126 w 169"/>
                <a:gd name="T21" fmla="*/ 38 h 350"/>
                <a:gd name="T22" fmla="*/ 126 w 169"/>
                <a:gd name="T23" fmla="*/ 76 h 350"/>
                <a:gd name="T24" fmla="*/ 81 w 169"/>
                <a:gd name="T25" fmla="*/ 76 h 350"/>
                <a:gd name="T26" fmla="*/ 81 w 169"/>
                <a:gd name="T27" fmla="*/ 117 h 350"/>
                <a:gd name="T28" fmla="*/ 169 w 169"/>
                <a:gd name="T29" fmla="*/ 117 h 350"/>
                <a:gd name="T30" fmla="*/ 169 w 169"/>
                <a:gd name="T31" fmla="*/ 117 h 350"/>
                <a:gd name="T32" fmla="*/ 169 w 169"/>
                <a:gd name="T33" fmla="*/ 0 h 350"/>
                <a:gd name="T34" fmla="*/ 169 w 169"/>
                <a:gd name="T35" fmla="*/ 0 h 350"/>
                <a:gd name="T36" fmla="*/ 0 w 169"/>
                <a:gd name="T37" fmla="*/ 0 h 350"/>
                <a:gd name="T38" fmla="*/ 0 w 169"/>
                <a:gd name="T39" fmla="*/ 0 h 350"/>
                <a:gd name="T40" fmla="*/ 0 w 169"/>
                <a:gd name="T41" fmla="*/ 195 h 350"/>
                <a:gd name="T42" fmla="*/ 0 w 169"/>
                <a:gd name="T43" fmla="*/ 195 h 350"/>
                <a:gd name="T44" fmla="*/ 126 w 169"/>
                <a:gd name="T45" fmla="*/ 195 h 350"/>
                <a:gd name="T46" fmla="*/ 126 w 169"/>
                <a:gd name="T47" fmla="*/ 195 h 350"/>
                <a:gd name="T48" fmla="*/ 126 w 169"/>
                <a:gd name="T49" fmla="*/ 310 h 350"/>
                <a:gd name="T50" fmla="*/ 126 w 169"/>
                <a:gd name="T51" fmla="*/ 310 h 350"/>
                <a:gd name="T52" fmla="*/ 41 w 169"/>
                <a:gd name="T53" fmla="*/ 310 h 350"/>
                <a:gd name="T54" fmla="*/ 41 w 169"/>
                <a:gd name="T55" fmla="*/ 310 h 350"/>
                <a:gd name="T56" fmla="*/ 41 w 169"/>
                <a:gd name="T57" fmla="*/ 274 h 350"/>
                <a:gd name="T58" fmla="*/ 41 w 169"/>
                <a:gd name="T59" fmla="*/ 274 h 350"/>
                <a:gd name="T60" fmla="*/ 81 w 169"/>
                <a:gd name="T61" fmla="*/ 274 h 350"/>
                <a:gd name="T62" fmla="*/ 81 w 169"/>
                <a:gd name="T63" fmla="*/ 274 h 350"/>
                <a:gd name="T64" fmla="*/ 81 w 169"/>
                <a:gd name="T65" fmla="*/ 231 h 350"/>
                <a:gd name="T66" fmla="*/ 0 w 169"/>
                <a:gd name="T67" fmla="*/ 231 h 350"/>
                <a:gd name="T68" fmla="*/ 0 w 169"/>
                <a:gd name="T69" fmla="*/ 231 h 350"/>
                <a:gd name="T70" fmla="*/ 0 w 169"/>
                <a:gd name="T71" fmla="*/ 350 h 350"/>
                <a:gd name="T72" fmla="*/ 0 w 169"/>
                <a:gd name="T73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350">
                  <a:moveTo>
                    <a:pt x="0" y="350"/>
                  </a:moveTo>
                  <a:lnTo>
                    <a:pt x="0" y="350"/>
                  </a:lnTo>
                  <a:lnTo>
                    <a:pt x="169" y="350"/>
                  </a:lnTo>
                  <a:lnTo>
                    <a:pt x="169" y="350"/>
                  </a:lnTo>
                  <a:lnTo>
                    <a:pt x="169" y="155"/>
                  </a:lnTo>
                  <a:lnTo>
                    <a:pt x="169" y="155"/>
                  </a:lnTo>
                  <a:lnTo>
                    <a:pt x="41" y="155"/>
                  </a:lnTo>
                  <a:lnTo>
                    <a:pt x="41" y="155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126" y="38"/>
                  </a:lnTo>
                  <a:lnTo>
                    <a:pt x="126" y="76"/>
                  </a:lnTo>
                  <a:lnTo>
                    <a:pt x="81" y="76"/>
                  </a:lnTo>
                  <a:lnTo>
                    <a:pt x="81" y="117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126" y="195"/>
                  </a:lnTo>
                  <a:lnTo>
                    <a:pt x="126" y="195"/>
                  </a:lnTo>
                  <a:lnTo>
                    <a:pt x="126" y="310"/>
                  </a:lnTo>
                  <a:lnTo>
                    <a:pt x="126" y="310"/>
                  </a:lnTo>
                  <a:lnTo>
                    <a:pt x="41" y="310"/>
                  </a:lnTo>
                  <a:lnTo>
                    <a:pt x="41" y="310"/>
                  </a:lnTo>
                  <a:lnTo>
                    <a:pt x="41" y="274"/>
                  </a:lnTo>
                  <a:lnTo>
                    <a:pt x="41" y="274"/>
                  </a:lnTo>
                  <a:lnTo>
                    <a:pt x="81" y="274"/>
                  </a:lnTo>
                  <a:lnTo>
                    <a:pt x="81" y="274"/>
                  </a:lnTo>
                  <a:lnTo>
                    <a:pt x="81" y="231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350"/>
                  </a:lnTo>
                  <a:lnTo>
                    <a:pt x="0" y="350"/>
                  </a:lnTo>
                  <a:close/>
                </a:path>
              </a:pathLst>
            </a:custGeom>
            <a:grpFill/>
            <a:ln w="6350" cap="flat">
              <a:solidFill>
                <a:srgbClr val="DEC566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" name="Group 4" descr="e7d195523061f1c0006c30382f9a94fcf40f581039171ee7152C150C6C764778087C18C5583B9AEF1266D03E34B2F635197C86C67CE775F9591DBF5647AA59104A0B201FCDA87935B22C0FABB54C018C4736EBDA5183808B07E74A982E12C60BA94E32C2517C64262275F4FCFAC9C33852A4C3DDD37D0B1534F2D71E4F669F30EBFF878F35BFFC6C">
            <a:extLst>
              <a:ext uri="{FF2B5EF4-FFF2-40B4-BE49-F238E27FC236}">
                <a16:creationId xmlns:a16="http://schemas.microsoft.com/office/drawing/2014/main" xmlns="" id="{6D2FE80F-7C6D-462C-A97E-565C02DBB969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 flipH="1">
            <a:off x="6227947" y="5039359"/>
            <a:ext cx="823539" cy="771053"/>
            <a:chOff x="4558" y="383"/>
            <a:chExt cx="863" cy="808"/>
          </a:xfrm>
          <a:noFill/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DFD797AE-C983-43FD-BE35-6CE7B8F52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" y="383"/>
              <a:ext cx="419" cy="155"/>
            </a:xfrm>
            <a:custGeom>
              <a:avLst/>
              <a:gdLst>
                <a:gd name="T0" fmla="*/ 293 w 419"/>
                <a:gd name="T1" fmla="*/ 0 h 155"/>
                <a:gd name="T2" fmla="*/ 293 w 419"/>
                <a:gd name="T3" fmla="*/ 0 h 155"/>
                <a:gd name="T4" fmla="*/ 293 w 419"/>
                <a:gd name="T5" fmla="*/ 77 h 155"/>
                <a:gd name="T6" fmla="*/ 293 w 419"/>
                <a:gd name="T7" fmla="*/ 77 h 155"/>
                <a:gd name="T8" fmla="*/ 338 w 419"/>
                <a:gd name="T9" fmla="*/ 77 h 155"/>
                <a:gd name="T10" fmla="*/ 338 w 419"/>
                <a:gd name="T11" fmla="*/ 77 h 155"/>
                <a:gd name="T12" fmla="*/ 338 w 419"/>
                <a:gd name="T13" fmla="*/ 41 h 155"/>
                <a:gd name="T14" fmla="*/ 338 w 419"/>
                <a:gd name="T15" fmla="*/ 41 h 155"/>
                <a:gd name="T16" fmla="*/ 379 w 419"/>
                <a:gd name="T17" fmla="*/ 41 h 155"/>
                <a:gd name="T18" fmla="*/ 379 w 419"/>
                <a:gd name="T19" fmla="*/ 117 h 155"/>
                <a:gd name="T20" fmla="*/ 379 w 419"/>
                <a:gd name="T21" fmla="*/ 117 h 155"/>
                <a:gd name="T22" fmla="*/ 250 w 419"/>
                <a:gd name="T23" fmla="*/ 117 h 155"/>
                <a:gd name="T24" fmla="*/ 250 w 419"/>
                <a:gd name="T25" fmla="*/ 117 h 155"/>
                <a:gd name="T26" fmla="*/ 250 w 419"/>
                <a:gd name="T27" fmla="*/ 0 h 155"/>
                <a:gd name="T28" fmla="*/ 250 w 419"/>
                <a:gd name="T29" fmla="*/ 0 h 155"/>
                <a:gd name="T30" fmla="*/ 0 w 419"/>
                <a:gd name="T31" fmla="*/ 0 h 155"/>
                <a:gd name="T32" fmla="*/ 0 w 419"/>
                <a:gd name="T33" fmla="*/ 0 h 155"/>
                <a:gd name="T34" fmla="*/ 167 w 419"/>
                <a:gd name="T35" fmla="*/ 155 h 155"/>
                <a:gd name="T36" fmla="*/ 167 w 419"/>
                <a:gd name="T37" fmla="*/ 155 h 155"/>
                <a:gd name="T38" fmla="*/ 167 w 419"/>
                <a:gd name="T39" fmla="*/ 74 h 155"/>
                <a:gd name="T40" fmla="*/ 136 w 419"/>
                <a:gd name="T41" fmla="*/ 74 h 155"/>
                <a:gd name="T42" fmla="*/ 136 w 419"/>
                <a:gd name="T43" fmla="*/ 74 h 155"/>
                <a:gd name="T44" fmla="*/ 131 w 419"/>
                <a:gd name="T45" fmla="*/ 69 h 155"/>
                <a:gd name="T46" fmla="*/ 129 w 419"/>
                <a:gd name="T47" fmla="*/ 67 h 155"/>
                <a:gd name="T48" fmla="*/ 126 w 419"/>
                <a:gd name="T49" fmla="*/ 65 h 155"/>
                <a:gd name="T50" fmla="*/ 124 w 419"/>
                <a:gd name="T51" fmla="*/ 62 h 155"/>
                <a:gd name="T52" fmla="*/ 122 w 419"/>
                <a:gd name="T53" fmla="*/ 62 h 155"/>
                <a:gd name="T54" fmla="*/ 119 w 419"/>
                <a:gd name="T55" fmla="*/ 60 h 155"/>
                <a:gd name="T56" fmla="*/ 117 w 419"/>
                <a:gd name="T57" fmla="*/ 58 h 155"/>
                <a:gd name="T58" fmla="*/ 117 w 419"/>
                <a:gd name="T59" fmla="*/ 55 h 155"/>
                <a:gd name="T60" fmla="*/ 114 w 419"/>
                <a:gd name="T61" fmla="*/ 55 h 155"/>
                <a:gd name="T62" fmla="*/ 112 w 419"/>
                <a:gd name="T63" fmla="*/ 53 h 155"/>
                <a:gd name="T64" fmla="*/ 110 w 419"/>
                <a:gd name="T65" fmla="*/ 50 h 155"/>
                <a:gd name="T66" fmla="*/ 105 w 419"/>
                <a:gd name="T67" fmla="*/ 46 h 155"/>
                <a:gd name="T68" fmla="*/ 100 w 419"/>
                <a:gd name="T69" fmla="*/ 41 h 155"/>
                <a:gd name="T70" fmla="*/ 207 w 419"/>
                <a:gd name="T71" fmla="*/ 41 h 155"/>
                <a:gd name="T72" fmla="*/ 207 w 419"/>
                <a:gd name="T73" fmla="*/ 41 h 155"/>
                <a:gd name="T74" fmla="*/ 207 w 419"/>
                <a:gd name="T75" fmla="*/ 155 h 155"/>
                <a:gd name="T76" fmla="*/ 207 w 419"/>
                <a:gd name="T77" fmla="*/ 155 h 155"/>
                <a:gd name="T78" fmla="*/ 419 w 419"/>
                <a:gd name="T79" fmla="*/ 155 h 155"/>
                <a:gd name="T80" fmla="*/ 419 w 419"/>
                <a:gd name="T81" fmla="*/ 155 h 155"/>
                <a:gd name="T82" fmla="*/ 419 w 419"/>
                <a:gd name="T83" fmla="*/ 0 h 155"/>
                <a:gd name="T84" fmla="*/ 419 w 419"/>
                <a:gd name="T85" fmla="*/ 0 h 155"/>
                <a:gd name="T86" fmla="*/ 293 w 419"/>
                <a:gd name="T87" fmla="*/ 0 h 155"/>
                <a:gd name="T88" fmla="*/ 293 w 419"/>
                <a:gd name="T8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9" h="155">
                  <a:moveTo>
                    <a:pt x="293" y="0"/>
                  </a:moveTo>
                  <a:lnTo>
                    <a:pt x="293" y="0"/>
                  </a:lnTo>
                  <a:lnTo>
                    <a:pt x="293" y="77"/>
                  </a:lnTo>
                  <a:lnTo>
                    <a:pt x="293" y="77"/>
                  </a:lnTo>
                  <a:lnTo>
                    <a:pt x="338" y="77"/>
                  </a:lnTo>
                  <a:lnTo>
                    <a:pt x="338" y="77"/>
                  </a:lnTo>
                  <a:lnTo>
                    <a:pt x="338" y="41"/>
                  </a:lnTo>
                  <a:lnTo>
                    <a:pt x="338" y="41"/>
                  </a:lnTo>
                  <a:lnTo>
                    <a:pt x="379" y="41"/>
                  </a:lnTo>
                  <a:lnTo>
                    <a:pt x="379" y="117"/>
                  </a:lnTo>
                  <a:lnTo>
                    <a:pt x="379" y="117"/>
                  </a:lnTo>
                  <a:lnTo>
                    <a:pt x="250" y="117"/>
                  </a:lnTo>
                  <a:lnTo>
                    <a:pt x="250" y="117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7" y="155"/>
                  </a:lnTo>
                  <a:lnTo>
                    <a:pt x="167" y="155"/>
                  </a:lnTo>
                  <a:lnTo>
                    <a:pt x="167" y="74"/>
                  </a:lnTo>
                  <a:lnTo>
                    <a:pt x="136" y="74"/>
                  </a:lnTo>
                  <a:lnTo>
                    <a:pt x="136" y="74"/>
                  </a:lnTo>
                  <a:lnTo>
                    <a:pt x="131" y="69"/>
                  </a:lnTo>
                  <a:lnTo>
                    <a:pt x="129" y="67"/>
                  </a:lnTo>
                  <a:lnTo>
                    <a:pt x="126" y="65"/>
                  </a:lnTo>
                  <a:lnTo>
                    <a:pt x="124" y="62"/>
                  </a:lnTo>
                  <a:lnTo>
                    <a:pt x="122" y="62"/>
                  </a:lnTo>
                  <a:lnTo>
                    <a:pt x="119" y="60"/>
                  </a:lnTo>
                  <a:lnTo>
                    <a:pt x="117" y="58"/>
                  </a:lnTo>
                  <a:lnTo>
                    <a:pt x="117" y="55"/>
                  </a:lnTo>
                  <a:lnTo>
                    <a:pt x="114" y="55"/>
                  </a:lnTo>
                  <a:lnTo>
                    <a:pt x="112" y="53"/>
                  </a:lnTo>
                  <a:lnTo>
                    <a:pt x="110" y="50"/>
                  </a:lnTo>
                  <a:lnTo>
                    <a:pt x="105" y="46"/>
                  </a:lnTo>
                  <a:lnTo>
                    <a:pt x="100" y="41"/>
                  </a:lnTo>
                  <a:lnTo>
                    <a:pt x="207" y="41"/>
                  </a:lnTo>
                  <a:lnTo>
                    <a:pt x="207" y="41"/>
                  </a:lnTo>
                  <a:lnTo>
                    <a:pt x="207" y="155"/>
                  </a:lnTo>
                  <a:lnTo>
                    <a:pt x="207" y="155"/>
                  </a:lnTo>
                  <a:lnTo>
                    <a:pt x="419" y="155"/>
                  </a:lnTo>
                  <a:lnTo>
                    <a:pt x="419" y="155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293" y="0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6350" cap="flat">
              <a:solidFill>
                <a:srgbClr val="DEC566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E9945DCC-98DC-4388-82ED-2BC76C86A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" y="383"/>
              <a:ext cx="379" cy="155"/>
            </a:xfrm>
            <a:custGeom>
              <a:avLst/>
              <a:gdLst>
                <a:gd name="T0" fmla="*/ 255 w 379"/>
                <a:gd name="T1" fmla="*/ 0 h 155"/>
                <a:gd name="T2" fmla="*/ 255 w 379"/>
                <a:gd name="T3" fmla="*/ 0 h 155"/>
                <a:gd name="T4" fmla="*/ 255 w 379"/>
                <a:gd name="T5" fmla="*/ 77 h 155"/>
                <a:gd name="T6" fmla="*/ 255 w 379"/>
                <a:gd name="T7" fmla="*/ 77 h 155"/>
                <a:gd name="T8" fmla="*/ 298 w 379"/>
                <a:gd name="T9" fmla="*/ 77 h 155"/>
                <a:gd name="T10" fmla="*/ 298 w 379"/>
                <a:gd name="T11" fmla="*/ 77 h 155"/>
                <a:gd name="T12" fmla="*/ 298 w 379"/>
                <a:gd name="T13" fmla="*/ 41 h 155"/>
                <a:gd name="T14" fmla="*/ 298 w 379"/>
                <a:gd name="T15" fmla="*/ 41 h 155"/>
                <a:gd name="T16" fmla="*/ 338 w 379"/>
                <a:gd name="T17" fmla="*/ 41 h 155"/>
                <a:gd name="T18" fmla="*/ 338 w 379"/>
                <a:gd name="T19" fmla="*/ 117 h 155"/>
                <a:gd name="T20" fmla="*/ 338 w 379"/>
                <a:gd name="T21" fmla="*/ 117 h 155"/>
                <a:gd name="T22" fmla="*/ 212 w 379"/>
                <a:gd name="T23" fmla="*/ 117 h 155"/>
                <a:gd name="T24" fmla="*/ 212 w 379"/>
                <a:gd name="T25" fmla="*/ 117 h 155"/>
                <a:gd name="T26" fmla="*/ 212 w 379"/>
                <a:gd name="T27" fmla="*/ 0 h 155"/>
                <a:gd name="T28" fmla="*/ 212 w 379"/>
                <a:gd name="T29" fmla="*/ 0 h 155"/>
                <a:gd name="T30" fmla="*/ 0 w 379"/>
                <a:gd name="T31" fmla="*/ 0 h 155"/>
                <a:gd name="T32" fmla="*/ 0 w 379"/>
                <a:gd name="T33" fmla="*/ 0 h 155"/>
                <a:gd name="T34" fmla="*/ 0 w 379"/>
                <a:gd name="T35" fmla="*/ 155 h 155"/>
                <a:gd name="T36" fmla="*/ 0 w 379"/>
                <a:gd name="T37" fmla="*/ 155 h 155"/>
                <a:gd name="T38" fmla="*/ 126 w 379"/>
                <a:gd name="T39" fmla="*/ 155 h 155"/>
                <a:gd name="T40" fmla="*/ 126 w 379"/>
                <a:gd name="T41" fmla="*/ 155 h 155"/>
                <a:gd name="T42" fmla="*/ 126 w 379"/>
                <a:gd name="T43" fmla="*/ 74 h 155"/>
                <a:gd name="T44" fmla="*/ 86 w 379"/>
                <a:gd name="T45" fmla="*/ 74 h 155"/>
                <a:gd name="T46" fmla="*/ 86 w 379"/>
                <a:gd name="T47" fmla="*/ 117 h 155"/>
                <a:gd name="T48" fmla="*/ 43 w 379"/>
                <a:gd name="T49" fmla="*/ 117 h 155"/>
                <a:gd name="T50" fmla="*/ 43 w 379"/>
                <a:gd name="T51" fmla="*/ 41 h 155"/>
                <a:gd name="T52" fmla="*/ 43 w 379"/>
                <a:gd name="T53" fmla="*/ 41 h 155"/>
                <a:gd name="T54" fmla="*/ 169 w 379"/>
                <a:gd name="T55" fmla="*/ 41 h 155"/>
                <a:gd name="T56" fmla="*/ 169 w 379"/>
                <a:gd name="T57" fmla="*/ 41 h 155"/>
                <a:gd name="T58" fmla="*/ 169 w 379"/>
                <a:gd name="T59" fmla="*/ 155 h 155"/>
                <a:gd name="T60" fmla="*/ 169 w 379"/>
                <a:gd name="T61" fmla="*/ 155 h 155"/>
                <a:gd name="T62" fmla="*/ 379 w 379"/>
                <a:gd name="T63" fmla="*/ 155 h 155"/>
                <a:gd name="T64" fmla="*/ 379 w 379"/>
                <a:gd name="T65" fmla="*/ 155 h 155"/>
                <a:gd name="T66" fmla="*/ 379 w 379"/>
                <a:gd name="T67" fmla="*/ 0 h 155"/>
                <a:gd name="T68" fmla="*/ 379 w 379"/>
                <a:gd name="T69" fmla="*/ 0 h 155"/>
                <a:gd name="T70" fmla="*/ 255 w 379"/>
                <a:gd name="T71" fmla="*/ 0 h 155"/>
                <a:gd name="T72" fmla="*/ 255 w 379"/>
                <a:gd name="T73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9" h="155">
                  <a:moveTo>
                    <a:pt x="255" y="0"/>
                  </a:moveTo>
                  <a:lnTo>
                    <a:pt x="255" y="0"/>
                  </a:lnTo>
                  <a:lnTo>
                    <a:pt x="255" y="77"/>
                  </a:lnTo>
                  <a:lnTo>
                    <a:pt x="255" y="77"/>
                  </a:lnTo>
                  <a:lnTo>
                    <a:pt x="298" y="77"/>
                  </a:lnTo>
                  <a:lnTo>
                    <a:pt x="298" y="77"/>
                  </a:lnTo>
                  <a:lnTo>
                    <a:pt x="298" y="41"/>
                  </a:lnTo>
                  <a:lnTo>
                    <a:pt x="298" y="41"/>
                  </a:lnTo>
                  <a:lnTo>
                    <a:pt x="338" y="41"/>
                  </a:lnTo>
                  <a:lnTo>
                    <a:pt x="338" y="117"/>
                  </a:lnTo>
                  <a:lnTo>
                    <a:pt x="338" y="117"/>
                  </a:lnTo>
                  <a:lnTo>
                    <a:pt x="212" y="117"/>
                  </a:lnTo>
                  <a:lnTo>
                    <a:pt x="212" y="117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26" y="155"/>
                  </a:lnTo>
                  <a:lnTo>
                    <a:pt x="126" y="155"/>
                  </a:lnTo>
                  <a:lnTo>
                    <a:pt x="126" y="74"/>
                  </a:lnTo>
                  <a:lnTo>
                    <a:pt x="86" y="74"/>
                  </a:lnTo>
                  <a:lnTo>
                    <a:pt x="86" y="117"/>
                  </a:lnTo>
                  <a:lnTo>
                    <a:pt x="43" y="117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169" y="41"/>
                  </a:lnTo>
                  <a:lnTo>
                    <a:pt x="169" y="41"/>
                  </a:lnTo>
                  <a:lnTo>
                    <a:pt x="169" y="155"/>
                  </a:lnTo>
                  <a:lnTo>
                    <a:pt x="169" y="155"/>
                  </a:lnTo>
                  <a:lnTo>
                    <a:pt x="379" y="155"/>
                  </a:lnTo>
                  <a:lnTo>
                    <a:pt x="379" y="155"/>
                  </a:lnTo>
                  <a:lnTo>
                    <a:pt x="379" y="0"/>
                  </a:lnTo>
                  <a:lnTo>
                    <a:pt x="379" y="0"/>
                  </a:lnTo>
                  <a:lnTo>
                    <a:pt x="255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6350" cap="flat">
              <a:solidFill>
                <a:srgbClr val="DEC566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DD142E58-09A1-46AE-9699-56E451513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" y="414"/>
              <a:ext cx="169" cy="389"/>
            </a:xfrm>
            <a:custGeom>
              <a:avLst/>
              <a:gdLst>
                <a:gd name="T0" fmla="*/ 0 w 169"/>
                <a:gd name="T1" fmla="*/ 389 h 389"/>
                <a:gd name="T2" fmla="*/ 0 w 169"/>
                <a:gd name="T3" fmla="*/ 389 h 389"/>
                <a:gd name="T4" fmla="*/ 169 w 169"/>
                <a:gd name="T5" fmla="*/ 389 h 389"/>
                <a:gd name="T6" fmla="*/ 169 w 169"/>
                <a:gd name="T7" fmla="*/ 389 h 389"/>
                <a:gd name="T8" fmla="*/ 169 w 169"/>
                <a:gd name="T9" fmla="*/ 193 h 389"/>
                <a:gd name="T10" fmla="*/ 169 w 169"/>
                <a:gd name="T11" fmla="*/ 193 h 389"/>
                <a:gd name="T12" fmla="*/ 41 w 169"/>
                <a:gd name="T13" fmla="*/ 193 h 389"/>
                <a:gd name="T14" fmla="*/ 41 w 169"/>
                <a:gd name="T15" fmla="*/ 193 h 389"/>
                <a:gd name="T16" fmla="*/ 41 w 169"/>
                <a:gd name="T17" fmla="*/ 93 h 389"/>
                <a:gd name="T18" fmla="*/ 41 w 169"/>
                <a:gd name="T19" fmla="*/ 93 h 389"/>
                <a:gd name="T20" fmla="*/ 48 w 169"/>
                <a:gd name="T21" fmla="*/ 98 h 389"/>
                <a:gd name="T22" fmla="*/ 53 w 169"/>
                <a:gd name="T23" fmla="*/ 103 h 389"/>
                <a:gd name="T24" fmla="*/ 57 w 169"/>
                <a:gd name="T25" fmla="*/ 108 h 389"/>
                <a:gd name="T26" fmla="*/ 60 w 169"/>
                <a:gd name="T27" fmla="*/ 110 h 389"/>
                <a:gd name="T28" fmla="*/ 65 w 169"/>
                <a:gd name="T29" fmla="*/ 115 h 389"/>
                <a:gd name="T30" fmla="*/ 69 w 169"/>
                <a:gd name="T31" fmla="*/ 117 h 389"/>
                <a:gd name="T32" fmla="*/ 74 w 169"/>
                <a:gd name="T33" fmla="*/ 122 h 389"/>
                <a:gd name="T34" fmla="*/ 81 w 169"/>
                <a:gd name="T35" fmla="*/ 127 h 389"/>
                <a:gd name="T36" fmla="*/ 81 w 169"/>
                <a:gd name="T37" fmla="*/ 153 h 389"/>
                <a:gd name="T38" fmla="*/ 169 w 169"/>
                <a:gd name="T39" fmla="*/ 153 h 389"/>
                <a:gd name="T40" fmla="*/ 169 w 169"/>
                <a:gd name="T41" fmla="*/ 153 h 389"/>
                <a:gd name="T42" fmla="*/ 0 w 169"/>
                <a:gd name="T43" fmla="*/ 0 h 389"/>
                <a:gd name="T44" fmla="*/ 0 w 169"/>
                <a:gd name="T45" fmla="*/ 0 h 389"/>
                <a:gd name="T46" fmla="*/ 0 w 169"/>
                <a:gd name="T47" fmla="*/ 231 h 389"/>
                <a:gd name="T48" fmla="*/ 0 w 169"/>
                <a:gd name="T49" fmla="*/ 231 h 389"/>
                <a:gd name="T50" fmla="*/ 126 w 169"/>
                <a:gd name="T51" fmla="*/ 231 h 389"/>
                <a:gd name="T52" fmla="*/ 126 w 169"/>
                <a:gd name="T53" fmla="*/ 231 h 389"/>
                <a:gd name="T54" fmla="*/ 126 w 169"/>
                <a:gd name="T55" fmla="*/ 348 h 389"/>
                <a:gd name="T56" fmla="*/ 126 w 169"/>
                <a:gd name="T57" fmla="*/ 348 h 389"/>
                <a:gd name="T58" fmla="*/ 41 w 169"/>
                <a:gd name="T59" fmla="*/ 348 h 389"/>
                <a:gd name="T60" fmla="*/ 41 w 169"/>
                <a:gd name="T61" fmla="*/ 348 h 389"/>
                <a:gd name="T62" fmla="*/ 41 w 169"/>
                <a:gd name="T63" fmla="*/ 310 h 389"/>
                <a:gd name="T64" fmla="*/ 41 w 169"/>
                <a:gd name="T65" fmla="*/ 310 h 389"/>
                <a:gd name="T66" fmla="*/ 81 w 169"/>
                <a:gd name="T67" fmla="*/ 310 h 389"/>
                <a:gd name="T68" fmla="*/ 81 w 169"/>
                <a:gd name="T69" fmla="*/ 310 h 389"/>
                <a:gd name="T70" fmla="*/ 81 w 169"/>
                <a:gd name="T71" fmla="*/ 270 h 389"/>
                <a:gd name="T72" fmla="*/ 0 w 169"/>
                <a:gd name="T73" fmla="*/ 270 h 389"/>
                <a:gd name="T74" fmla="*/ 0 w 169"/>
                <a:gd name="T75" fmla="*/ 270 h 389"/>
                <a:gd name="T76" fmla="*/ 0 w 169"/>
                <a:gd name="T77" fmla="*/ 389 h 389"/>
                <a:gd name="T78" fmla="*/ 0 w 169"/>
                <a:gd name="T79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389">
                  <a:moveTo>
                    <a:pt x="0" y="389"/>
                  </a:moveTo>
                  <a:lnTo>
                    <a:pt x="0" y="389"/>
                  </a:lnTo>
                  <a:lnTo>
                    <a:pt x="169" y="389"/>
                  </a:lnTo>
                  <a:lnTo>
                    <a:pt x="169" y="389"/>
                  </a:lnTo>
                  <a:lnTo>
                    <a:pt x="169" y="193"/>
                  </a:lnTo>
                  <a:lnTo>
                    <a:pt x="169" y="193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41" y="93"/>
                  </a:lnTo>
                  <a:lnTo>
                    <a:pt x="41" y="93"/>
                  </a:lnTo>
                  <a:lnTo>
                    <a:pt x="48" y="98"/>
                  </a:lnTo>
                  <a:lnTo>
                    <a:pt x="53" y="103"/>
                  </a:lnTo>
                  <a:lnTo>
                    <a:pt x="57" y="108"/>
                  </a:lnTo>
                  <a:lnTo>
                    <a:pt x="60" y="110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4" y="122"/>
                  </a:lnTo>
                  <a:lnTo>
                    <a:pt x="81" y="127"/>
                  </a:lnTo>
                  <a:lnTo>
                    <a:pt x="81" y="153"/>
                  </a:lnTo>
                  <a:lnTo>
                    <a:pt x="169" y="153"/>
                  </a:lnTo>
                  <a:lnTo>
                    <a:pt x="169" y="15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126" y="231"/>
                  </a:lnTo>
                  <a:lnTo>
                    <a:pt x="126" y="231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41" y="348"/>
                  </a:lnTo>
                  <a:lnTo>
                    <a:pt x="41" y="348"/>
                  </a:lnTo>
                  <a:lnTo>
                    <a:pt x="41" y="310"/>
                  </a:lnTo>
                  <a:lnTo>
                    <a:pt x="41" y="310"/>
                  </a:lnTo>
                  <a:lnTo>
                    <a:pt x="81" y="310"/>
                  </a:lnTo>
                  <a:lnTo>
                    <a:pt x="81" y="310"/>
                  </a:lnTo>
                  <a:lnTo>
                    <a:pt x="81" y="270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389"/>
                  </a:lnTo>
                  <a:lnTo>
                    <a:pt x="0" y="389"/>
                  </a:lnTo>
                  <a:close/>
                </a:path>
              </a:pathLst>
            </a:custGeom>
            <a:grpFill/>
            <a:ln w="6350" cap="flat">
              <a:solidFill>
                <a:srgbClr val="DEC566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5ADF1A6F-CD53-4E04-A870-48732B442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" y="841"/>
              <a:ext cx="169" cy="350"/>
            </a:xfrm>
            <a:custGeom>
              <a:avLst/>
              <a:gdLst>
                <a:gd name="T0" fmla="*/ 0 w 169"/>
                <a:gd name="T1" fmla="*/ 350 h 350"/>
                <a:gd name="T2" fmla="*/ 0 w 169"/>
                <a:gd name="T3" fmla="*/ 350 h 350"/>
                <a:gd name="T4" fmla="*/ 169 w 169"/>
                <a:gd name="T5" fmla="*/ 350 h 350"/>
                <a:gd name="T6" fmla="*/ 169 w 169"/>
                <a:gd name="T7" fmla="*/ 350 h 350"/>
                <a:gd name="T8" fmla="*/ 169 w 169"/>
                <a:gd name="T9" fmla="*/ 155 h 350"/>
                <a:gd name="T10" fmla="*/ 169 w 169"/>
                <a:gd name="T11" fmla="*/ 155 h 350"/>
                <a:gd name="T12" fmla="*/ 41 w 169"/>
                <a:gd name="T13" fmla="*/ 155 h 350"/>
                <a:gd name="T14" fmla="*/ 41 w 169"/>
                <a:gd name="T15" fmla="*/ 155 h 350"/>
                <a:gd name="T16" fmla="*/ 41 w 169"/>
                <a:gd name="T17" fmla="*/ 38 h 350"/>
                <a:gd name="T18" fmla="*/ 41 w 169"/>
                <a:gd name="T19" fmla="*/ 38 h 350"/>
                <a:gd name="T20" fmla="*/ 126 w 169"/>
                <a:gd name="T21" fmla="*/ 38 h 350"/>
                <a:gd name="T22" fmla="*/ 126 w 169"/>
                <a:gd name="T23" fmla="*/ 76 h 350"/>
                <a:gd name="T24" fmla="*/ 81 w 169"/>
                <a:gd name="T25" fmla="*/ 76 h 350"/>
                <a:gd name="T26" fmla="*/ 81 w 169"/>
                <a:gd name="T27" fmla="*/ 117 h 350"/>
                <a:gd name="T28" fmla="*/ 169 w 169"/>
                <a:gd name="T29" fmla="*/ 117 h 350"/>
                <a:gd name="T30" fmla="*/ 169 w 169"/>
                <a:gd name="T31" fmla="*/ 117 h 350"/>
                <a:gd name="T32" fmla="*/ 169 w 169"/>
                <a:gd name="T33" fmla="*/ 0 h 350"/>
                <a:gd name="T34" fmla="*/ 169 w 169"/>
                <a:gd name="T35" fmla="*/ 0 h 350"/>
                <a:gd name="T36" fmla="*/ 0 w 169"/>
                <a:gd name="T37" fmla="*/ 0 h 350"/>
                <a:gd name="T38" fmla="*/ 0 w 169"/>
                <a:gd name="T39" fmla="*/ 0 h 350"/>
                <a:gd name="T40" fmla="*/ 0 w 169"/>
                <a:gd name="T41" fmla="*/ 195 h 350"/>
                <a:gd name="T42" fmla="*/ 0 w 169"/>
                <a:gd name="T43" fmla="*/ 195 h 350"/>
                <a:gd name="T44" fmla="*/ 126 w 169"/>
                <a:gd name="T45" fmla="*/ 195 h 350"/>
                <a:gd name="T46" fmla="*/ 126 w 169"/>
                <a:gd name="T47" fmla="*/ 195 h 350"/>
                <a:gd name="T48" fmla="*/ 126 w 169"/>
                <a:gd name="T49" fmla="*/ 310 h 350"/>
                <a:gd name="T50" fmla="*/ 126 w 169"/>
                <a:gd name="T51" fmla="*/ 310 h 350"/>
                <a:gd name="T52" fmla="*/ 41 w 169"/>
                <a:gd name="T53" fmla="*/ 310 h 350"/>
                <a:gd name="T54" fmla="*/ 41 w 169"/>
                <a:gd name="T55" fmla="*/ 310 h 350"/>
                <a:gd name="T56" fmla="*/ 41 w 169"/>
                <a:gd name="T57" fmla="*/ 274 h 350"/>
                <a:gd name="T58" fmla="*/ 41 w 169"/>
                <a:gd name="T59" fmla="*/ 274 h 350"/>
                <a:gd name="T60" fmla="*/ 81 w 169"/>
                <a:gd name="T61" fmla="*/ 274 h 350"/>
                <a:gd name="T62" fmla="*/ 81 w 169"/>
                <a:gd name="T63" fmla="*/ 274 h 350"/>
                <a:gd name="T64" fmla="*/ 81 w 169"/>
                <a:gd name="T65" fmla="*/ 231 h 350"/>
                <a:gd name="T66" fmla="*/ 0 w 169"/>
                <a:gd name="T67" fmla="*/ 231 h 350"/>
                <a:gd name="T68" fmla="*/ 0 w 169"/>
                <a:gd name="T69" fmla="*/ 231 h 350"/>
                <a:gd name="T70" fmla="*/ 0 w 169"/>
                <a:gd name="T71" fmla="*/ 350 h 350"/>
                <a:gd name="T72" fmla="*/ 0 w 169"/>
                <a:gd name="T73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350">
                  <a:moveTo>
                    <a:pt x="0" y="350"/>
                  </a:moveTo>
                  <a:lnTo>
                    <a:pt x="0" y="350"/>
                  </a:lnTo>
                  <a:lnTo>
                    <a:pt x="169" y="350"/>
                  </a:lnTo>
                  <a:lnTo>
                    <a:pt x="169" y="350"/>
                  </a:lnTo>
                  <a:lnTo>
                    <a:pt x="169" y="155"/>
                  </a:lnTo>
                  <a:lnTo>
                    <a:pt x="169" y="155"/>
                  </a:lnTo>
                  <a:lnTo>
                    <a:pt x="41" y="155"/>
                  </a:lnTo>
                  <a:lnTo>
                    <a:pt x="41" y="155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126" y="38"/>
                  </a:lnTo>
                  <a:lnTo>
                    <a:pt x="126" y="76"/>
                  </a:lnTo>
                  <a:lnTo>
                    <a:pt x="81" y="76"/>
                  </a:lnTo>
                  <a:lnTo>
                    <a:pt x="81" y="117"/>
                  </a:lnTo>
                  <a:lnTo>
                    <a:pt x="169" y="117"/>
                  </a:lnTo>
                  <a:lnTo>
                    <a:pt x="169" y="117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126" y="195"/>
                  </a:lnTo>
                  <a:lnTo>
                    <a:pt x="126" y="195"/>
                  </a:lnTo>
                  <a:lnTo>
                    <a:pt x="126" y="310"/>
                  </a:lnTo>
                  <a:lnTo>
                    <a:pt x="126" y="310"/>
                  </a:lnTo>
                  <a:lnTo>
                    <a:pt x="41" y="310"/>
                  </a:lnTo>
                  <a:lnTo>
                    <a:pt x="41" y="310"/>
                  </a:lnTo>
                  <a:lnTo>
                    <a:pt x="41" y="274"/>
                  </a:lnTo>
                  <a:lnTo>
                    <a:pt x="41" y="274"/>
                  </a:lnTo>
                  <a:lnTo>
                    <a:pt x="81" y="274"/>
                  </a:lnTo>
                  <a:lnTo>
                    <a:pt x="81" y="274"/>
                  </a:lnTo>
                  <a:lnTo>
                    <a:pt x="81" y="231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350"/>
                  </a:lnTo>
                  <a:lnTo>
                    <a:pt x="0" y="350"/>
                  </a:lnTo>
                  <a:close/>
                </a:path>
              </a:pathLst>
            </a:custGeom>
            <a:grpFill/>
            <a:ln w="6350" cap="flat">
              <a:solidFill>
                <a:srgbClr val="DEC566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6529649" y="2099015"/>
            <a:ext cx="42848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仿宋" pitchFamily="49" charset="-122"/>
                <a:ea typeface="仿宋" pitchFamily="49" charset="-122"/>
              </a:rPr>
              <a:t>  昭明太子 统，字德施，小字维摩，武帝长子也，生而聪睿，性爱山水，孝谨天至。</a:t>
            </a:r>
            <a:endParaRPr lang="en-US" altLang="zh-CN" sz="2400" dirty="0" smtClean="0"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仿宋" pitchFamily="49" charset="-122"/>
                <a:ea typeface="仿宋" pitchFamily="49" charset="-122"/>
              </a:rPr>
              <a:t>  美姿容，善举止，性宽和容众，喜愠不形于色。引纳才学之士，赏爱无倦。天下皆称仁。</a:t>
            </a:r>
            <a:endParaRPr lang="zh-CN" altLang="en-US" sz="2400" dirty="0"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50180" name="Picture 4" descr="http://image.xcar.com.cn/attachments/a/day_140624/2014062411_4346979be552b0b817d7ZvSB6b1XsFim.jpg"/>
          <p:cNvPicPr>
            <a:picLocks noChangeAspect="1" noChangeArrowheads="1"/>
          </p:cNvPicPr>
          <p:nvPr/>
        </p:nvPicPr>
        <p:blipFill>
          <a:blip r:embed="rId4"/>
          <a:srcRect l="29185" r="28016"/>
          <a:stretch>
            <a:fillRect/>
          </a:stretch>
        </p:blipFill>
        <p:spPr bwMode="auto">
          <a:xfrm>
            <a:off x="3112476" y="1899138"/>
            <a:ext cx="2758051" cy="4506059"/>
          </a:xfrm>
          <a:prstGeom prst="rect">
            <a:avLst/>
          </a:prstGeom>
          <a:noFill/>
        </p:spPr>
      </p:pic>
      <p:pic>
        <p:nvPicPr>
          <p:cNvPr id="50182" name="Picture 6" descr="http://images.warchina.com/src/201609/799b475486.jpg"/>
          <p:cNvPicPr>
            <a:picLocks noChangeAspect="1" noChangeArrowheads="1"/>
          </p:cNvPicPr>
          <p:nvPr/>
        </p:nvPicPr>
        <p:blipFill>
          <a:blip r:embed="rId5"/>
          <a:srcRect t="1846" r="1910"/>
          <a:stretch>
            <a:fillRect/>
          </a:stretch>
        </p:blipFill>
        <p:spPr bwMode="auto">
          <a:xfrm>
            <a:off x="369277" y="474785"/>
            <a:ext cx="2670540" cy="4132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89034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38" r="5589"/>
          <a:stretch/>
        </p:blipFill>
        <p:spPr>
          <a:xfrm>
            <a:off x="2618510" y="817419"/>
            <a:ext cx="6442363" cy="60405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50025" y="1080919"/>
            <a:ext cx="2044149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5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腰</a:t>
            </a:r>
            <a:endParaRPr lang="zh-CN" altLang="en-US" sz="145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5568223" y="2067158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缠</a:t>
            </a:r>
            <a:endParaRPr lang="zh-CN" altLang="en-US" sz="96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4952851" y="2967703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万</a:t>
            </a:r>
            <a:endParaRPr lang="zh-CN" altLang="en-US" sz="96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764346" y="3602889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贯</a:t>
            </a:r>
            <a:endParaRPr lang="zh-CN" altLang="en-US" sz="96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pic>
        <p:nvPicPr>
          <p:cNvPr id="147" name="图片 146" descr="图片包含 纸夹&#10;&#10;自动生成的说明">
            <a:extLst>
              <a:ext uri="{FF2B5EF4-FFF2-40B4-BE49-F238E27FC236}">
                <a16:creationId xmlns:a16="http://schemas.microsoft.com/office/drawing/2014/main" xmlns="" id="{33914644-AB0C-4338-9179-3FE549528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64" t="45479" b="16534"/>
          <a:stretch/>
        </p:blipFill>
        <p:spPr>
          <a:xfrm flipH="1">
            <a:off x="2249699" y="2626660"/>
            <a:ext cx="2074775" cy="682085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6" y="4823815"/>
            <a:ext cx="12192000" cy="19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231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4" grpId="0"/>
      <p:bldP spid="145" grpId="0"/>
      <p:bldP spid="1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753914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成语释义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05243" y="212400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rgbClr val="DEC566"/>
                </a:solidFill>
                <a:latin typeface="迷你简习字" pitchFamily="33" charset="-122"/>
                <a:ea typeface="迷你简习字" pitchFamily="33" charset="-122"/>
              </a:rPr>
              <a:t>腰缠万贯</a:t>
            </a:r>
            <a:endParaRPr lang="zh-CN" altLang="en-US" sz="4800" dirty="0">
              <a:solidFill>
                <a:srgbClr val="DEC566"/>
              </a:solidFill>
              <a:latin typeface="迷你简习字" pitchFamily="33" charset="-122"/>
              <a:ea typeface="迷你简习字" pitchFamily="33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05243" y="2927877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腰缠：指随身携带的财物；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贯：旧时用绳索穿钱，每一千文为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一贯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购买力相当于一两银子，约重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3.25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公斤。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比喻钱财极多。</a:t>
            </a:r>
            <a:endParaRPr lang="zh-CN" altLang="en-US" sz="2400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5436" y="1544130"/>
            <a:ext cx="4385336" cy="43853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98802" y="1749642"/>
            <a:ext cx="2634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DEC566"/>
                </a:solidFill>
                <a:latin typeface="Bookman Old Style" pitchFamily="18" charset="0"/>
                <a:ea typeface="Seigetsu" pitchFamily="49" charset="-128"/>
                <a:cs typeface="hakuyokaishu7000" pitchFamily="2" charset="-122"/>
              </a:rPr>
              <a:t>yāo chán wàn guàn</a:t>
            </a:r>
            <a:endParaRPr lang="zh-CN" altLang="en-US" sz="2000" dirty="0">
              <a:solidFill>
                <a:srgbClr val="DEC566"/>
              </a:solidFill>
              <a:latin typeface="Bookman Old Style" pitchFamily="18" charset="0"/>
              <a:ea typeface="Seigetsu" pitchFamily="49" charset="-128"/>
              <a:cs typeface="hakuyokaishu7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3308" y="3024554"/>
            <a:ext cx="145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DEC566"/>
                </a:solidFill>
                <a:latin typeface="方正启体简体" pitchFamily="65" charset="-122"/>
                <a:ea typeface="方正启体简体" pitchFamily="65" charset="-122"/>
              </a:rPr>
              <a:t>盘缠</a:t>
            </a:r>
            <a:endParaRPr lang="zh-CN" altLang="en-US" sz="3600" dirty="0">
              <a:solidFill>
                <a:srgbClr val="DEC566"/>
              </a:solidFill>
              <a:latin typeface="方正启体简体" pitchFamily="65" charset="-122"/>
              <a:ea typeface="方正启体简体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5414" y="5780746"/>
            <a:ext cx="1012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一枚铜钱 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=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一文钱 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=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一个大子儿 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=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一个铜板    圆形方孔铜钱、天圆地方、“孔方兄”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汉朝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叫做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“一缗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(</a:t>
            </a:r>
            <a:r>
              <a:rPr 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mín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)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钱” ，宋朝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的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叫法是 “一贯钱”，清朝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叫做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“一吊钱” 。</a:t>
            </a:r>
            <a:endParaRPr lang="zh-CN" altLang="en-US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6626" name="Picture 2" descr="http://p3.pstatp.com/large/19f4000397b7cd336d62"/>
          <p:cNvPicPr>
            <a:picLocks noChangeAspect="1" noChangeArrowheads="1"/>
          </p:cNvPicPr>
          <p:nvPr/>
        </p:nvPicPr>
        <p:blipFill>
          <a:blip r:embed="rId5"/>
          <a:srcRect l="8698" r="2456" b="7372"/>
          <a:stretch>
            <a:fillRect/>
          </a:stretch>
        </p:blipFill>
        <p:spPr bwMode="auto">
          <a:xfrm>
            <a:off x="6661650" y="2426677"/>
            <a:ext cx="5116208" cy="3200399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59462" y="439617"/>
            <a:ext cx="1987059" cy="253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77855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7" grpId="0"/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753914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成语释义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05243" y="212400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rgbClr val="DEC566"/>
                </a:solidFill>
                <a:latin typeface="迷你简习字" pitchFamily="33" charset="-122"/>
                <a:ea typeface="迷你简习字" pitchFamily="33" charset="-122"/>
              </a:rPr>
              <a:t>腰缠万贯</a:t>
            </a:r>
            <a:endParaRPr lang="zh-CN" altLang="en-US" sz="4800" dirty="0">
              <a:solidFill>
                <a:srgbClr val="DEC566"/>
              </a:solidFill>
              <a:latin typeface="迷你简习字" pitchFamily="33" charset="-122"/>
              <a:ea typeface="迷你简习字" pitchFamily="33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05243" y="2927877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腰缠：指随身携带的财物；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贯：旧时用绳索穿钱，每一千文为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一贯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购买力相当于一两银子，约重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3.25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公斤。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比喻钱财极多。</a:t>
            </a:r>
            <a:endParaRPr lang="zh-CN" altLang="en-US" sz="2400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5436" y="1544130"/>
            <a:ext cx="4385336" cy="43853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98802" y="1749642"/>
            <a:ext cx="2634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DEC566"/>
                </a:solidFill>
                <a:latin typeface="Bookman Old Style" pitchFamily="18" charset="0"/>
                <a:ea typeface="Seigetsu" pitchFamily="49" charset="-128"/>
                <a:cs typeface="hakuyokaishu7000" pitchFamily="2" charset="-122"/>
              </a:rPr>
              <a:t>yāo chán wàn guàn</a:t>
            </a:r>
            <a:endParaRPr lang="zh-CN" altLang="en-US" sz="2000" dirty="0">
              <a:solidFill>
                <a:srgbClr val="DEC566"/>
              </a:solidFill>
              <a:latin typeface="Bookman Old Style" pitchFamily="18" charset="0"/>
              <a:ea typeface="Seigetsu" pitchFamily="49" charset="-128"/>
              <a:cs typeface="hakuyokaishu7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3308" y="3024554"/>
            <a:ext cx="145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DEC566"/>
                </a:solidFill>
                <a:latin typeface="方正启体简体" pitchFamily="65" charset="-122"/>
                <a:ea typeface="方正启体简体" pitchFamily="65" charset="-122"/>
              </a:rPr>
              <a:t>盘缠</a:t>
            </a:r>
            <a:endParaRPr lang="zh-CN" altLang="en-US" sz="3600" dirty="0">
              <a:solidFill>
                <a:srgbClr val="DEC566"/>
              </a:solidFill>
              <a:latin typeface="方正启体简体" pitchFamily="65" charset="-122"/>
              <a:ea typeface="方正启体简体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5414" y="5780746"/>
            <a:ext cx="1012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一枚铜钱 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=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一文钱 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=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一个大子儿 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=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一个铜板    圆形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方孔铜钱、天圆地方、“孔方兄”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汉朝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叫做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“一缗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(</a:t>
            </a:r>
            <a:r>
              <a:rPr 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mín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)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钱” ，宋朝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的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叫法是 “一贯钱”，清朝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叫做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“一吊钱” 。</a:t>
            </a:r>
            <a:endParaRPr lang="zh-CN" altLang="en-US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6626" name="Picture 2" descr="http://p3.pstatp.com/large/19f4000397b7cd336d62"/>
          <p:cNvPicPr>
            <a:picLocks noChangeAspect="1" noChangeArrowheads="1"/>
          </p:cNvPicPr>
          <p:nvPr/>
        </p:nvPicPr>
        <p:blipFill>
          <a:blip r:embed="rId5"/>
          <a:srcRect l="8698" r="2456" b="7372"/>
          <a:stretch>
            <a:fillRect/>
          </a:stretch>
        </p:blipFill>
        <p:spPr bwMode="auto">
          <a:xfrm>
            <a:off x="6661650" y="2426677"/>
            <a:ext cx="5116208" cy="320039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104184" y="1582615"/>
            <a:ext cx="272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DEC566"/>
                </a:solidFill>
                <a:latin typeface="Bookman Old Style" pitchFamily="18" charset="0"/>
              </a:rPr>
              <a:t>3.25kg×10000=</a:t>
            </a:r>
            <a:endParaRPr lang="zh-CN" altLang="en-US" sz="2400" dirty="0">
              <a:solidFill>
                <a:srgbClr val="DEC566"/>
              </a:solidFill>
              <a:latin typeface="Bookman Old Style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681622" y="1468288"/>
            <a:ext cx="1367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DEC566"/>
                </a:solidFill>
                <a:latin typeface="Bookman Old Style" pitchFamily="18" charset="0"/>
              </a:rPr>
              <a:t>32.5t</a:t>
            </a:r>
            <a:endParaRPr lang="zh-CN" altLang="en-US" sz="3600" dirty="0">
              <a:solidFill>
                <a:srgbClr val="DEC566"/>
              </a:solidFill>
              <a:latin typeface="Bookman Old Style" pitchFamily="18" charset="0"/>
            </a:endParaRPr>
          </a:p>
        </p:txBody>
      </p:sp>
      <p:pic>
        <p:nvPicPr>
          <p:cNvPr id="26628" name="Picture 4" descr="http://photocdn.sohu.com/20160322/Img4415055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6375" y="2729766"/>
            <a:ext cx="523875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7855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xmlns="" id="{DC2619E6-0472-4EAD-AEC8-EAA60F83CF59}"/>
              </a:ext>
            </a:extLst>
          </p:cNvPr>
          <p:cNvSpPr/>
          <p:nvPr/>
        </p:nvSpPr>
        <p:spPr>
          <a:xfrm>
            <a:off x="867836" y="785872"/>
            <a:ext cx="87716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目</a:t>
            </a:r>
            <a:endParaRPr lang="en-US" altLang="zh-CN" sz="5400" dirty="0" smtClean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r>
              <a:rPr lang="zh-CN" altLang="en-US" sz="54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录</a:t>
            </a:r>
            <a:endParaRPr lang="zh-CN" altLang="en-US" sz="5400" dirty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2327" y="3588327"/>
            <a:ext cx="3269673" cy="3269673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D7ED1FCB-103D-4897-894E-1DB61A299A85}"/>
              </a:ext>
            </a:extLst>
          </p:cNvPr>
          <p:cNvGrpSpPr/>
          <p:nvPr/>
        </p:nvGrpSpPr>
        <p:grpSpPr>
          <a:xfrm>
            <a:off x="3357555" y="1970290"/>
            <a:ext cx="1092198" cy="3049601"/>
            <a:chOff x="2472557" y="708916"/>
            <a:chExt cx="1092198" cy="3049601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xmlns="" id="{A550AF77-DB9B-4AE8-A8FF-7AA21124949A}"/>
                </a:ext>
              </a:extLst>
            </p:cNvPr>
            <p:cNvGrpSpPr/>
            <p:nvPr/>
          </p:nvGrpSpPr>
          <p:grpSpPr>
            <a:xfrm>
              <a:off x="2664122" y="1098947"/>
              <a:ext cx="875320" cy="883305"/>
              <a:chOff x="5395916" y="2724150"/>
              <a:chExt cx="1392239" cy="1404938"/>
            </a:xfrm>
            <a:solidFill>
              <a:schemeClr val="accent1"/>
            </a:solidFill>
          </p:grpSpPr>
          <p:sp>
            <p:nvSpPr>
              <p:cNvPr id="68" name="Freeform 5">
                <a:extLst>
                  <a:ext uri="{FF2B5EF4-FFF2-40B4-BE49-F238E27FC236}">
                    <a16:creationId xmlns:a16="http://schemas.microsoft.com/office/drawing/2014/main" xmlns="" id="{6AD44F30-0EB5-4810-B09E-3C31F79BA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69" name="Freeform 6">
                <a:extLst>
                  <a:ext uri="{FF2B5EF4-FFF2-40B4-BE49-F238E27FC236}">
                    <a16:creationId xmlns:a16="http://schemas.microsoft.com/office/drawing/2014/main" xmlns="" id="{3E2425C0-4AE9-4B25-836B-00E60931B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0" name="Freeform 7">
                <a:extLst>
                  <a:ext uri="{FF2B5EF4-FFF2-40B4-BE49-F238E27FC236}">
                    <a16:creationId xmlns:a16="http://schemas.microsoft.com/office/drawing/2014/main" xmlns="" id="{EF68CF28-7281-4AA2-9C41-E96EE9CE7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1" name="Freeform 8">
                <a:extLst>
                  <a:ext uri="{FF2B5EF4-FFF2-40B4-BE49-F238E27FC236}">
                    <a16:creationId xmlns:a16="http://schemas.microsoft.com/office/drawing/2014/main" xmlns="" id="{A4C6C8DF-A91F-4923-A4F0-A70FE0590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2" name="Line 9">
                <a:extLst>
                  <a:ext uri="{FF2B5EF4-FFF2-40B4-BE49-F238E27FC236}">
                    <a16:creationId xmlns:a16="http://schemas.microsoft.com/office/drawing/2014/main" xmlns="" id="{B7BAB5D6-2C5D-4AC5-8256-2C72E4512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3" name="Line 10">
                <a:extLst>
                  <a:ext uri="{FF2B5EF4-FFF2-40B4-BE49-F238E27FC236}">
                    <a16:creationId xmlns:a16="http://schemas.microsoft.com/office/drawing/2014/main" xmlns="" id="{54789A54-A7F3-4BC6-BE8F-E152CA38E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4" name="Freeform 11">
                <a:extLst>
                  <a:ext uri="{FF2B5EF4-FFF2-40B4-BE49-F238E27FC236}">
                    <a16:creationId xmlns:a16="http://schemas.microsoft.com/office/drawing/2014/main" xmlns="" id="{916CF8C2-7757-40F0-A548-B800C25832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5" name="Freeform 12">
                <a:extLst>
                  <a:ext uri="{FF2B5EF4-FFF2-40B4-BE49-F238E27FC236}">
                    <a16:creationId xmlns:a16="http://schemas.microsoft.com/office/drawing/2014/main" xmlns="" id="{36EDDB62-1EB3-46AB-84D3-E282A3E7D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6" name="Freeform 13">
                <a:extLst>
                  <a:ext uri="{FF2B5EF4-FFF2-40B4-BE49-F238E27FC236}">
                    <a16:creationId xmlns:a16="http://schemas.microsoft.com/office/drawing/2014/main" xmlns="" id="{DCE9E5C8-D3B6-4F8D-9259-090822B37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7" name="Freeform 14">
                <a:extLst>
                  <a:ext uri="{FF2B5EF4-FFF2-40B4-BE49-F238E27FC236}">
                    <a16:creationId xmlns:a16="http://schemas.microsoft.com/office/drawing/2014/main" xmlns="" id="{BBF9EB57-64A9-4137-9FC5-49D03E1C9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8" name="Freeform 15">
                <a:extLst>
                  <a:ext uri="{FF2B5EF4-FFF2-40B4-BE49-F238E27FC236}">
                    <a16:creationId xmlns:a16="http://schemas.microsoft.com/office/drawing/2014/main" xmlns="" id="{27C94975-3163-4726-919F-9A8DF1C58D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5916" y="3009900"/>
                <a:ext cx="1392239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xmlns="" id="{9BD88E7F-E381-4990-82E8-2950032DA560}"/>
                </a:ext>
              </a:extLst>
            </p:cNvPr>
            <p:cNvSpPr txBox="1"/>
            <p:nvPr/>
          </p:nvSpPr>
          <p:spPr>
            <a:xfrm>
              <a:off x="3133868" y="1622503"/>
              <a:ext cx="430887" cy="59351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 smtClean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人物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xmlns="" id="{E40F1B31-E7FA-4DB6-90A1-92E4D4BE4ED0}"/>
                </a:ext>
              </a:extLst>
            </p:cNvPr>
            <p:cNvSpPr txBox="1"/>
            <p:nvPr/>
          </p:nvSpPr>
          <p:spPr>
            <a:xfrm>
              <a:off x="2472557" y="708916"/>
              <a:ext cx="800219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5B349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壹</a:t>
              </a: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xmlns="" id="{04035485-BB35-4C77-ADD4-14696E83DCD3}"/>
                </a:ext>
              </a:extLst>
            </p:cNvPr>
            <p:cNvSpPr txBox="1"/>
            <p:nvPr/>
          </p:nvSpPr>
          <p:spPr>
            <a:xfrm>
              <a:off x="2574781" y="1712002"/>
              <a:ext cx="830997" cy="20465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萧统</a:t>
              </a:r>
              <a:endPara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79" name="图片 78" descr="图片包含 纸夹&#10;&#10;自动生成的说明">
            <a:extLst>
              <a:ext uri="{FF2B5EF4-FFF2-40B4-BE49-F238E27FC236}">
                <a16:creationId xmlns:a16="http://schemas.microsoft.com/office/drawing/2014/main" xmlns="" id="{33914644-AB0C-4338-9179-3FE549528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64" t="45479" b="16534"/>
          <a:stretch/>
        </p:blipFill>
        <p:spPr>
          <a:xfrm flipH="1">
            <a:off x="219752" y="4966482"/>
            <a:ext cx="2074775" cy="682085"/>
          </a:xfrm>
          <a:prstGeom prst="rect">
            <a:avLst/>
          </a:prstGeom>
        </p:spPr>
      </p:pic>
      <p:grpSp>
        <p:nvGrpSpPr>
          <p:cNvPr id="80" name="组合 79">
            <a:extLst>
              <a:ext uri="{FF2B5EF4-FFF2-40B4-BE49-F238E27FC236}">
                <a16:creationId xmlns:a16="http://schemas.microsoft.com/office/drawing/2014/main" xmlns="" id="{D7ED1FCB-103D-4897-894E-1DB61A299A85}"/>
              </a:ext>
            </a:extLst>
          </p:cNvPr>
          <p:cNvGrpSpPr/>
          <p:nvPr/>
        </p:nvGrpSpPr>
        <p:grpSpPr>
          <a:xfrm>
            <a:off x="5263669" y="2009631"/>
            <a:ext cx="1092198" cy="3050222"/>
            <a:chOff x="2472557" y="708916"/>
            <a:chExt cx="1092198" cy="3050222"/>
          </a:xfrm>
        </p:grpSpPr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A550AF77-DB9B-4AE8-A8FF-7AA21124949A}"/>
                </a:ext>
              </a:extLst>
            </p:cNvPr>
            <p:cNvGrpSpPr/>
            <p:nvPr/>
          </p:nvGrpSpPr>
          <p:grpSpPr>
            <a:xfrm>
              <a:off x="2664122" y="1098947"/>
              <a:ext cx="875320" cy="883305"/>
              <a:chOff x="5395916" y="2724150"/>
              <a:chExt cx="1392239" cy="1404938"/>
            </a:xfrm>
            <a:solidFill>
              <a:schemeClr val="accent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xmlns="" id="{6AD44F30-0EB5-4810-B09E-3C31F79BA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xmlns="" id="{3E2425C0-4AE9-4B25-836B-00E60931B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xmlns="" id="{EF68CF28-7281-4AA2-9C41-E96EE9CE7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xmlns="" id="{A4C6C8DF-A91F-4923-A4F0-A70FE0590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89" name="Line 9">
                <a:extLst>
                  <a:ext uri="{FF2B5EF4-FFF2-40B4-BE49-F238E27FC236}">
                    <a16:creationId xmlns:a16="http://schemas.microsoft.com/office/drawing/2014/main" xmlns="" id="{B7BAB5D6-2C5D-4AC5-8256-2C72E4512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90" name="Line 10">
                <a:extLst>
                  <a:ext uri="{FF2B5EF4-FFF2-40B4-BE49-F238E27FC236}">
                    <a16:creationId xmlns:a16="http://schemas.microsoft.com/office/drawing/2014/main" xmlns="" id="{54789A54-A7F3-4BC6-BE8F-E152CA38E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xmlns="" id="{916CF8C2-7757-40F0-A548-B800C25832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xmlns="" id="{36EDDB62-1EB3-46AB-84D3-E282A3E7D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xmlns="" id="{DCE9E5C8-D3B6-4F8D-9259-090822B37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xmlns="" id="{BBF9EB57-64A9-4137-9FC5-49D03E1C9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xmlns="" id="{27C94975-3163-4726-919F-9A8DF1C58D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5916" y="3009900"/>
                <a:ext cx="1392239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xmlns="" id="{9BD88E7F-E381-4990-82E8-2950032DA560}"/>
                </a:ext>
              </a:extLst>
            </p:cNvPr>
            <p:cNvSpPr txBox="1"/>
            <p:nvPr/>
          </p:nvSpPr>
          <p:spPr>
            <a:xfrm>
              <a:off x="3133868" y="1600747"/>
              <a:ext cx="430887" cy="7911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成语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xmlns="" id="{E40F1B31-E7FA-4DB6-90A1-92E4D4BE4ED0}"/>
                </a:ext>
              </a:extLst>
            </p:cNvPr>
            <p:cNvSpPr txBox="1"/>
            <p:nvPr/>
          </p:nvSpPr>
          <p:spPr>
            <a:xfrm>
              <a:off x="2472557" y="708916"/>
              <a:ext cx="800219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800" dirty="0">
                  <a:solidFill>
                    <a:srgbClr val="E5B349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贰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5B349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xmlns="" id="{04035485-BB35-4C77-ADD4-14696E83DCD3}"/>
                </a:ext>
              </a:extLst>
            </p:cNvPr>
            <p:cNvSpPr txBox="1"/>
            <p:nvPr/>
          </p:nvSpPr>
          <p:spPr>
            <a:xfrm>
              <a:off x="2626224" y="1712623"/>
              <a:ext cx="615553" cy="20465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23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腰缠万贯</a:t>
              </a:r>
              <a:endParaRPr kumimoji="0" lang="zh-CN" altLang="en-US" sz="2800" b="0" i="0" u="none" strike="noStrike" kern="1200" cap="none" spc="2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xmlns="" id="{D7ED1FCB-103D-4897-894E-1DB61A299A85}"/>
              </a:ext>
            </a:extLst>
          </p:cNvPr>
          <p:cNvGrpSpPr/>
          <p:nvPr/>
        </p:nvGrpSpPr>
        <p:grpSpPr>
          <a:xfrm>
            <a:off x="7122482" y="2009631"/>
            <a:ext cx="1109782" cy="3050222"/>
            <a:chOff x="2472557" y="708916"/>
            <a:chExt cx="1109782" cy="3050222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xmlns="" id="{A550AF77-DB9B-4AE8-A8FF-7AA21124949A}"/>
                </a:ext>
              </a:extLst>
            </p:cNvPr>
            <p:cNvGrpSpPr/>
            <p:nvPr/>
          </p:nvGrpSpPr>
          <p:grpSpPr>
            <a:xfrm>
              <a:off x="2664122" y="1098947"/>
              <a:ext cx="875320" cy="883305"/>
              <a:chOff x="5395916" y="2724150"/>
              <a:chExt cx="1392239" cy="1404938"/>
            </a:xfrm>
            <a:solidFill>
              <a:schemeClr val="accent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xmlns="" id="{6AD44F30-0EB5-4810-B09E-3C31F79BA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xmlns="" id="{3E2425C0-4AE9-4B25-836B-00E60931B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xmlns="" id="{EF68CF28-7281-4AA2-9C41-E96EE9CE7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xmlns="" id="{A4C6C8DF-A91F-4923-A4F0-A70FE0590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5" name="Line 9">
                <a:extLst>
                  <a:ext uri="{FF2B5EF4-FFF2-40B4-BE49-F238E27FC236}">
                    <a16:creationId xmlns:a16="http://schemas.microsoft.com/office/drawing/2014/main" xmlns="" id="{B7BAB5D6-2C5D-4AC5-8256-2C72E4512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6" name="Line 10">
                <a:extLst>
                  <a:ext uri="{FF2B5EF4-FFF2-40B4-BE49-F238E27FC236}">
                    <a16:creationId xmlns:a16="http://schemas.microsoft.com/office/drawing/2014/main" xmlns="" id="{54789A54-A7F3-4BC6-BE8F-E152CA38E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xmlns="" id="{916CF8C2-7757-40F0-A548-B800C25832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8" name="Freeform 12">
                <a:extLst>
                  <a:ext uri="{FF2B5EF4-FFF2-40B4-BE49-F238E27FC236}">
                    <a16:creationId xmlns:a16="http://schemas.microsoft.com/office/drawing/2014/main" xmlns="" id="{36EDDB62-1EB3-46AB-84D3-E282A3E7D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9" name="Freeform 13">
                <a:extLst>
                  <a:ext uri="{FF2B5EF4-FFF2-40B4-BE49-F238E27FC236}">
                    <a16:creationId xmlns:a16="http://schemas.microsoft.com/office/drawing/2014/main" xmlns="" id="{DCE9E5C8-D3B6-4F8D-9259-090822B37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0" name="Freeform 14">
                <a:extLst>
                  <a:ext uri="{FF2B5EF4-FFF2-40B4-BE49-F238E27FC236}">
                    <a16:creationId xmlns:a16="http://schemas.microsoft.com/office/drawing/2014/main" xmlns="" id="{BBF9EB57-64A9-4137-9FC5-49D03E1C9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1" name="Freeform 15">
                <a:extLst>
                  <a:ext uri="{FF2B5EF4-FFF2-40B4-BE49-F238E27FC236}">
                    <a16:creationId xmlns:a16="http://schemas.microsoft.com/office/drawing/2014/main" xmlns="" id="{27C94975-3163-4726-919F-9A8DF1C58D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5916" y="3009900"/>
                <a:ext cx="1392239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xmlns="" id="{9BD88E7F-E381-4990-82E8-2950032DA560}"/>
                </a:ext>
              </a:extLst>
            </p:cNvPr>
            <p:cNvSpPr txBox="1"/>
            <p:nvPr/>
          </p:nvSpPr>
          <p:spPr>
            <a:xfrm>
              <a:off x="3151452" y="1600746"/>
              <a:ext cx="430887" cy="75594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文物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xmlns="" id="{E40F1B31-E7FA-4DB6-90A1-92E4D4BE4ED0}"/>
                </a:ext>
              </a:extLst>
            </p:cNvPr>
            <p:cNvSpPr txBox="1"/>
            <p:nvPr/>
          </p:nvSpPr>
          <p:spPr>
            <a:xfrm>
              <a:off x="2472557" y="708916"/>
              <a:ext cx="800219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800" dirty="0">
                  <a:solidFill>
                    <a:srgbClr val="E5B349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叁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5B349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xmlns="" id="{04035485-BB35-4C77-ADD4-14696E83DCD3}"/>
                </a:ext>
              </a:extLst>
            </p:cNvPr>
            <p:cNvSpPr txBox="1"/>
            <p:nvPr/>
          </p:nvSpPr>
          <p:spPr>
            <a:xfrm>
              <a:off x="2626224" y="1712623"/>
              <a:ext cx="615553" cy="20465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23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齐刀币</a:t>
              </a:r>
              <a:endParaRPr kumimoji="0" lang="zh-CN" altLang="en-US" sz="2800" b="0" i="0" u="none" strike="noStrike" kern="1200" cap="none" spc="23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977056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560483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成语出处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93322" y="1178201"/>
            <a:ext cx="699867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 smtClean="0">
                <a:solidFill>
                  <a:srgbClr val="DEC566"/>
                </a:solidFill>
                <a:latin typeface="华文楷体" pitchFamily="2" charset="-122"/>
                <a:ea typeface="华文楷体" pitchFamily="2" charset="-122"/>
              </a:rPr>
              <a:t>南朝梁</a:t>
            </a:r>
            <a:r>
              <a:rPr lang="en-US" altLang="zh-CN" sz="2800" dirty="0" smtClean="0">
                <a:solidFill>
                  <a:srgbClr val="DEC566"/>
                </a:solidFill>
                <a:latin typeface="华文楷体" pitchFamily="2" charset="-122"/>
                <a:ea typeface="华文楷体" pitchFamily="2" charset="-122"/>
              </a:rPr>
              <a:t>·</a:t>
            </a:r>
            <a:r>
              <a:rPr lang="zh-CN" altLang="en-US" sz="2800" dirty="0" smtClean="0">
                <a:solidFill>
                  <a:srgbClr val="DEC566"/>
                </a:solidFill>
                <a:latin typeface="华文楷体" pitchFamily="2" charset="-122"/>
                <a:ea typeface="华文楷体" pitchFamily="2" charset="-122"/>
              </a:rPr>
              <a:t>殷芸</a:t>
            </a:r>
            <a:r>
              <a:rPr lang="en-US" altLang="zh-CN" sz="2800" dirty="0" smtClean="0">
                <a:solidFill>
                  <a:srgbClr val="DEC566"/>
                </a:solidFill>
                <a:latin typeface="华文楷体" pitchFamily="2" charset="-122"/>
                <a:ea typeface="华文楷体" pitchFamily="2" charset="-122"/>
              </a:rPr>
              <a:t>《</a:t>
            </a:r>
            <a:r>
              <a:rPr lang="zh-CN" altLang="en-US" sz="2800" dirty="0" smtClean="0">
                <a:solidFill>
                  <a:srgbClr val="DEC566"/>
                </a:solidFill>
                <a:latin typeface="华文楷体" pitchFamily="2" charset="-122"/>
                <a:ea typeface="华文楷体" pitchFamily="2" charset="-122"/>
              </a:rPr>
              <a:t>小说</a:t>
            </a:r>
            <a:r>
              <a:rPr lang="en-US" altLang="zh-CN" sz="2800" dirty="0" smtClean="0">
                <a:solidFill>
                  <a:srgbClr val="DEC566"/>
                </a:solidFill>
                <a:latin typeface="华文楷体" pitchFamily="2" charset="-122"/>
                <a:ea typeface="华文楷体" pitchFamily="2" charset="-122"/>
              </a:rPr>
              <a:t>》</a:t>
            </a:r>
            <a:r>
              <a:rPr lang="zh-CN" altLang="en-US" sz="2800" dirty="0" smtClean="0">
                <a:solidFill>
                  <a:srgbClr val="DEC566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endParaRPr lang="en-US" altLang="zh-CN" sz="2800" dirty="0" smtClean="0">
              <a:solidFill>
                <a:srgbClr val="DEC566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   “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有客相从，各言所志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或原（愿）为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扬州刺史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或原（愿）多赀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(zī)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财，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或原（愿）骑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鹤上升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其一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人曰：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‘腰缠十万贯，骑鹤上扬州。’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                     欲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兼三者。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”</a:t>
            </a:r>
            <a:endParaRPr lang="zh-CN" altLang="en-US" sz="2400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578" name="Picture 2" descr="https://f12.baidu.com/it/u=1858953722,3948600574&amp;fm=173&amp;s=BD4AB3575DE3D4CE424DB9D20300A030&amp;w=400&amp;h=309&amp;img.JPEG&amp;access=2159673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184" y="2362896"/>
            <a:ext cx="5227062" cy="4037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9333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38" r="5589"/>
          <a:stretch/>
        </p:blipFill>
        <p:spPr>
          <a:xfrm>
            <a:off x="2618510" y="817419"/>
            <a:ext cx="6442363" cy="60405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50025" y="1080919"/>
            <a:ext cx="2044149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5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齐</a:t>
            </a:r>
            <a:endParaRPr lang="zh-CN" altLang="en-US" sz="145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5568223" y="2067158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刀</a:t>
            </a:r>
            <a:endParaRPr lang="zh-CN" altLang="en-US" sz="96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163866" y="3090795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币</a:t>
            </a:r>
            <a:endParaRPr lang="zh-CN" altLang="en-US" sz="96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pic>
        <p:nvPicPr>
          <p:cNvPr id="147" name="图片 146" descr="图片包含 纸夹&#10;&#10;自动生成的说明">
            <a:extLst>
              <a:ext uri="{FF2B5EF4-FFF2-40B4-BE49-F238E27FC236}">
                <a16:creationId xmlns:a16="http://schemas.microsoft.com/office/drawing/2014/main" xmlns="" id="{33914644-AB0C-4338-9179-3FE549528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64" t="45479" b="16534"/>
          <a:stretch/>
        </p:blipFill>
        <p:spPr>
          <a:xfrm flipH="1">
            <a:off x="2249699" y="2626660"/>
            <a:ext cx="2074775" cy="682085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6" y="4823815"/>
            <a:ext cx="12192000" cy="19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3555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4" grpId="0"/>
      <p:bldP spid="1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507730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货币起源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F01A2C5-0F04-40CC-8AF2-252CD0C28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4248" y="3907"/>
            <a:ext cx="3454187" cy="275396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9F60374-0450-49A4-83D7-C4C36BEC87AE}"/>
              </a:ext>
            </a:extLst>
          </p:cNvPr>
          <p:cNvGrpSpPr/>
          <p:nvPr/>
        </p:nvGrpSpPr>
        <p:grpSpPr>
          <a:xfrm>
            <a:off x="5765349" y="1943521"/>
            <a:ext cx="5682235" cy="4476623"/>
            <a:chOff x="5640819" y="1692599"/>
            <a:chExt cx="5253070" cy="376715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BE1DDD5-56B1-4D1D-8A4D-CCEBA4F97548}"/>
                </a:ext>
              </a:extLst>
            </p:cNvPr>
            <p:cNvSpPr/>
            <p:nvPr/>
          </p:nvSpPr>
          <p:spPr>
            <a:xfrm>
              <a:off x="5640819" y="1692599"/>
              <a:ext cx="3985065" cy="621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贝化</a:t>
              </a:r>
              <a:r>
                <a:rPr lang="en-US" altLang="zh-CN" sz="28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r>
                <a:rPr lang="zh-CN" altLang="en-US" sz="28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铜贝</a:t>
              </a:r>
              <a:r>
                <a:rPr lang="en-US" altLang="zh-CN" sz="28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r>
                <a:rPr lang="zh-CN" altLang="en-US" sz="28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金属铸币阶段</a:t>
              </a:r>
              <a:endParaRPr lang="zh-CN" altLang="en-US" sz="2800" dirty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78CE8276-0A09-459A-9BF2-11C27F46673B}"/>
                </a:ext>
              </a:extLst>
            </p:cNvPr>
            <p:cNvSpPr/>
            <p:nvPr/>
          </p:nvSpPr>
          <p:spPr>
            <a:xfrm>
              <a:off x="6096001" y="2507162"/>
              <a:ext cx="4797888" cy="2952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货币起源于贝壳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贝化是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中国最早的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货币。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在中国的汉字中，凡与价值有关的字，大都从“贝”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。</a:t>
              </a:r>
              <a:endPara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（财、货、资、贵、赟）</a:t>
              </a:r>
              <a:endParaRPr lang="en-US" altLang="zh-CN" sz="28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金属货币产生于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夏商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周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铜贝：用铜仿贝。铜币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的出现，是中国古代货币史上由自然货币向人工货币的一次重大演变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。</a:t>
              </a:r>
              <a:endPara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20482" name="Picture 2" descr="http://n.sinaimg.cn/sinacn19/275/w640h435/20180704/5077-hevauxk48352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298" y="806816"/>
            <a:ext cx="4305886" cy="2926657"/>
          </a:xfrm>
          <a:prstGeom prst="rect">
            <a:avLst/>
          </a:prstGeom>
          <a:noFill/>
        </p:spPr>
      </p:pic>
      <p:pic>
        <p:nvPicPr>
          <p:cNvPr id="20484" name="Picture 4" descr="http://www.jibi.net/Files/cjsx/123910232848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7985" y="3599856"/>
            <a:ext cx="2867758" cy="2780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591485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525314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战国</a:t>
            </a:r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四大货币体系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8CE8276-0A09-459A-9BF2-11C27F46673B}"/>
              </a:ext>
            </a:extLst>
          </p:cNvPr>
          <p:cNvSpPr/>
          <p:nvPr/>
        </p:nvSpPr>
        <p:spPr>
          <a:xfrm>
            <a:off x="1140632" y="1906788"/>
            <a:ext cx="51546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春秋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战国时期，金属铸币开始盛行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，各国、各地区皆自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铸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货币。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中国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从春秋时期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进入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金属铸币阶段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到战国时期已确立布币、刀货、蚁鼻钱、圜钱四大货币体系，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形成不同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的货币系统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。它们分别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以赵国的铲币、齐国的刀币、楚国的蚁鼻钱、秦国的圆形方孔钱为代表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。（赵魏韩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和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周王畿等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地主要流行布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币。）</a:t>
            </a:r>
            <a:endParaRPr lang="zh-CN" altLang="en-US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8434" name="Picture 2" descr="http://images.rednet.cn/articleimage/2017/10/05/92753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2898" y="1205400"/>
            <a:ext cx="4381500" cy="1924051"/>
          </a:xfrm>
          <a:prstGeom prst="rect">
            <a:avLst/>
          </a:prstGeom>
          <a:noFill/>
        </p:spPr>
      </p:pic>
      <p:pic>
        <p:nvPicPr>
          <p:cNvPr id="18436" name="Picture 4" descr="https://f10.baidu.com/it/u=561998031,4229197147&amp;fm=173&amp;s=EEB057CBC2E58B5D18416D0A0300C0C2&amp;w=640&amp;h=451&amp;img.JPEG&amp;access=2159673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5001" y="3112475"/>
            <a:ext cx="4416737" cy="3112419"/>
          </a:xfrm>
          <a:prstGeom prst="rect">
            <a:avLst/>
          </a:prstGeom>
          <a:noFill/>
        </p:spPr>
      </p:pic>
      <p:pic>
        <p:nvPicPr>
          <p:cNvPr id="18438" name="Picture 6" descr="http://www.kfzimg.com/G06/M00/E0/B6/p4YBAFvFoKyAXMWaAAPYHuwZBCA224_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83898" y="1160584"/>
            <a:ext cx="5104362" cy="3411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26837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595653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刀币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25093" y="4518492"/>
            <a:ext cx="908737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“刀币”的正式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称谓是“刀化（货）刀币”，由刀首、刀身、刀柄和刀环四个部分组成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。 “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凹背凸刃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”，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币身有郭，尖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首弧背，柄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端有圆环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，几何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形体巧妙地组合在一起，形成了一种平稳周正、丰满圆润的形象美及和谐美。</a:t>
            </a:r>
            <a:endParaRPr lang="zh-CN" altLang="en-US" dirty="0">
              <a:solidFill>
                <a:srgbClr val="DEC566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72340" y="3803233"/>
            <a:ext cx="482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DEC566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名称及描述</a:t>
            </a:r>
            <a:endParaRPr lang="zh-CN" altLang="en-US" sz="2800" b="1" dirty="0">
              <a:solidFill>
                <a:srgbClr val="DEC566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12290" name="Picture 2" descr="http://p1.so.qhmsg.com/sdr/400__/t01643e68eb95a154e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061036" y="-473236"/>
            <a:ext cx="2799454" cy="660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07825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613237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刀币体系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8CE8276-0A09-459A-9BF2-11C27F46673B}"/>
              </a:ext>
            </a:extLst>
          </p:cNvPr>
          <p:cNvSpPr/>
          <p:nvPr/>
        </p:nvSpPr>
        <p:spPr>
          <a:xfrm>
            <a:off x="757517" y="1779799"/>
            <a:ext cx="50102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因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铸地不同、形体各异形成了“齐刀”、“燕刀”、“赵刀”三大系列，以“燕明刀”和“齐法化”最为著名。</a:t>
            </a:r>
            <a:endParaRPr lang="zh-CN" altLang="en-US" sz="2000" dirty="0">
              <a:solidFill>
                <a:srgbClr val="DEC566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6386" name="AutoShape 2" descr="http://img.redocn.com/sheying/20160222/zhanguoyanmingdao_58854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6388" name="Picture 4" descr="http://img.redocn.com/sheying/20160222/zhanguoyanmingdao_5885460.jpg"/>
          <p:cNvPicPr>
            <a:picLocks noChangeAspect="1" noChangeArrowheads="1"/>
          </p:cNvPicPr>
          <p:nvPr/>
        </p:nvPicPr>
        <p:blipFill>
          <a:blip r:embed="rId4">
            <a:lum bright="30000" contrast="40000"/>
          </a:blip>
          <a:srcRect l="3205" t="16050" r="13190" b="20893"/>
          <a:stretch>
            <a:fillRect/>
          </a:stretch>
        </p:blipFill>
        <p:spPr bwMode="auto">
          <a:xfrm>
            <a:off x="386861" y="3002922"/>
            <a:ext cx="6488723" cy="3397880"/>
          </a:xfrm>
          <a:prstGeom prst="rect">
            <a:avLst/>
          </a:prstGeom>
          <a:noFill/>
        </p:spPr>
      </p:pic>
      <p:pic>
        <p:nvPicPr>
          <p:cNvPr id="16390" name="Picture 6" descr="https://artfox-img-product.oss-cn-beijing.aliyuncs.com/profile-prod/201806/1528349645335_1566822_origin.jpg?x-oss-process=style/l_orig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22667" y="879232"/>
            <a:ext cx="2033544" cy="5521568"/>
          </a:xfrm>
          <a:prstGeom prst="rect">
            <a:avLst/>
          </a:prstGeom>
          <a:noFill/>
        </p:spPr>
      </p:pic>
      <p:pic>
        <p:nvPicPr>
          <p:cNvPr id="12" name="Picture 2" descr="http://p1.so.qhmsg.com/sdr/400__/t01643e68eb95a154e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5751" y="896815"/>
            <a:ext cx="2341939" cy="5523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26108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0" y="578068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六字刀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31C6EC9-3F18-4F7E-BFE5-8F6938F55D26}"/>
              </a:ext>
            </a:extLst>
          </p:cNvPr>
          <p:cNvGrpSpPr/>
          <p:nvPr/>
        </p:nvGrpSpPr>
        <p:grpSpPr>
          <a:xfrm>
            <a:off x="4626385" y="1036097"/>
            <a:ext cx="7243229" cy="5431571"/>
            <a:chOff x="5832531" y="1126379"/>
            <a:chExt cx="5100162" cy="575378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BBE1DDD5-56B1-4D1D-8A4D-CCEBA4F97548}"/>
                </a:ext>
              </a:extLst>
            </p:cNvPr>
            <p:cNvSpPr/>
            <p:nvPr/>
          </p:nvSpPr>
          <p:spPr>
            <a:xfrm>
              <a:off x="8642055" y="1126379"/>
              <a:ext cx="2080146" cy="554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800" b="1" dirty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78CE8276-0A09-459A-9BF2-11C27F46673B}"/>
                </a:ext>
              </a:extLst>
            </p:cNvPr>
            <p:cNvSpPr/>
            <p:nvPr/>
          </p:nvSpPr>
          <p:spPr>
            <a:xfrm>
              <a:off x="5832531" y="1402783"/>
              <a:ext cx="5100162" cy="54773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   我馆馆藏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先秦齐国刀币存量大、种类全，其中六字刀、五字刀、四字刀、三字刀等出土量均居全国省之冠，尤以六字刀“齐建邦张法化”最为珍稀。这种六字刀是战国初年著名历史事件“田氏代齐”，也就是田氏齐国代替了姜姓齐国之后发行的已知最早的开国纪念币，发行量少且未曾流通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，传世量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极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少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。</a:t>
              </a:r>
              <a:endPara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 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  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据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实际测量，刀环的直径与刀首的长度是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1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：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7.5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，恰好是人的头部与身高的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比例；而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整个“刀币”的长度（一般为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18cm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左右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）又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几乎就是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人手的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长度；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6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枚刀币首尾相接，可组成一个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圆环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——《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周礼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•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考工记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》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：“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筑氏为削，长尺博寸，合六面成规”。这些精确的设计和巧妙的构想，是古代劳动人民聪明才智的充分体现。</a:t>
              </a:r>
            </a:p>
          </p:txBody>
        </p:sp>
      </p:grpSp>
      <p:pic>
        <p:nvPicPr>
          <p:cNvPr id="10241" name="Picture 1" descr="C:\Users\Administrator\Desktop\第十七讲\11-12.jpg"/>
          <p:cNvPicPr>
            <a:picLocks noChangeAspect="1" noChangeArrowheads="1"/>
          </p:cNvPicPr>
          <p:nvPr/>
        </p:nvPicPr>
        <p:blipFill>
          <a:blip r:embed="rId4" cstate="print"/>
          <a:srcRect l="6548" t="10388" r="53243" b="4715"/>
          <a:stretch>
            <a:fillRect/>
          </a:stretch>
        </p:blipFill>
        <p:spPr bwMode="auto">
          <a:xfrm>
            <a:off x="492370" y="597877"/>
            <a:ext cx="2996654" cy="5767754"/>
          </a:xfrm>
          <a:prstGeom prst="rect">
            <a:avLst/>
          </a:prstGeom>
          <a:noFill/>
        </p:spPr>
      </p:pic>
      <p:pic>
        <p:nvPicPr>
          <p:cNvPr id="10242" name="Picture 2" descr="C:\Users\Administrator\Desktop\第十七讲\博物馆精粹_页面_27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 l="14696" t="15525" r="65055" b="23647"/>
          <a:stretch>
            <a:fillRect/>
          </a:stretch>
        </p:blipFill>
        <p:spPr bwMode="auto">
          <a:xfrm>
            <a:off x="2831125" y="0"/>
            <a:ext cx="1652953" cy="6822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44152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0" y="560483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定名：铭文数量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86811" y="1512313"/>
            <a:ext cx="10566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 1989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月下旬，山东省临沂市大岭乡大城后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村地表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下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米处发现一批齐国刀币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，窖藏盛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放在一个大陶盆内，上置器盖，出土刀币共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2000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余枚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这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次出土的齐刀币超过了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1972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年海阳县出土的齐刀币的数量，从目前已发表的资料看，这批窖藏刀币数量之大、种类之全，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为全国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之仅见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0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临沂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市博物馆收藏的这批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刀币为青铜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质，表面多呈灰绿色，部分刀币清理后洁净光亮，无锈蚀成块现象，保存甚好。刀币根据面文可分为五种：齐建邦法化、安阳之法化（又称安阳刀）、节墨之法化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（又称节墨刀，节墨、安阳都是地名，节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墨即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今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青岛</a:t>
            </a:r>
            <a:r>
              <a:rPr lang="zh-CN" altLang="en-US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即墨市，是当时的著名矿坑和铸钱地）</a:t>
            </a:r>
            <a:r>
              <a:rPr lang="zh-CN" altLang="en-US" sz="20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、齐之法化、齐法化。</a:t>
            </a:r>
            <a:endParaRPr lang="zh-CN" altLang="en-US" sz="2000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8193" name="Picture 1" descr="C:\Users\Administrator\Desktop\第十七讲\博物馆精粹_页面_278.jpg"/>
          <p:cNvPicPr>
            <a:picLocks noChangeAspect="1" noChangeArrowheads="1"/>
          </p:cNvPicPr>
          <p:nvPr/>
        </p:nvPicPr>
        <p:blipFill>
          <a:blip r:embed="rId4" cstate="print"/>
          <a:srcRect l="9075" t="15252" r="11005" b="21820"/>
          <a:stretch>
            <a:fillRect/>
          </a:stretch>
        </p:blipFill>
        <p:spPr bwMode="auto">
          <a:xfrm>
            <a:off x="0" y="1195755"/>
            <a:ext cx="4209603" cy="4554416"/>
          </a:xfrm>
          <a:prstGeom prst="rect">
            <a:avLst/>
          </a:prstGeom>
          <a:noFill/>
        </p:spPr>
      </p:pic>
      <p:pic>
        <p:nvPicPr>
          <p:cNvPr id="8194" name="Picture 2" descr="C:\Users\Administrator\Desktop\第十七讲\博物馆精粹_页面_279.jpg"/>
          <p:cNvPicPr>
            <a:picLocks noChangeAspect="1" noChangeArrowheads="1"/>
          </p:cNvPicPr>
          <p:nvPr/>
        </p:nvPicPr>
        <p:blipFill>
          <a:blip r:embed="rId5"/>
          <a:srcRect l="13168" t="17637" r="10458" b="21420"/>
          <a:stretch>
            <a:fillRect/>
          </a:stretch>
        </p:blipFill>
        <p:spPr bwMode="auto">
          <a:xfrm>
            <a:off x="4093055" y="1371600"/>
            <a:ext cx="4121786" cy="4519245"/>
          </a:xfrm>
          <a:prstGeom prst="rect">
            <a:avLst/>
          </a:prstGeom>
          <a:noFill/>
        </p:spPr>
      </p:pic>
      <p:pic>
        <p:nvPicPr>
          <p:cNvPr id="8195" name="Picture 3" descr="C:\Users\Administrator\Desktop\第十七讲\博物馆精粹_页面_280.jpg"/>
          <p:cNvPicPr>
            <a:picLocks noChangeAspect="1" noChangeArrowheads="1"/>
          </p:cNvPicPr>
          <p:nvPr/>
        </p:nvPicPr>
        <p:blipFill>
          <a:blip r:embed="rId6" cstate="print"/>
          <a:srcRect l="9901" t="18238" r="15362" b="21613"/>
          <a:stretch>
            <a:fillRect/>
          </a:stretch>
        </p:blipFill>
        <p:spPr bwMode="auto">
          <a:xfrm>
            <a:off x="8212016" y="1090247"/>
            <a:ext cx="3979984" cy="4401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6393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75" t="13897" r="71044" b="75450"/>
          <a:stretch/>
        </p:blipFill>
        <p:spPr>
          <a:xfrm>
            <a:off x="1252767" y="1055599"/>
            <a:ext cx="1588966" cy="1521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05" t="64086" r="40741" b="3717"/>
          <a:stretch/>
        </p:blipFill>
        <p:spPr>
          <a:xfrm>
            <a:off x="184349" y="3962400"/>
            <a:ext cx="2685642" cy="25721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26" t="90743" r="8774" b="2495"/>
          <a:stretch/>
        </p:blipFill>
        <p:spPr>
          <a:xfrm>
            <a:off x="8880865" y="5500255"/>
            <a:ext cx="3020190" cy="1034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61007" y="3008950"/>
            <a:ext cx="553998" cy="14927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DABC67"/>
                </a:solidFill>
                <a:latin typeface="华文新魏" pitchFamily="2" charset="-122"/>
                <a:ea typeface="华文新魏" pitchFamily="2" charset="-122"/>
              </a:rPr>
              <a:t>第十七讲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A90E88C-4814-42DA-BA39-9D4F4A436E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64" t="3428" r="19171" b="5143"/>
          <a:stretch/>
        </p:blipFill>
        <p:spPr>
          <a:xfrm>
            <a:off x="2405782" y="936456"/>
            <a:ext cx="7457440" cy="406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5028" y="1529863"/>
            <a:ext cx="677108" cy="35872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DABC67"/>
                </a:solidFill>
                <a:latin typeface="华文新魏" pitchFamily="2" charset="-122"/>
                <a:ea typeface="华文新魏" pitchFamily="2" charset="-122"/>
              </a:rPr>
              <a:t>博物馆</a:t>
            </a:r>
            <a:r>
              <a:rPr lang="en-US" altLang="zh-CN" sz="3200" dirty="0" smtClean="0">
                <a:solidFill>
                  <a:srgbClr val="DABC67"/>
                </a:solidFill>
                <a:latin typeface="华文新魏" pitchFamily="2" charset="-122"/>
                <a:ea typeface="华文新魏" pitchFamily="2" charset="-122"/>
              </a:rPr>
              <a:t>·</a:t>
            </a:r>
            <a:r>
              <a:rPr lang="zh-CN" altLang="en-US" sz="3200" dirty="0" smtClean="0">
                <a:solidFill>
                  <a:srgbClr val="DABC67"/>
                </a:solidFill>
                <a:latin typeface="华文新魏" pitchFamily="2" charset="-122"/>
                <a:ea typeface="华文新魏" pitchFamily="2" charset="-122"/>
              </a:rPr>
              <a:t>故事汇</a:t>
            </a:r>
          </a:p>
        </p:txBody>
      </p:sp>
      <p:sp>
        <p:nvSpPr>
          <p:cNvPr id="14" name="文本框 15">
            <a:extLst>
              <a:ext uri="{FF2B5EF4-FFF2-40B4-BE49-F238E27FC236}">
                <a16:creationId xmlns="" xmlns:a16="http://schemas.microsoft.com/office/drawing/2014/main" id="{39D5B5B6-92C3-4311-97B5-6C2B02BDBFEC}"/>
              </a:ext>
            </a:extLst>
          </p:cNvPr>
          <p:cNvSpPr txBox="1">
            <a:spLocks/>
          </p:cNvSpPr>
          <p:nvPr/>
        </p:nvSpPr>
        <p:spPr>
          <a:xfrm>
            <a:off x="6371370" y="529243"/>
            <a:ext cx="5381940" cy="709168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000" dirty="0" smtClean="0">
                <a:solidFill>
                  <a:srgbClr val="DABC67"/>
                </a:solidFill>
                <a:latin typeface="微软雅黑" pitchFamily="34" charset="-122"/>
                <a:ea typeface="微软雅黑" pitchFamily="34" charset="-122"/>
                <a:sym typeface="思源黑体 CN Medium" panose="020B0600000000000000" pitchFamily="34" charset="-122"/>
              </a:rPr>
              <a:t>主讲</a:t>
            </a:r>
            <a:r>
              <a:rPr lang="en-US" altLang="ko-KR" sz="2000" dirty="0" smtClean="0">
                <a:solidFill>
                  <a:srgbClr val="DABC67"/>
                </a:solidFill>
                <a:latin typeface="微软雅黑" pitchFamily="34" charset="-122"/>
                <a:ea typeface="微软雅黑" pitchFamily="34" charset="-122"/>
                <a:sym typeface="思源黑体 CN Medium" panose="020B0600000000000000" pitchFamily="34" charset="-122"/>
              </a:rPr>
              <a:t>人：</a:t>
            </a:r>
            <a:r>
              <a:rPr lang="zh-CN" altLang="en-US" sz="2000" dirty="0" smtClean="0">
                <a:solidFill>
                  <a:srgbClr val="DABC67"/>
                </a:solidFill>
                <a:latin typeface="微软雅黑" pitchFamily="34" charset="-122"/>
                <a:ea typeface="微软雅黑" pitchFamily="34" charset="-122"/>
                <a:sym typeface="思源黑体 CN Medium" panose="020B0600000000000000" pitchFamily="34" charset="-122"/>
              </a:rPr>
              <a:t>凌澜</a:t>
            </a:r>
            <a:endParaRPr lang="en-US" altLang="ko-KR" sz="2000" dirty="0" smtClean="0">
              <a:solidFill>
                <a:srgbClr val="DABC67"/>
              </a:solidFill>
              <a:latin typeface="微软雅黑" pitchFamily="34" charset="-122"/>
              <a:ea typeface="微软雅黑" pitchFamily="34" charset="-122"/>
              <a:sym typeface="思源黑体 CN Medium" panose="020B0600000000000000" pitchFamily="34" charset="-122"/>
            </a:endParaRPr>
          </a:p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dirty="0" smtClean="0">
                <a:solidFill>
                  <a:srgbClr val="DABC67"/>
                </a:solidFill>
                <a:latin typeface="微软雅黑" pitchFamily="34" charset="-122"/>
                <a:ea typeface="微软雅黑" pitchFamily="34" charset="-122"/>
                <a:sym typeface="思源黑体 CN Medium" panose="020B0600000000000000" pitchFamily="34" charset="-122"/>
              </a:rPr>
              <a:t>汇报日期：2019年7月28日</a:t>
            </a:r>
            <a:endParaRPr lang="ko-KR" altLang="en-US" sz="2000" dirty="0">
              <a:solidFill>
                <a:srgbClr val="DABC67"/>
              </a:solidFill>
              <a:latin typeface="微软雅黑" pitchFamily="34" charset="-122"/>
              <a:ea typeface="华文新魏" pitchFamily="2" charset="-122"/>
              <a:sym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7066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38" r="5589"/>
          <a:stretch/>
        </p:blipFill>
        <p:spPr>
          <a:xfrm>
            <a:off x="2618510" y="817419"/>
            <a:ext cx="6442363" cy="60405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50025" y="1080919"/>
            <a:ext cx="2044149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5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萧</a:t>
            </a:r>
            <a:endParaRPr lang="zh-CN" altLang="en-US" sz="145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251790" y="2985286"/>
            <a:ext cx="1658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DEC566"/>
                </a:solidFill>
                <a:latin typeface="字魂71号-御守锦书" panose="00000500000000000000" pitchFamily="2" charset="-122"/>
                <a:ea typeface="字魂71号-御守锦书" panose="00000500000000000000" pitchFamily="2" charset="-122"/>
              </a:rPr>
              <a:t>统</a:t>
            </a:r>
            <a:endParaRPr lang="zh-CN" altLang="en-US" sz="9600" dirty="0">
              <a:solidFill>
                <a:srgbClr val="DEC566"/>
              </a:solidFill>
              <a:latin typeface="字魂71号-御守锦书" panose="00000500000000000000" pitchFamily="2" charset="-122"/>
              <a:ea typeface="字魂71号-御守锦书" panose="00000500000000000000" pitchFamily="2" charset="-122"/>
            </a:endParaRPr>
          </a:p>
        </p:txBody>
      </p:sp>
      <p:pic>
        <p:nvPicPr>
          <p:cNvPr id="147" name="图片 146" descr="图片包含 纸夹&#10;&#10;自动生成的说明">
            <a:extLst>
              <a:ext uri="{FF2B5EF4-FFF2-40B4-BE49-F238E27FC236}">
                <a16:creationId xmlns:a16="http://schemas.microsoft.com/office/drawing/2014/main" xmlns="" id="{33914644-AB0C-4338-9179-3FE549528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64" t="45479" b="16534"/>
          <a:stretch/>
        </p:blipFill>
        <p:spPr>
          <a:xfrm flipH="1">
            <a:off x="2249699" y="2626660"/>
            <a:ext cx="2074775" cy="682085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6" y="4823815"/>
            <a:ext cx="12192000" cy="19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190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630822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关键词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E74369C-DC01-4F4D-9DDA-8049D848AA1F}"/>
              </a:ext>
            </a:extLst>
          </p:cNvPr>
          <p:cNvSpPr/>
          <p:nvPr/>
        </p:nvSpPr>
        <p:spPr>
          <a:xfrm>
            <a:off x="1020726" y="1587080"/>
            <a:ext cx="5684874" cy="4001393"/>
          </a:xfrm>
          <a:prstGeom prst="rect">
            <a:avLst/>
          </a:prstGeom>
          <a:solidFill>
            <a:srgbClr val="002631"/>
          </a:solidFill>
          <a:ln>
            <a:noFill/>
          </a:ln>
          <a:effectLst>
            <a:outerShdw blurRad="254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17819" y="2237497"/>
            <a:ext cx="49302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谥号：昭明太子</a:t>
            </a:r>
            <a:endParaRPr lang="en-US" altLang="zh-CN" sz="2800" dirty="0" smtClean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《</a:t>
            </a:r>
            <a:r>
              <a:rPr lang="zh-CN" altLang="en-US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昭明文选</a:t>
            </a:r>
            <a:r>
              <a:rPr lang="en-US" altLang="zh-CN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》</a:t>
            </a:r>
            <a:r>
              <a:rPr lang="zh-CN" altLang="en-US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的主持编撰者</a:t>
            </a:r>
            <a:endParaRPr lang="en-US" altLang="zh-CN" sz="2800" dirty="0" smtClean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中国历史上最完美的皇太子</a:t>
            </a:r>
            <a:endParaRPr lang="en-US" altLang="zh-CN" sz="2800" dirty="0" smtClean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800" dirty="0" smtClean="0">
                <a:solidFill>
                  <a:srgbClr val="DEC56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临沂人的骄傲</a:t>
            </a:r>
            <a:endParaRPr lang="zh-CN" altLang="en-US" dirty="0">
              <a:solidFill>
                <a:srgbClr val="DEC56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 descr="e7d195523061f1c0600ade85ab8d19863d296bbd6d3c8047FB0A4867354E4F1E3A7DEAE3C4C4B5C9777EC9E9D7F78045DB0296A4194571101A21F67FC7D6C39966CE50B69116E2EE84E571E25F3C0CCE4376B3762A1FCCF185BEC535302F12CBF579A23500CE348427DDD2F1853F0738759D8921293C35DD448C4ED9CAE39EC88E819B742B13739E5FA7A558B33C05CA5C4CEB9486A9423A">
            <a:extLst>
              <a:ext uri="{FF2B5EF4-FFF2-40B4-BE49-F238E27FC236}">
                <a16:creationId xmlns:a16="http://schemas.microsoft.com/office/drawing/2014/main" xmlns="" id="{A1253DB1-23DD-4986-B292-F7C1EDBC3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8058" y="1511948"/>
            <a:ext cx="4801270" cy="53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84328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402222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出身家族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1353" y="967188"/>
            <a:ext cx="60383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临沂历史上唯一的一个皇族、中国历史上的顶级门阀：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“两朝天子，八叶宰相”：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南朝“四大侨望”：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兰陵萧氏家族的成员以高文学素养著称，其中最具代表性的就是：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0" y="-412109"/>
            <a:ext cx="4779822" cy="72701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86050" y="1399037"/>
            <a:ext cx="2709395" cy="637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——</a:t>
            </a:r>
            <a:r>
              <a:rPr lang="zh-CN" altLang="en-US" sz="28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兰陵萧氏；</a:t>
            </a:r>
            <a:endParaRPr lang="en-US" altLang="zh-CN" sz="2800" b="1" dirty="0" smtClean="0">
              <a:solidFill>
                <a:srgbClr val="DEC566"/>
              </a:solidFill>
              <a:latin typeface="仿宋" pitchFamily="49" charset="-122"/>
              <a:ea typeface="仿宋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369459"/>
            <a:ext cx="8124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中国历史上接连两个朝代</a:t>
            </a:r>
            <a:endParaRPr lang="en-US" altLang="zh-CN" sz="2400" dirty="0" smtClean="0">
              <a:solidFill>
                <a:srgbClr val="DEC566"/>
              </a:solidFill>
              <a:latin typeface="仿宋" pitchFamily="49" charset="-122"/>
              <a:ea typeface="仿宋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——</a:t>
            </a:r>
            <a:r>
              <a:rPr lang="zh-CN" altLang="en-US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南朝</a:t>
            </a: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的</a:t>
            </a:r>
            <a:r>
              <a:rPr lang="zh-CN" altLang="en-US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齐王朝</a:t>
            </a: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与</a:t>
            </a:r>
            <a:r>
              <a:rPr lang="zh-CN" altLang="en-US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梁王朝</a:t>
            </a: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的建立者所属家族；</a:t>
            </a:r>
            <a:endParaRPr lang="en-US" altLang="zh-CN" sz="2400" dirty="0" smtClean="0">
              <a:solidFill>
                <a:srgbClr val="DEC566"/>
              </a:solidFill>
              <a:latin typeface="仿宋" pitchFamily="49" charset="-122"/>
              <a:ea typeface="仿宋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0293" y="4301588"/>
            <a:ext cx="7930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——</a:t>
            </a: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与</a:t>
            </a:r>
            <a:r>
              <a:rPr lang="zh-CN" altLang="en-US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琅琊王氏、陈郡谢氏、陈郡袁氏</a:t>
            </a: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齐名，</a:t>
            </a:r>
            <a:endParaRPr lang="en-US" altLang="zh-CN" sz="2400" dirty="0" smtClean="0">
              <a:solidFill>
                <a:srgbClr val="DEC566"/>
              </a:solidFill>
              <a:latin typeface="仿宋" pitchFamily="49" charset="-122"/>
              <a:ea typeface="仿宋" pitchFamily="49" charset="-122"/>
            </a:endParaRPr>
          </a:p>
          <a:p>
            <a:pPr algn="r"/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并称</a:t>
            </a:r>
            <a:r>
              <a:rPr lang="zh-CN" altLang="en-US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“王谢袁萧”；</a:t>
            </a:r>
            <a:endParaRPr lang="zh-CN" altLang="en-US" sz="2400" b="1" dirty="0">
              <a:latin typeface="仿宋" pitchFamily="49" charset="-122"/>
              <a:ea typeface="仿宋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80245" y="5672101"/>
            <a:ext cx="2244525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——</a:t>
            </a:r>
            <a:r>
              <a:rPr lang="zh-CN" altLang="en-US" sz="32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萧统。</a:t>
            </a:r>
            <a:endParaRPr lang="zh-CN" altLang="en-US" sz="3200" b="1" dirty="0">
              <a:solidFill>
                <a:srgbClr val="DEC566"/>
              </a:solidFill>
              <a:latin typeface="仿宋" pitchFamily="49" charset="-122"/>
              <a:ea typeface="仿宋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8698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490144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生活时代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0" name="iṣḷidé">
            <a:extLst>
              <a:ext uri="{FF2B5EF4-FFF2-40B4-BE49-F238E27FC236}">
                <a16:creationId xmlns="" xmlns:a16="http://schemas.microsoft.com/office/drawing/2014/main" id="{782565A4-6D24-4E6F-87B2-50204034210E}"/>
              </a:ext>
            </a:extLst>
          </p:cNvPr>
          <p:cNvSpPr/>
          <p:nvPr/>
        </p:nvSpPr>
        <p:spPr bwMode="auto">
          <a:xfrm>
            <a:off x="6259567" y="2068271"/>
            <a:ext cx="2501075" cy="4131052"/>
          </a:xfrm>
          <a:prstGeom prst="rect">
            <a:avLst/>
          </a:prstGeom>
          <a:solidFill>
            <a:srgbClr val="92D050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11" name="iṣḷidé">
            <a:extLst>
              <a:ext uri="{FF2B5EF4-FFF2-40B4-BE49-F238E27FC236}">
                <a16:creationId xmlns="" xmlns:a16="http://schemas.microsoft.com/office/drawing/2014/main" id="{782565A4-6D24-4E6F-87B2-50204034210E}"/>
              </a:ext>
            </a:extLst>
          </p:cNvPr>
          <p:cNvSpPr/>
          <p:nvPr/>
        </p:nvSpPr>
        <p:spPr bwMode="auto">
          <a:xfrm>
            <a:off x="3469874" y="4045057"/>
            <a:ext cx="2501075" cy="21387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12" name="iṣḷidé">
            <a:extLst>
              <a:ext uri="{FF2B5EF4-FFF2-40B4-BE49-F238E27FC236}">
                <a16:creationId xmlns="" xmlns:a16="http://schemas.microsoft.com/office/drawing/2014/main" id="{782565A4-6D24-4E6F-87B2-50204034210E}"/>
              </a:ext>
            </a:extLst>
          </p:cNvPr>
          <p:cNvSpPr/>
          <p:nvPr/>
        </p:nvSpPr>
        <p:spPr bwMode="auto">
          <a:xfrm>
            <a:off x="680179" y="1828800"/>
            <a:ext cx="2501075" cy="436024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grpSp>
        <p:nvGrpSpPr>
          <p:cNvPr id="13" name="组合 5">
            <a:extLst>
              <a:ext uri="{FF2B5EF4-FFF2-40B4-BE49-F238E27FC236}">
                <a16:creationId xmlns="" xmlns:a16="http://schemas.microsoft.com/office/drawing/2014/main" id="{EBB7C6A9-9347-4098-8FB6-4A2413CD0D5D}"/>
              </a:ext>
            </a:extLst>
          </p:cNvPr>
          <p:cNvGrpSpPr/>
          <p:nvPr/>
        </p:nvGrpSpPr>
        <p:grpSpPr>
          <a:xfrm>
            <a:off x="657314" y="2670404"/>
            <a:ext cx="10849113" cy="4187596"/>
            <a:chOff x="688311" y="2606904"/>
            <a:chExt cx="10849113" cy="4187596"/>
          </a:xfrm>
        </p:grpSpPr>
        <p:sp>
          <p:nvSpPr>
            <p:cNvPr id="14" name="iṣḷidé">
              <a:extLst>
                <a:ext uri="{FF2B5EF4-FFF2-40B4-BE49-F238E27FC236}">
                  <a16:creationId xmlns="" xmlns:a16="http://schemas.microsoft.com/office/drawing/2014/main" id="{782565A4-6D24-4E6F-87B2-50204034210E}"/>
                </a:ext>
              </a:extLst>
            </p:cNvPr>
            <p:cNvSpPr/>
            <p:nvPr/>
          </p:nvSpPr>
          <p:spPr bwMode="auto">
            <a:xfrm>
              <a:off x="9020850" y="3532107"/>
              <a:ext cx="2501075" cy="2611518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dk1"/>
                </a:solidFill>
              </a:endParaRPr>
            </a:p>
          </p:txBody>
        </p:sp>
        <p:sp>
          <p:nvSpPr>
            <p:cNvPr id="15" name="îṩlïḍé">
              <a:extLst>
                <a:ext uri="{FF2B5EF4-FFF2-40B4-BE49-F238E27FC236}">
                  <a16:creationId xmlns="" xmlns:a16="http://schemas.microsoft.com/office/drawing/2014/main" id="{2A35E331-C129-47AB-9C72-6CC2C85E1ADC}"/>
                </a:ext>
              </a:extLst>
            </p:cNvPr>
            <p:cNvSpPr txBox="1"/>
            <p:nvPr/>
          </p:nvSpPr>
          <p:spPr>
            <a:xfrm>
              <a:off x="1224366" y="2606904"/>
              <a:ext cx="1518834" cy="448185"/>
            </a:xfrm>
            <a:prstGeom prst="rect">
              <a:avLst/>
            </a:prstGeom>
            <a:noFill/>
          </p:spPr>
          <p:txBody>
            <a:bodyPr wrap="none" lIns="90000" tIns="46800" rIns="90000" bIns="46800" rtlCol="0" anchor="ctr" anchorCtr="0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420-479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6" name="iṥļiḋé">
              <a:extLst>
                <a:ext uri="{FF2B5EF4-FFF2-40B4-BE49-F238E27FC236}">
                  <a16:creationId xmlns="" xmlns:a16="http://schemas.microsoft.com/office/drawing/2014/main" id="{E93DD064-AE31-41D3-9EF4-3DCA15AAC2B4}"/>
                </a:ext>
              </a:extLst>
            </p:cNvPr>
            <p:cNvSpPr/>
            <p:nvPr/>
          </p:nvSpPr>
          <p:spPr bwMode="auto">
            <a:xfrm>
              <a:off x="688311" y="3769924"/>
              <a:ext cx="2482689" cy="159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dirty="0" smtClean="0"/>
                <a:t>刘裕</a:t>
              </a:r>
              <a:r>
                <a:rPr lang="en-US" altLang="zh-CN" dirty="0" smtClean="0"/>
                <a:t>—</a:t>
              </a:r>
              <a:r>
                <a:rPr lang="zh-CN" altLang="en-US" b="1" dirty="0" smtClean="0"/>
                <a:t>刘宋</a:t>
              </a:r>
              <a:endParaRPr lang="en-US" altLang="zh-CN" b="1" dirty="0"/>
            </a:p>
          </p:txBody>
        </p:sp>
        <p:sp>
          <p:nvSpPr>
            <p:cNvPr id="17" name="iş1îďè">
              <a:extLst>
                <a:ext uri="{FF2B5EF4-FFF2-40B4-BE49-F238E27FC236}">
                  <a16:creationId xmlns="" xmlns:a16="http://schemas.microsoft.com/office/drawing/2014/main" id="{78D09257-7C10-416C-8B64-529FBDEB91A0}"/>
                </a:ext>
              </a:extLst>
            </p:cNvPr>
            <p:cNvSpPr/>
            <p:nvPr/>
          </p:nvSpPr>
          <p:spPr bwMode="auto">
            <a:xfrm>
              <a:off x="3484563" y="5216285"/>
              <a:ext cx="2501076" cy="81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萧道成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—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南齐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îṩľïdè">
              <a:extLst>
                <a:ext uri="{FF2B5EF4-FFF2-40B4-BE49-F238E27FC236}">
                  <a16:creationId xmlns="" xmlns:a16="http://schemas.microsoft.com/office/drawing/2014/main" id="{722B1CE2-D7A1-4652-9FFB-13C6845D5376}"/>
                </a:ext>
              </a:extLst>
            </p:cNvPr>
            <p:cNvSpPr txBox="1"/>
            <p:nvPr/>
          </p:nvSpPr>
          <p:spPr>
            <a:xfrm>
              <a:off x="3952069" y="4422158"/>
              <a:ext cx="1565328" cy="448185"/>
            </a:xfrm>
            <a:prstGeom prst="rect">
              <a:avLst/>
            </a:prstGeom>
            <a:noFill/>
          </p:spPr>
          <p:txBody>
            <a:bodyPr wrap="none" lIns="90000" tIns="46800" rIns="90000" bIns="46800" rtlCol="0" anchor="ctr" anchorCtr="0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479-502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9" name="íSľíďé">
              <a:extLst>
                <a:ext uri="{FF2B5EF4-FFF2-40B4-BE49-F238E27FC236}">
                  <a16:creationId xmlns="" xmlns:a16="http://schemas.microsoft.com/office/drawing/2014/main" id="{5A8C94F0-88F2-47FE-BB8B-8409AB80132F}"/>
                </a:ext>
              </a:extLst>
            </p:cNvPr>
            <p:cNvSpPr txBox="1"/>
            <p:nvPr/>
          </p:nvSpPr>
          <p:spPr>
            <a:xfrm>
              <a:off x="6834753" y="2726194"/>
              <a:ext cx="1425844" cy="481421"/>
            </a:xfrm>
            <a:prstGeom prst="rect">
              <a:avLst/>
            </a:prstGeom>
            <a:noFill/>
          </p:spPr>
          <p:txBody>
            <a:bodyPr wrap="none" lIns="90000" tIns="46800" rIns="90000" bIns="46800" rtlCol="0" anchor="ctr" anchorCtr="0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502-557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ïs1îḋè">
              <a:extLst>
                <a:ext uri="{FF2B5EF4-FFF2-40B4-BE49-F238E27FC236}">
                  <a16:creationId xmlns="" xmlns:a16="http://schemas.microsoft.com/office/drawing/2014/main" id="{14E332E1-C6D9-47F5-82E2-097BD153C2EC}"/>
                </a:ext>
              </a:extLst>
            </p:cNvPr>
            <p:cNvSpPr txBox="1"/>
            <p:nvPr/>
          </p:nvSpPr>
          <p:spPr>
            <a:xfrm>
              <a:off x="9515961" y="4136186"/>
              <a:ext cx="1518834" cy="465303"/>
            </a:xfrm>
            <a:prstGeom prst="rect">
              <a:avLst/>
            </a:prstGeom>
            <a:noFill/>
          </p:spPr>
          <p:txBody>
            <a:bodyPr wrap="none" lIns="90000" tIns="46800" rIns="90000" bIns="46800" rtlCol="0" anchor="ctr" anchorCtr="0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557-589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1" name="íṥļíḋé">
              <a:extLst>
                <a:ext uri="{FF2B5EF4-FFF2-40B4-BE49-F238E27FC236}">
                  <a16:creationId xmlns="" xmlns:a16="http://schemas.microsoft.com/office/drawing/2014/main" id="{B63E950B-9160-46A7-93BE-15E20D6ABFE3}"/>
                </a:ext>
              </a:extLst>
            </p:cNvPr>
            <p:cNvSpPr/>
            <p:nvPr/>
          </p:nvSpPr>
          <p:spPr bwMode="auto">
            <a:xfrm>
              <a:off x="6252707" y="4105543"/>
              <a:ext cx="2501076" cy="152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dirty="0" smtClean="0"/>
                <a:t>萧衍</a:t>
              </a:r>
              <a:r>
                <a:rPr lang="en-US" altLang="zh-CN" dirty="0" smtClean="0"/>
                <a:t>—</a:t>
              </a:r>
              <a:r>
                <a:rPr lang="zh-CN" altLang="en-US" b="1" dirty="0" smtClean="0"/>
                <a:t>南梁</a:t>
              </a:r>
              <a:endParaRPr lang="en-US" altLang="zh-CN" b="1" dirty="0"/>
            </a:p>
          </p:txBody>
        </p:sp>
        <p:sp>
          <p:nvSpPr>
            <p:cNvPr id="22" name="ïŝliḓé">
              <a:extLst>
                <a:ext uri="{FF2B5EF4-FFF2-40B4-BE49-F238E27FC236}">
                  <a16:creationId xmlns="" xmlns:a16="http://schemas.microsoft.com/office/drawing/2014/main" id="{8F4CA355-E08F-42F1-AF2C-90B82FEB4B87}"/>
                </a:ext>
              </a:extLst>
            </p:cNvPr>
            <p:cNvSpPr/>
            <p:nvPr/>
          </p:nvSpPr>
          <p:spPr bwMode="auto">
            <a:xfrm>
              <a:off x="9036349" y="4942399"/>
              <a:ext cx="2501075" cy="185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陈霸先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—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陈朝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íṡḷíḑé">
            <a:extLst>
              <a:ext uri="{FF2B5EF4-FFF2-40B4-BE49-F238E27FC236}">
                <a16:creationId xmlns="" xmlns:a16="http://schemas.microsoft.com/office/drawing/2014/main" id="{4D9D9078-0429-4E4A-8D3D-6A83F7DB6667}"/>
              </a:ext>
            </a:extLst>
          </p:cNvPr>
          <p:cNvSpPr txBox="1"/>
          <p:nvPr/>
        </p:nvSpPr>
        <p:spPr>
          <a:xfrm>
            <a:off x="8596612" y="432201"/>
            <a:ext cx="2194083" cy="5701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 anchorCtr="0">
            <a:normAutofit/>
          </a:bodyPr>
          <a:lstStyle/>
          <a:p>
            <a:pPr>
              <a:buSzPct val="25000"/>
            </a:pPr>
            <a:r>
              <a:rPr lang="zh-CN" altLang="en-US" sz="2000" b="1" dirty="0" smtClean="0">
                <a:solidFill>
                  <a:srgbClr val="DEC566"/>
                </a:solidFill>
              </a:rPr>
              <a:t>：宋</a:t>
            </a:r>
            <a:r>
              <a:rPr lang="en-US" altLang="zh-CN" sz="2000" b="1" dirty="0" smtClean="0">
                <a:solidFill>
                  <a:srgbClr val="DEC566"/>
                </a:solidFill>
              </a:rPr>
              <a:t>—</a:t>
            </a:r>
            <a:r>
              <a:rPr lang="zh-CN" altLang="en-US" sz="2000" b="1" dirty="0" smtClean="0">
                <a:solidFill>
                  <a:srgbClr val="DEC566"/>
                </a:solidFill>
              </a:rPr>
              <a:t>齐</a:t>
            </a:r>
            <a:r>
              <a:rPr lang="en-US" altLang="zh-CN" sz="2000" b="1" dirty="0" smtClean="0">
                <a:solidFill>
                  <a:srgbClr val="DEC566"/>
                </a:solidFill>
              </a:rPr>
              <a:t>—</a:t>
            </a:r>
            <a:r>
              <a:rPr lang="zh-CN" altLang="en-US" sz="2000" b="1" dirty="0" smtClean="0">
                <a:solidFill>
                  <a:srgbClr val="DEC566"/>
                </a:solidFill>
              </a:rPr>
              <a:t>梁</a:t>
            </a:r>
            <a:r>
              <a:rPr lang="en-US" altLang="zh-CN" sz="2000" b="1" dirty="0" smtClean="0">
                <a:solidFill>
                  <a:srgbClr val="DEC566"/>
                </a:solidFill>
              </a:rPr>
              <a:t>—</a:t>
            </a:r>
            <a:r>
              <a:rPr lang="zh-CN" altLang="en-US" sz="2000" b="1" dirty="0" smtClean="0">
                <a:solidFill>
                  <a:srgbClr val="DEC566"/>
                </a:solidFill>
              </a:rPr>
              <a:t>陈</a:t>
            </a:r>
            <a:endParaRPr lang="en-US" altLang="zh-CN" sz="2000" b="1" dirty="0">
              <a:solidFill>
                <a:srgbClr val="DEC566"/>
              </a:solidFill>
            </a:endParaRPr>
          </a:p>
        </p:txBody>
      </p:sp>
      <p:sp>
        <p:nvSpPr>
          <p:cNvPr id="24" name="iṧľïḍè">
            <a:extLst>
              <a:ext uri="{FF2B5EF4-FFF2-40B4-BE49-F238E27FC236}">
                <a16:creationId xmlns="" xmlns:a16="http://schemas.microsoft.com/office/drawing/2014/main" id="{68D922D3-BCA3-4CFD-8C96-371EDEF564EC}"/>
              </a:ext>
            </a:extLst>
          </p:cNvPr>
          <p:cNvSpPr txBox="1"/>
          <p:nvPr/>
        </p:nvSpPr>
        <p:spPr>
          <a:xfrm>
            <a:off x="7875046" y="981162"/>
            <a:ext cx="1155699" cy="495945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rmAutofit/>
          </a:bodyPr>
          <a:lstStyle/>
          <a:p>
            <a:pPr>
              <a:buSzPct val="25000"/>
            </a:pPr>
            <a:r>
              <a:rPr lang="zh-CN" altLang="en-US" dirty="0" smtClean="0">
                <a:solidFill>
                  <a:srgbClr val="DEC566"/>
                </a:solidFill>
              </a:rPr>
              <a:t>六朝</a:t>
            </a:r>
            <a:endParaRPr lang="en-US" altLang="zh-CN" dirty="0">
              <a:solidFill>
                <a:srgbClr val="DEC566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618484" y="97621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25000"/>
            </a:pPr>
            <a:r>
              <a:rPr lang="zh-CN" altLang="en-US" dirty="0" smtClean="0">
                <a:solidFill>
                  <a:srgbClr val="DEC566"/>
                </a:solidFill>
              </a:rPr>
              <a:t>：东吴</a:t>
            </a:r>
            <a:r>
              <a:rPr lang="en-US" altLang="zh-CN" dirty="0" smtClean="0">
                <a:solidFill>
                  <a:srgbClr val="DEC566"/>
                </a:solidFill>
              </a:rPr>
              <a:t>+</a:t>
            </a:r>
            <a:r>
              <a:rPr lang="zh-CN" altLang="en-US" dirty="0" smtClean="0">
                <a:solidFill>
                  <a:srgbClr val="DEC566"/>
                </a:solidFill>
              </a:rPr>
              <a:t>东晋</a:t>
            </a:r>
            <a:r>
              <a:rPr lang="en-US" altLang="zh-CN" dirty="0" smtClean="0">
                <a:solidFill>
                  <a:srgbClr val="DEC566"/>
                </a:solidFill>
              </a:rPr>
              <a:t>+</a:t>
            </a:r>
            <a:r>
              <a:rPr lang="zh-CN" altLang="en-US" dirty="0" smtClean="0">
                <a:solidFill>
                  <a:srgbClr val="DEC566"/>
                </a:solidFill>
              </a:rPr>
              <a:t>南朝</a:t>
            </a:r>
            <a:endParaRPr lang="en-US" altLang="zh-CN" dirty="0">
              <a:solidFill>
                <a:srgbClr val="DEC56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60324" y="492368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DEC566"/>
                </a:solidFill>
              </a:rPr>
              <a:t>南朝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02262" y="2092569"/>
            <a:ext cx="218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DEC566"/>
                </a:solidFill>
              </a:rPr>
              <a:t>都城：建业</a:t>
            </a:r>
            <a:r>
              <a:rPr lang="en-US" altLang="zh-CN" dirty="0" smtClean="0">
                <a:solidFill>
                  <a:srgbClr val="DEC566"/>
                </a:solidFill>
              </a:rPr>
              <a:t>-</a:t>
            </a:r>
            <a:r>
              <a:rPr lang="zh-CN" altLang="en-US" dirty="0" smtClean="0">
                <a:solidFill>
                  <a:srgbClr val="DEC566"/>
                </a:solidFill>
              </a:rPr>
              <a:t>建康（今江苏南京）</a:t>
            </a:r>
            <a:endParaRPr lang="zh-CN" altLang="en-US" dirty="0">
              <a:solidFill>
                <a:srgbClr val="DEC566"/>
              </a:solidFill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4"/>
          <a:srcRect t="60151" b="30920"/>
          <a:stretch>
            <a:fillRect/>
          </a:stretch>
        </p:blipFill>
        <p:spPr bwMode="auto">
          <a:xfrm>
            <a:off x="652527" y="4598897"/>
            <a:ext cx="10287000" cy="199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矩形 28"/>
          <p:cNvSpPr/>
          <p:nvPr/>
        </p:nvSpPr>
        <p:spPr>
          <a:xfrm>
            <a:off x="656492" y="53848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南朝梁人，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u"/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萧梁王朝的第一位皇太子，</a:t>
            </a:r>
            <a:endParaRPr lang="en-US" altLang="zh-CN" sz="2400" dirty="0" smtClean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u"/>
            </a:pP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南朝梁开国皇帝</a:t>
            </a:r>
            <a:r>
              <a:rPr lang="en-US" altLang="zh-CN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400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梁武帝萧衍的长子。</a:t>
            </a:r>
            <a:endParaRPr lang="zh-CN" altLang="en-US" sz="2400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886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630822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南梁代齐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5444014C-2AE5-4B35-AD6C-2A509ED49621}"/>
              </a:ext>
            </a:extLst>
          </p:cNvPr>
          <p:cNvGrpSpPr/>
          <p:nvPr/>
        </p:nvGrpSpPr>
        <p:grpSpPr>
          <a:xfrm>
            <a:off x="982369" y="1585553"/>
            <a:ext cx="4797890" cy="2354627"/>
            <a:chOff x="675984" y="1881097"/>
            <a:chExt cx="4797890" cy="235462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BBE1DDD5-56B1-4D1D-8A4D-CCEBA4F97548}"/>
                </a:ext>
              </a:extLst>
            </p:cNvPr>
            <p:cNvSpPr/>
            <p:nvPr/>
          </p:nvSpPr>
          <p:spPr>
            <a:xfrm>
              <a:off x="675984" y="1881097"/>
              <a:ext cx="453919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萧宝卷</a:t>
              </a:r>
              <a:r>
                <a:rPr lang="en-US" altLang="zh-CN" sz="2800" b="1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2800" b="1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东昏侯、齐炀帝</a:t>
              </a:r>
              <a:endParaRPr lang="zh-CN" altLang="en-US" sz="2800" b="1" dirty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78CE8276-0A09-459A-9BF2-11C27F46673B}"/>
                </a:ext>
              </a:extLst>
            </p:cNvPr>
            <p:cNvSpPr/>
            <p:nvPr/>
          </p:nvSpPr>
          <p:spPr>
            <a:xfrm>
              <a:off x="675986" y="2666064"/>
              <a:ext cx="479788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在中国历史上以昏庸残暴著名，是少有的死后</a:t>
              </a:r>
              <a:r>
                <a:rPr lang="zh-CN" altLang="en-US" sz="2400" b="1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不被追封、反被追废</a:t>
              </a:r>
              <a:r>
                <a:rPr lang="zh-CN" altLang="en-US" sz="24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的皇帝，也是历史上第一个死后用“</a:t>
              </a:r>
              <a:r>
                <a:rPr lang="zh-CN" altLang="en-US" sz="2400" b="1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炀帝</a:t>
              </a:r>
              <a:r>
                <a:rPr lang="zh-CN" altLang="en-US" sz="24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”做</a:t>
              </a:r>
              <a:r>
                <a:rPr lang="zh-CN" altLang="en-US" sz="2400" b="1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谥号</a:t>
              </a:r>
              <a:r>
                <a:rPr lang="zh-CN" altLang="en-US" sz="24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的皇帝。</a:t>
              </a:r>
              <a:endParaRPr lang="zh-CN" altLang="en-US" sz="2400" dirty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</p:txBody>
        </p:sp>
      </p:grpSp>
      <p:sp>
        <p:nvSpPr>
          <p:cNvPr id="33794" name="AutoShape 2" descr="http://image96.360doc.cn/DownloadImg/2016/04/1907/70063722_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96" name="AutoShape 4" descr="http://image96.360doc.cn/DownloadImg/2016/04/1907/70063722_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767752" y="3358549"/>
            <a:ext cx="57501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    “去礼远众曰炀”，与他比肩的只有</a:t>
            </a:r>
            <a:r>
              <a:rPr lang="zh-CN" altLang="en-US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陈炀帝</a:t>
            </a: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陈叔宝、</a:t>
            </a:r>
            <a:r>
              <a:rPr lang="zh-CN" altLang="en-US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隋炀帝</a:t>
            </a: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杨广和</a:t>
            </a:r>
            <a:r>
              <a:rPr lang="zh-CN" altLang="en-US" sz="2400" b="1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金炀帝</a:t>
            </a:r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完颜亮。在他的统治下，百姓民不聊生，文武大臣和宗亲贵族也被他动辄大开杀戒的残暴举动吓得人心惶惶，全国上下都有人起兵造反，萧统的父亲萧衍也是其中之一。</a:t>
            </a:r>
            <a:endParaRPr lang="zh-CN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2707" y="5539153"/>
            <a:ext cx="200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“步步生莲”</a:t>
            </a:r>
            <a:endParaRPr lang="zh-CN" altLang="en-US" sz="2400" dirty="0">
              <a:solidFill>
                <a:srgbClr val="DEC566"/>
              </a:solidFill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73730" name="Picture 2" descr="http://p0.so.qhimgs1.com/sdr/400__/t011eab87d38d0161c4.jpg"/>
          <p:cNvPicPr>
            <a:picLocks noChangeAspect="1" noChangeArrowheads="1"/>
          </p:cNvPicPr>
          <p:nvPr/>
        </p:nvPicPr>
        <p:blipFill>
          <a:blip r:embed="rId4"/>
          <a:srcRect t="27680" r="22391"/>
          <a:stretch>
            <a:fillRect/>
          </a:stretch>
        </p:blipFill>
        <p:spPr bwMode="auto">
          <a:xfrm>
            <a:off x="2582252" y="4202723"/>
            <a:ext cx="2956902" cy="1832342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 t="50791" b="33265"/>
          <a:stretch>
            <a:fillRect/>
          </a:stretch>
        </p:blipFill>
        <p:spPr bwMode="auto">
          <a:xfrm>
            <a:off x="6295878" y="1485399"/>
            <a:ext cx="4951000" cy="17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72512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525314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南梁代齐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5444014C-2AE5-4B35-AD6C-2A509ED49621}"/>
              </a:ext>
            </a:extLst>
          </p:cNvPr>
          <p:cNvGrpSpPr/>
          <p:nvPr/>
        </p:nvGrpSpPr>
        <p:grpSpPr>
          <a:xfrm>
            <a:off x="562707" y="1022845"/>
            <a:ext cx="6101861" cy="5532520"/>
            <a:chOff x="379414" y="1881097"/>
            <a:chExt cx="6101861" cy="553252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BBE1DDD5-56B1-4D1D-8A4D-CCEBA4F97548}"/>
                </a:ext>
              </a:extLst>
            </p:cNvPr>
            <p:cNvSpPr/>
            <p:nvPr/>
          </p:nvSpPr>
          <p:spPr>
            <a:xfrm>
              <a:off x="675984" y="1881097"/>
              <a:ext cx="453919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rgbClr val="DEC566"/>
                  </a:solidFill>
                  <a:latin typeface="黑体" pitchFamily="49" charset="-122"/>
                  <a:ea typeface="黑体" pitchFamily="49" charset="-122"/>
                </a:rPr>
                <a:t>萧统出生，萧衍称帝</a:t>
              </a:r>
              <a:endParaRPr lang="zh-CN" altLang="en-US" sz="2800" b="1" dirty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78CE8276-0A09-459A-9BF2-11C27F46673B}"/>
                </a:ext>
              </a:extLst>
            </p:cNvPr>
            <p:cNvSpPr/>
            <p:nvPr/>
          </p:nvSpPr>
          <p:spPr>
            <a:xfrm>
              <a:off x="379414" y="2704636"/>
              <a:ext cx="610186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p"/>
              </a:pPr>
              <a:r>
                <a:rPr lang="en-US" altLang="zh-CN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  38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岁仍无子</a:t>
              </a:r>
              <a:r>
                <a:rPr lang="en-US" altLang="zh-CN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——</a:t>
              </a: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“武帝既年垂强仕，方有冢嗣”；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p"/>
              </a:pP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  齐梁军队于长江中下游拉锯、对峙；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萧统出生。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  萧宝卷被手下杀害，夺权的最大障碍消失，成功地改朝换代，建立萧梁王朝；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CN" altLang="en-US" sz="2000" dirty="0" smtClean="0">
                  <a:solidFill>
                    <a:srgbClr val="DEC566"/>
                  </a:solidFill>
                  <a:latin typeface="仿宋" pitchFamily="49" charset="-122"/>
                  <a:ea typeface="仿宋" pitchFamily="49" charset="-122"/>
                </a:rPr>
                <a:t>  在年近四十时开枝散叶，接连生了七个儿子，兄弟八人文才卓著、气度不凡，是中国文学史上的“兄弟星团”。</a:t>
              </a:r>
              <a:endPara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endParaRPr>
            </a:p>
          </p:txBody>
        </p:sp>
      </p:grpSp>
      <p:sp>
        <p:nvSpPr>
          <p:cNvPr id="33794" name="AutoShape 2" descr="http://image96.360doc.cn/DownloadImg/2016/04/1907/70063722_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96" name="AutoShape 4" descr="http://image96.360doc.cn/DownloadImg/2016/04/1907/70063722_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3797" name="Picture 5" descr="C:\Users\Administrator\Desktop\70063722_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5582" y="2996713"/>
            <a:ext cx="5101789" cy="3316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72512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矩形 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50CB5BD3-3CBA-424C-90D9-FC095271270F}"/>
              </a:ext>
            </a:extLst>
          </p:cNvPr>
          <p:cNvSpPr/>
          <p:nvPr/>
        </p:nvSpPr>
        <p:spPr>
          <a:xfrm>
            <a:off x="17430" y="525314"/>
            <a:ext cx="1217457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DEC5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南梁代齐</a:t>
            </a:r>
            <a:endParaRPr lang="zh-TW" altLang="en-US" sz="3200" b="1" dirty="0">
              <a:solidFill>
                <a:srgbClr val="DEC5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BE1DDD5-56B1-4D1D-8A4D-CCEBA4F97548}"/>
              </a:ext>
            </a:extLst>
          </p:cNvPr>
          <p:cNvSpPr/>
          <p:nvPr/>
        </p:nvSpPr>
        <p:spPr>
          <a:xfrm>
            <a:off x="859277" y="1022845"/>
            <a:ext cx="45391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DEC566"/>
                </a:solidFill>
                <a:latin typeface="黑体" pitchFamily="49" charset="-122"/>
                <a:ea typeface="黑体" pitchFamily="49" charset="-122"/>
              </a:rPr>
              <a:t>萧统出生，萧衍称帝</a:t>
            </a:r>
            <a:endParaRPr lang="zh-CN" altLang="en-US" sz="2800" b="1" dirty="0">
              <a:solidFill>
                <a:srgbClr val="DEC566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3794" name="AutoShape 2" descr="http://image96.360doc.cn/DownloadImg/2016/04/1907/70063722_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96" name="AutoShape 4" descr="http://image96.360doc.cn/DownloadImg/2016/04/1907/70063722_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" name="íSḷiḓe">
            <a:extLst>
              <a:ext uri="{FF2B5EF4-FFF2-40B4-BE49-F238E27FC236}">
                <a16:creationId xmlns="" xmlns:a16="http://schemas.microsoft.com/office/drawing/2014/main" id="{C091D81F-9C61-4F84-937F-BE6B5B971909}"/>
              </a:ext>
            </a:extLst>
          </p:cNvPr>
          <p:cNvGrpSpPr/>
          <p:nvPr/>
        </p:nvGrpSpPr>
        <p:grpSpPr>
          <a:xfrm>
            <a:off x="4726072" y="577289"/>
            <a:ext cx="7084928" cy="5457751"/>
            <a:chOff x="660400" y="2891522"/>
            <a:chExt cx="2991942" cy="329023"/>
          </a:xfrm>
        </p:grpSpPr>
        <p:sp>
          <p:nvSpPr>
            <p:cNvPr id="11" name="iṡḷiďè">
              <a:extLst>
                <a:ext uri="{FF2B5EF4-FFF2-40B4-BE49-F238E27FC236}">
                  <a16:creationId xmlns="" xmlns:a16="http://schemas.microsoft.com/office/drawing/2014/main" id="{0FAE6690-0BB1-44B5-A700-CA92BFA88DB4}"/>
                </a:ext>
              </a:extLst>
            </p:cNvPr>
            <p:cNvSpPr/>
            <p:nvPr/>
          </p:nvSpPr>
          <p:spPr bwMode="auto">
            <a:xfrm>
              <a:off x="701450" y="2931401"/>
              <a:ext cx="2950892" cy="28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>
                <a:solidFill>
                  <a:srgbClr val="DEC566"/>
                </a:solidFill>
              </a:endParaRP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>
                <a:solidFill>
                  <a:srgbClr val="DEC566"/>
                </a:solidFill>
              </a:endParaRP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>
                <a:solidFill>
                  <a:srgbClr val="DEC566"/>
                </a:solidFill>
              </a:endParaRP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>
                <a:solidFill>
                  <a:srgbClr val="DEC566"/>
                </a:solidFill>
              </a:endParaRP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>
                <a:solidFill>
                  <a:srgbClr val="DEC566"/>
                </a:solidFill>
              </a:endParaRP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>
                <a:solidFill>
                  <a:srgbClr val="DEC566"/>
                </a:solidFill>
              </a:endParaRPr>
            </a:p>
          </p:txBody>
        </p:sp>
        <p:sp>
          <p:nvSpPr>
            <p:cNvPr id="14" name="îślïḓe">
              <a:extLst>
                <a:ext uri="{FF2B5EF4-FFF2-40B4-BE49-F238E27FC236}">
                  <a16:creationId xmlns="" xmlns:a16="http://schemas.microsoft.com/office/drawing/2014/main" id="{62A26158-EE0F-4610-ACAC-59657FC8DA38}"/>
                </a:ext>
              </a:extLst>
            </p:cNvPr>
            <p:cNvSpPr txBox="1"/>
            <p:nvPr/>
          </p:nvSpPr>
          <p:spPr bwMode="auto">
            <a:xfrm>
              <a:off x="660400" y="2891522"/>
              <a:ext cx="2984810" cy="339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endParaRPr lang="en-US" altLang="zh-CN" sz="2000" b="1" dirty="0">
                <a:solidFill>
                  <a:srgbClr val="DEC566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7540283" y="4184357"/>
            <a:ext cx="4282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车马，衣服，乐悬，朱户，弓矢</a:t>
            </a:r>
            <a:r>
              <a:rPr lang="en-US" altLang="zh-CN" sz="2000" dirty="0" smtClean="0">
                <a:solidFill>
                  <a:srgbClr val="DEC566"/>
                </a:solidFill>
                <a:latin typeface="仿宋" pitchFamily="49" charset="-122"/>
                <a:ea typeface="仿宋" pitchFamily="49" charset="-122"/>
              </a:rPr>
              <a:t>……</a:t>
            </a:r>
            <a:endParaRPr lang="zh-CN" altLang="en-US" sz="2000" dirty="0">
              <a:solidFill>
                <a:srgbClr val="DEC566"/>
              </a:solidFill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18" name="Picture 8" descr="http://amuseum.cdstm.cn/AMuseum/silk/images/fs010101_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4276" y="1555653"/>
            <a:ext cx="2139950" cy="2204213"/>
          </a:xfrm>
          <a:prstGeom prst="rect">
            <a:avLst/>
          </a:prstGeom>
          <a:noFill/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1042C99-5BE7-474D-8083-C2FB7C24A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598"/>
          <a:stretch>
            <a:fillRect/>
          </a:stretch>
        </p:blipFill>
        <p:spPr>
          <a:xfrm>
            <a:off x="352066" y="3520440"/>
            <a:ext cx="7039334" cy="3017520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3575719" y="5196840"/>
            <a:ext cx="981042" cy="1057499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1" name="Picture 9" descr="C:\Users\Administrator\Desktop\朱门.png"/>
          <p:cNvPicPr>
            <a:picLocks noChangeAspect="1" noChangeArrowheads="1"/>
          </p:cNvPicPr>
          <p:nvPr/>
        </p:nvPicPr>
        <p:blipFill>
          <a:blip r:embed="rId6" cstate="print"/>
          <a:srcRect l="52758" t="10790" r="14090" b="9029"/>
          <a:stretch>
            <a:fillRect/>
          </a:stretch>
        </p:blipFill>
        <p:spPr bwMode="auto">
          <a:xfrm>
            <a:off x="7894320" y="4739640"/>
            <a:ext cx="824333" cy="1889760"/>
          </a:xfrm>
          <a:prstGeom prst="rect">
            <a:avLst/>
          </a:prstGeom>
          <a:noFill/>
        </p:spPr>
      </p:pic>
      <p:pic>
        <p:nvPicPr>
          <p:cNvPr id="22" name="Picture 10" descr="C:\Users\Administrator\Desktop\彤弓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5525" y="1417319"/>
            <a:ext cx="1929765" cy="1929765"/>
          </a:xfrm>
          <a:prstGeom prst="rect">
            <a:avLst/>
          </a:prstGeom>
          <a:noFill/>
        </p:spPr>
      </p:pic>
      <p:pic>
        <p:nvPicPr>
          <p:cNvPr id="23" name="Picture 9" descr="C:\Users\Administrator\Desktop\朱门.png"/>
          <p:cNvPicPr>
            <a:picLocks noChangeAspect="1" noChangeArrowheads="1"/>
          </p:cNvPicPr>
          <p:nvPr/>
        </p:nvPicPr>
        <p:blipFill>
          <a:blip r:embed="rId6" cstate="print"/>
          <a:srcRect l="12306" t="10790" r="49081" b="9029"/>
          <a:stretch>
            <a:fillRect/>
          </a:stretch>
        </p:blipFill>
        <p:spPr bwMode="auto">
          <a:xfrm>
            <a:off x="8717280" y="4709160"/>
            <a:ext cx="960120" cy="1889760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954898" y="2278269"/>
            <a:ext cx="16305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r">
              <a:lnSpc>
                <a:spcPct val="150000"/>
              </a:lnSpc>
              <a:spcBef>
                <a:spcPct val="0"/>
              </a:spcBef>
            </a:pPr>
            <a:r>
              <a:rPr lang="zh-CN" altLang="en-US" dirty="0" smtClean="0">
                <a:solidFill>
                  <a:srgbClr val="DEC566"/>
                </a:solidFill>
              </a:rPr>
              <a:t>“加九锡</a:t>
            </a:r>
            <a:r>
              <a:rPr lang="en-US" altLang="zh-CN" dirty="0" smtClean="0">
                <a:solidFill>
                  <a:srgbClr val="DEC566"/>
                </a:solidFill>
              </a:rPr>
              <a:t>(cì)</a:t>
            </a:r>
            <a:r>
              <a:rPr lang="zh-CN" altLang="en-US" dirty="0" smtClean="0">
                <a:solidFill>
                  <a:srgbClr val="DEC566"/>
                </a:solidFill>
              </a:rPr>
              <a:t>”</a:t>
            </a:r>
            <a:endParaRPr lang="en-US" altLang="zh-CN" dirty="0" smtClean="0">
              <a:solidFill>
                <a:srgbClr val="DEC566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71508" y="2980564"/>
            <a:ext cx="227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zh-CN" altLang="en-US" b="1" dirty="0" smtClean="0">
                <a:solidFill>
                  <a:srgbClr val="DEC566"/>
                </a:solidFill>
              </a:rPr>
              <a:t>改朝换代，禅让江山</a:t>
            </a:r>
            <a:endParaRPr lang="en-US" altLang="zh-CN" b="1" dirty="0">
              <a:solidFill>
                <a:srgbClr val="DEC566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09290" y="1686924"/>
            <a:ext cx="172329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lnSpc>
                <a:spcPct val="150000"/>
              </a:lnSpc>
              <a:spcBef>
                <a:spcPct val="0"/>
              </a:spcBef>
            </a:pPr>
            <a:r>
              <a:rPr lang="zh-CN" altLang="en-US" dirty="0" smtClean="0">
                <a:solidFill>
                  <a:srgbClr val="DEC566"/>
                </a:solidFill>
              </a:rPr>
              <a:t>“剑履上殿，</a:t>
            </a:r>
            <a:endParaRPr lang="en-US" altLang="zh-CN" dirty="0" smtClean="0">
              <a:solidFill>
                <a:srgbClr val="DEC566"/>
              </a:solidFill>
            </a:endParaRPr>
          </a:p>
          <a:p>
            <a:pPr marL="171450" indent="-171450" algn="r">
              <a:lnSpc>
                <a:spcPct val="150000"/>
              </a:lnSpc>
              <a:spcBef>
                <a:spcPct val="0"/>
              </a:spcBef>
            </a:pPr>
            <a:r>
              <a:rPr lang="zh-CN" altLang="en-US" dirty="0" smtClean="0">
                <a:solidFill>
                  <a:srgbClr val="DEC566"/>
                </a:solidFill>
              </a:rPr>
              <a:t>入朝不趋，</a:t>
            </a:r>
            <a:endParaRPr lang="en-US" altLang="zh-CN" dirty="0" smtClean="0">
              <a:solidFill>
                <a:srgbClr val="DEC566"/>
              </a:solidFill>
            </a:endParaRPr>
          </a:p>
          <a:p>
            <a:pPr marL="171450" indent="-171450" algn="r">
              <a:lnSpc>
                <a:spcPct val="150000"/>
              </a:lnSpc>
              <a:spcBef>
                <a:spcPct val="0"/>
              </a:spcBef>
            </a:pPr>
            <a:r>
              <a:rPr lang="zh-CN" altLang="en-US" dirty="0" smtClean="0">
                <a:solidFill>
                  <a:srgbClr val="DEC566"/>
                </a:solidFill>
              </a:rPr>
              <a:t>赞拜不名”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272512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2486</Words>
  <Application>Microsoft Office PowerPoint</Application>
  <PresentationFormat>自定义</PresentationFormat>
  <Paragraphs>228</Paragraphs>
  <Slides>28</Slides>
  <Notes>28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</vt:vector>
  </TitlesOfParts>
  <Company>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微软用户</cp:lastModifiedBy>
  <cp:revision>89</cp:revision>
  <dcterms:created xsi:type="dcterms:W3CDTF">2019-07-03T10:53:01Z</dcterms:created>
  <dcterms:modified xsi:type="dcterms:W3CDTF">2019-07-27T18:29:48Z</dcterms:modified>
</cp:coreProperties>
</file>