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customXml/itemProps8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630" r:id="rId5"/>
    <p:sldId id="687" r:id="rId6"/>
    <p:sldId id="688" r:id="rId7"/>
    <p:sldId id="696" r:id="rId8"/>
    <p:sldId id="456" r:id="rId9"/>
    <p:sldId id="694" r:id="rId10"/>
    <p:sldId id="690" r:id="rId11"/>
    <p:sldId id="695" r:id="rId12"/>
    <p:sldId id="689" r:id="rId13"/>
    <p:sldId id="670" r:id="rId14"/>
    <p:sldId id="698" r:id="rId15"/>
    <p:sldId id="669" r:id="rId16"/>
    <p:sldId id="697" r:id="rId17"/>
    <p:sldId id="671" r:id="rId18"/>
    <p:sldId id="672" r:id="rId19"/>
    <p:sldId id="721" r:id="rId20"/>
    <p:sldId id="722" r:id="rId21"/>
    <p:sldId id="723" r:id="rId22"/>
    <p:sldId id="604" r:id="rId23"/>
    <p:sldId id="675" r:id="rId24"/>
    <p:sldId id="677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C15710"/>
    <a:srgbClr val="D66012"/>
    <a:srgbClr val="CB7033"/>
    <a:srgbClr val="583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81.xml"/><Relationship Id="rId30" Type="http://schemas.openxmlformats.org/officeDocument/2006/relationships/customXml" Target="../customXml/item1.xml"/><Relationship Id="rId3" Type="http://schemas.openxmlformats.org/officeDocument/2006/relationships/slide" Target="slides/slide1.xml"/><Relationship Id="rId29" Type="http://schemas.openxmlformats.org/officeDocument/2006/relationships/customXmlProps" Target="../customXml/itemProps80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>
            <a:alphaModFix amt="6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8" Type="http://schemas.openxmlformats.org/officeDocument/2006/relationships/notesSlide" Target="../notesSlides/notesSlide10.xml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10.png"/><Relationship Id="rId25" Type="http://schemas.openxmlformats.org/officeDocument/2006/relationships/image" Target="../media/image9.jpeg"/><Relationship Id="rId24" Type="http://schemas.openxmlformats.org/officeDocument/2006/relationships/tags" Target="../tags/tag79.xml"/><Relationship Id="rId23" Type="http://schemas.openxmlformats.org/officeDocument/2006/relationships/tags" Target="../tags/tag78.xml"/><Relationship Id="rId22" Type="http://schemas.openxmlformats.org/officeDocument/2006/relationships/tags" Target="../tags/tag77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8" Type="http://schemas.openxmlformats.org/officeDocument/2006/relationships/notesSlide" Target="../notesSlides/notesSlide8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55.xml"/><Relationship Id="rId35" Type="http://schemas.openxmlformats.org/officeDocument/2006/relationships/tags" Target="../tags/tag54.xml"/><Relationship Id="rId34" Type="http://schemas.openxmlformats.org/officeDocument/2006/relationships/tags" Target="../tags/tag53.xml"/><Relationship Id="rId33" Type="http://schemas.openxmlformats.org/officeDocument/2006/relationships/tags" Target="../tags/tag52.xml"/><Relationship Id="rId32" Type="http://schemas.openxmlformats.org/officeDocument/2006/relationships/tags" Target="../tags/tag51.xml"/><Relationship Id="rId31" Type="http://schemas.openxmlformats.org/officeDocument/2006/relationships/tags" Target="../tags/tag50.xml"/><Relationship Id="rId30" Type="http://schemas.openxmlformats.org/officeDocument/2006/relationships/tags" Target="../tags/tag49.xml"/><Relationship Id="rId3" Type="http://schemas.openxmlformats.org/officeDocument/2006/relationships/tags" Target="../tags/tag22.xml"/><Relationship Id="rId29" Type="http://schemas.openxmlformats.org/officeDocument/2006/relationships/tags" Target="../tags/tag48.xml"/><Relationship Id="rId28" Type="http://schemas.openxmlformats.org/officeDocument/2006/relationships/tags" Target="../tags/tag47.xml"/><Relationship Id="rId27" Type="http://schemas.openxmlformats.org/officeDocument/2006/relationships/tags" Target="../tags/tag46.xml"/><Relationship Id="rId26" Type="http://schemas.openxmlformats.org/officeDocument/2006/relationships/tags" Target="../tags/tag45.xml"/><Relationship Id="rId25" Type="http://schemas.openxmlformats.org/officeDocument/2006/relationships/tags" Target="../tags/tag44.xml"/><Relationship Id="rId24" Type="http://schemas.openxmlformats.org/officeDocument/2006/relationships/tags" Target="../tags/tag43.xml"/><Relationship Id="rId23" Type="http://schemas.openxmlformats.org/officeDocument/2006/relationships/tags" Target="../tags/tag42.xml"/><Relationship Id="rId22" Type="http://schemas.openxmlformats.org/officeDocument/2006/relationships/tags" Target="../tags/tag41.xml"/><Relationship Id="rId21" Type="http://schemas.openxmlformats.org/officeDocument/2006/relationships/tags" Target="../tags/tag40.xml"/><Relationship Id="rId20" Type="http://schemas.openxmlformats.org/officeDocument/2006/relationships/tags" Target="../tags/tag39.xml"/><Relationship Id="rId2" Type="http://schemas.openxmlformats.org/officeDocument/2006/relationships/tags" Target="../tags/tag21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54ef5ac2efda81ecbb9c1e48548dba9c"/>
          <p:cNvPicPr>
            <a:picLocks noChangeAspect="1"/>
          </p:cNvPicPr>
          <p:nvPr/>
        </p:nvPicPr>
        <p:blipFill>
          <a:blip r:embed="rId1"/>
          <a:srcRect t="55210" r="77240" b="19950"/>
          <a:stretch>
            <a:fillRect/>
          </a:stretch>
        </p:blipFill>
        <p:spPr>
          <a:xfrm flipH="1">
            <a:off x="238125" y="4087495"/>
            <a:ext cx="2549525" cy="2774315"/>
          </a:xfrm>
          <a:prstGeom prst="rect">
            <a:avLst/>
          </a:prstGeom>
        </p:spPr>
      </p:pic>
      <p:pic>
        <p:nvPicPr>
          <p:cNvPr id="15" name="图片 14" descr="54ef5ac2efda81ecbb9c1e48548dba9c"/>
          <p:cNvPicPr>
            <a:picLocks noChangeAspect="1"/>
          </p:cNvPicPr>
          <p:nvPr/>
        </p:nvPicPr>
        <p:blipFill>
          <a:blip r:embed="rId1"/>
          <a:srcRect t="55210" r="77240" b="19950"/>
          <a:stretch>
            <a:fillRect/>
          </a:stretch>
        </p:blipFill>
        <p:spPr>
          <a:xfrm flipH="1">
            <a:off x="-138430" y="5182235"/>
            <a:ext cx="1543685" cy="1679575"/>
          </a:xfrm>
          <a:prstGeom prst="rect">
            <a:avLst/>
          </a:prstGeom>
        </p:spPr>
      </p:pic>
      <p:pic>
        <p:nvPicPr>
          <p:cNvPr id="2" name="图片 1" descr="C:\Users\jhg\Desktop\馆多媒体宣传素材\卡通\595d2517328529b90369c8196077272b.png595d2517328529b90369c8196077272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38210" y="3277235"/>
            <a:ext cx="2252345" cy="2252345"/>
          </a:xfrm>
          <a:prstGeom prst="rect">
            <a:avLst/>
          </a:prstGeom>
        </p:spPr>
      </p:pic>
      <p:pic>
        <p:nvPicPr>
          <p:cNvPr id="5" name="图片 4" descr="698d4e2b486582f94179c3220613b07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70" y="78740"/>
            <a:ext cx="6283960" cy="58051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92375" y="2427605"/>
            <a:ext cx="50730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博物馆</a:t>
            </a:r>
            <a:r>
              <a:rPr lang="en-US" altLang="zh-CN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·</a:t>
            </a:r>
            <a:r>
              <a:rPr lang="zh-CN" altLang="en-US" sz="4800" b="1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故事汇</a:t>
            </a:r>
            <a:endParaRPr lang="zh-CN" altLang="en-US" sz="48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endParaRPr lang="zh-CN" altLang="en-US" sz="4800" b="1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r>
              <a:rPr lang="zh-CN" altLang="en-US" sz="3600" b="1">
                <a:solidFill>
                  <a:schemeClr val="bg1"/>
                </a:solidFill>
                <a:latin typeface="创艺繁隶书" charset="0"/>
                <a:ea typeface="创艺繁隶书" charset="0"/>
              </a:rPr>
              <a:t>第五讲</a:t>
            </a:r>
            <a:endParaRPr lang="zh-CN" altLang="en-US" sz="3600" b="1">
              <a:solidFill>
                <a:schemeClr val="bg1"/>
              </a:solidFill>
              <a:latin typeface="创艺繁隶书" charset="0"/>
              <a:ea typeface="创艺繁隶书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01930" y="451485"/>
            <a:ext cx="1228725" cy="9639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南阳</a:t>
            </a:r>
            <a:endParaRPr lang="zh-CN" altLang="en-US"/>
          </a:p>
        </p:txBody>
      </p:sp>
      <p:grpSp>
        <p:nvGrpSpPr>
          <p:cNvPr id="62" name="组合 61"/>
          <p:cNvGrpSpPr/>
          <p:nvPr>
            <p:custDataLst>
              <p:tags r:id="rId1"/>
            </p:custDataLst>
          </p:nvPr>
        </p:nvGrpSpPr>
        <p:grpSpPr>
          <a:xfrm>
            <a:off x="642383" y="4586498"/>
            <a:ext cx="2585747" cy="1934464"/>
            <a:chOff x="1428750" y="2416347"/>
            <a:chExt cx="2843209" cy="2127078"/>
          </a:xfrm>
        </p:grpSpPr>
        <p:sp>
          <p:nvSpPr>
            <p:cNvPr id="29" name="等腰三角形 28"/>
            <p:cNvSpPr/>
            <p:nvPr>
              <p:custDataLst>
                <p:tags r:id="rId2"/>
              </p:custDataLst>
            </p:nvPr>
          </p:nvSpPr>
          <p:spPr>
            <a:xfrm>
              <a:off x="1428750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>
              <p:custDataLst>
                <p:tags r:id="rId3"/>
              </p:custDataLst>
            </p:nvPr>
          </p:nvSpPr>
          <p:spPr>
            <a:xfrm flipH="1">
              <a:off x="3890959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>
              <p:custDataLst>
                <p:tags r:id="rId4"/>
              </p:custDataLst>
            </p:nvPr>
          </p:nvSpPr>
          <p:spPr>
            <a:xfrm>
              <a:off x="1428750" y="4171950"/>
              <a:ext cx="2843209" cy="371475"/>
            </a:xfrm>
            <a:custGeom>
              <a:avLst/>
              <a:gdLst>
                <a:gd name="connsiteX0" fmla="*/ 0 w 2843209"/>
                <a:gd name="connsiteY0" fmla="*/ 0 h 371475"/>
                <a:gd name="connsiteX1" fmla="*/ 2843209 w 2843209"/>
                <a:gd name="connsiteY1" fmla="*/ 0 h 371475"/>
                <a:gd name="connsiteX2" fmla="*/ 2449542 w 2843209"/>
                <a:gd name="connsiteY2" fmla="*/ 371475 h 371475"/>
                <a:gd name="connsiteX3" fmla="*/ 393667 w 2843209"/>
                <a:gd name="connsiteY3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209" h="371475">
                  <a:moveTo>
                    <a:pt x="0" y="0"/>
                  </a:moveTo>
                  <a:lnTo>
                    <a:pt x="2843209" y="0"/>
                  </a:lnTo>
                  <a:lnTo>
                    <a:pt x="2449542" y="371475"/>
                  </a:lnTo>
                  <a:lnTo>
                    <a:pt x="393667" y="371475"/>
                  </a:lnTo>
                  <a:close/>
                </a:path>
              </a:pathLst>
            </a:custGeom>
            <a:solidFill>
              <a:srgbClr val="92D050">
                <a:lumMod val="40000"/>
                <a:lumOff val="60000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/>
            </a:p>
          </p:txBody>
        </p:sp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1807367" y="2981325"/>
              <a:ext cx="2085975" cy="1562100"/>
            </a:xfrm>
            <a:custGeom>
              <a:avLst/>
              <a:gdLst>
                <a:gd name="connsiteX0" fmla="*/ 0 w 2085975"/>
                <a:gd name="connsiteY0" fmla="*/ 0 h 1562100"/>
                <a:gd name="connsiteX1" fmla="*/ 78125 w 2085975"/>
                <a:gd name="connsiteY1" fmla="*/ 0 h 1562100"/>
                <a:gd name="connsiteX2" fmla="*/ 81815 w 2085975"/>
                <a:gd name="connsiteY2" fmla="*/ 18281 h 1562100"/>
                <a:gd name="connsiteX3" fmla="*/ 147639 w 2085975"/>
                <a:gd name="connsiteY3" fmla="*/ 61912 h 1562100"/>
                <a:gd name="connsiteX4" fmla="*/ 213463 w 2085975"/>
                <a:gd name="connsiteY4" fmla="*/ 18281 h 1562100"/>
                <a:gd name="connsiteX5" fmla="*/ 217154 w 2085975"/>
                <a:gd name="connsiteY5" fmla="*/ 0 h 1562100"/>
                <a:gd name="connsiteX6" fmla="*/ 301961 w 2085975"/>
                <a:gd name="connsiteY6" fmla="*/ 0 h 1562100"/>
                <a:gd name="connsiteX7" fmla="*/ 305652 w 2085975"/>
                <a:gd name="connsiteY7" fmla="*/ 18281 h 1562100"/>
                <a:gd name="connsiteX8" fmla="*/ 371476 w 2085975"/>
                <a:gd name="connsiteY8" fmla="*/ 61912 h 1562100"/>
                <a:gd name="connsiteX9" fmla="*/ 437300 w 2085975"/>
                <a:gd name="connsiteY9" fmla="*/ 18281 h 1562100"/>
                <a:gd name="connsiteX10" fmla="*/ 440991 w 2085975"/>
                <a:gd name="connsiteY10" fmla="*/ 0 h 1562100"/>
                <a:gd name="connsiteX11" fmla="*/ 525798 w 2085975"/>
                <a:gd name="connsiteY11" fmla="*/ 0 h 1562100"/>
                <a:gd name="connsiteX12" fmla="*/ 529489 w 2085975"/>
                <a:gd name="connsiteY12" fmla="*/ 18281 h 1562100"/>
                <a:gd name="connsiteX13" fmla="*/ 595313 w 2085975"/>
                <a:gd name="connsiteY13" fmla="*/ 61912 h 1562100"/>
                <a:gd name="connsiteX14" fmla="*/ 661137 w 2085975"/>
                <a:gd name="connsiteY14" fmla="*/ 18281 h 1562100"/>
                <a:gd name="connsiteX15" fmla="*/ 664828 w 2085975"/>
                <a:gd name="connsiteY15" fmla="*/ 0 h 1562100"/>
                <a:gd name="connsiteX16" fmla="*/ 749635 w 2085975"/>
                <a:gd name="connsiteY16" fmla="*/ 0 h 1562100"/>
                <a:gd name="connsiteX17" fmla="*/ 753326 w 2085975"/>
                <a:gd name="connsiteY17" fmla="*/ 18281 h 1562100"/>
                <a:gd name="connsiteX18" fmla="*/ 819150 w 2085975"/>
                <a:gd name="connsiteY18" fmla="*/ 61912 h 1562100"/>
                <a:gd name="connsiteX19" fmla="*/ 884974 w 2085975"/>
                <a:gd name="connsiteY19" fmla="*/ 18281 h 1562100"/>
                <a:gd name="connsiteX20" fmla="*/ 888665 w 2085975"/>
                <a:gd name="connsiteY20" fmla="*/ 0 h 1562100"/>
                <a:gd name="connsiteX21" fmla="*/ 973472 w 2085975"/>
                <a:gd name="connsiteY21" fmla="*/ 0 h 1562100"/>
                <a:gd name="connsiteX22" fmla="*/ 977163 w 2085975"/>
                <a:gd name="connsiteY22" fmla="*/ 18281 h 1562100"/>
                <a:gd name="connsiteX23" fmla="*/ 1042987 w 2085975"/>
                <a:gd name="connsiteY23" fmla="*/ 61912 h 1562100"/>
                <a:gd name="connsiteX24" fmla="*/ 1108811 w 2085975"/>
                <a:gd name="connsiteY24" fmla="*/ 18281 h 1562100"/>
                <a:gd name="connsiteX25" fmla="*/ 1112502 w 2085975"/>
                <a:gd name="connsiteY25" fmla="*/ 0 h 1562100"/>
                <a:gd name="connsiteX26" fmla="*/ 1197309 w 2085975"/>
                <a:gd name="connsiteY26" fmla="*/ 0 h 1562100"/>
                <a:gd name="connsiteX27" fmla="*/ 1201000 w 2085975"/>
                <a:gd name="connsiteY27" fmla="*/ 18281 h 1562100"/>
                <a:gd name="connsiteX28" fmla="*/ 1266824 w 2085975"/>
                <a:gd name="connsiteY28" fmla="*/ 61912 h 1562100"/>
                <a:gd name="connsiteX29" fmla="*/ 1332648 w 2085975"/>
                <a:gd name="connsiteY29" fmla="*/ 18281 h 1562100"/>
                <a:gd name="connsiteX30" fmla="*/ 1336339 w 2085975"/>
                <a:gd name="connsiteY30" fmla="*/ 0 h 1562100"/>
                <a:gd name="connsiteX31" fmla="*/ 1421146 w 2085975"/>
                <a:gd name="connsiteY31" fmla="*/ 0 h 1562100"/>
                <a:gd name="connsiteX32" fmla="*/ 1424837 w 2085975"/>
                <a:gd name="connsiteY32" fmla="*/ 18281 h 1562100"/>
                <a:gd name="connsiteX33" fmla="*/ 1490661 w 2085975"/>
                <a:gd name="connsiteY33" fmla="*/ 61912 h 1562100"/>
                <a:gd name="connsiteX34" fmla="*/ 1556485 w 2085975"/>
                <a:gd name="connsiteY34" fmla="*/ 18281 h 1562100"/>
                <a:gd name="connsiteX35" fmla="*/ 1560176 w 2085975"/>
                <a:gd name="connsiteY35" fmla="*/ 0 h 1562100"/>
                <a:gd name="connsiteX36" fmla="*/ 1644983 w 2085975"/>
                <a:gd name="connsiteY36" fmla="*/ 0 h 1562100"/>
                <a:gd name="connsiteX37" fmla="*/ 1648674 w 2085975"/>
                <a:gd name="connsiteY37" fmla="*/ 18281 h 1562100"/>
                <a:gd name="connsiteX38" fmla="*/ 1714498 w 2085975"/>
                <a:gd name="connsiteY38" fmla="*/ 61912 h 1562100"/>
                <a:gd name="connsiteX39" fmla="*/ 1780322 w 2085975"/>
                <a:gd name="connsiteY39" fmla="*/ 18281 h 1562100"/>
                <a:gd name="connsiteX40" fmla="*/ 1784013 w 2085975"/>
                <a:gd name="connsiteY40" fmla="*/ 0 h 1562100"/>
                <a:gd name="connsiteX41" fmla="*/ 1868820 w 2085975"/>
                <a:gd name="connsiteY41" fmla="*/ 0 h 1562100"/>
                <a:gd name="connsiteX42" fmla="*/ 1872511 w 2085975"/>
                <a:gd name="connsiteY42" fmla="*/ 18281 h 1562100"/>
                <a:gd name="connsiteX43" fmla="*/ 1938335 w 2085975"/>
                <a:gd name="connsiteY43" fmla="*/ 61912 h 1562100"/>
                <a:gd name="connsiteX44" fmla="*/ 2004159 w 2085975"/>
                <a:gd name="connsiteY44" fmla="*/ 18281 h 1562100"/>
                <a:gd name="connsiteX45" fmla="*/ 2007850 w 2085975"/>
                <a:gd name="connsiteY45" fmla="*/ 0 h 1562100"/>
                <a:gd name="connsiteX46" fmla="*/ 2085975 w 2085975"/>
                <a:gd name="connsiteY46" fmla="*/ 0 h 1562100"/>
                <a:gd name="connsiteX47" fmla="*/ 2085975 w 2085975"/>
                <a:gd name="connsiteY47" fmla="*/ 1562100 h 1562100"/>
                <a:gd name="connsiteX48" fmla="*/ 0 w 2085975"/>
                <a:gd name="connsiteY48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85975" h="1562100">
                  <a:moveTo>
                    <a:pt x="0" y="0"/>
                  </a:moveTo>
                  <a:lnTo>
                    <a:pt x="78125" y="0"/>
                  </a:lnTo>
                  <a:lnTo>
                    <a:pt x="81815" y="18281"/>
                  </a:lnTo>
                  <a:cubicBezTo>
                    <a:pt x="92660" y="43921"/>
                    <a:pt x="118049" y="61912"/>
                    <a:pt x="147639" y="61912"/>
                  </a:cubicBezTo>
                  <a:cubicBezTo>
                    <a:pt x="177230" y="61912"/>
                    <a:pt x="202618" y="43921"/>
                    <a:pt x="213463" y="18281"/>
                  </a:cubicBezTo>
                  <a:lnTo>
                    <a:pt x="217154" y="0"/>
                  </a:lnTo>
                  <a:lnTo>
                    <a:pt x="301961" y="0"/>
                  </a:lnTo>
                  <a:lnTo>
                    <a:pt x="305652" y="18281"/>
                  </a:lnTo>
                  <a:cubicBezTo>
                    <a:pt x="316497" y="43921"/>
                    <a:pt x="341886" y="61912"/>
                    <a:pt x="371476" y="61912"/>
                  </a:cubicBezTo>
                  <a:cubicBezTo>
                    <a:pt x="401067" y="61912"/>
                    <a:pt x="426455" y="43921"/>
                    <a:pt x="437300" y="18281"/>
                  </a:cubicBezTo>
                  <a:lnTo>
                    <a:pt x="440991" y="0"/>
                  </a:lnTo>
                  <a:lnTo>
                    <a:pt x="525798" y="0"/>
                  </a:lnTo>
                  <a:lnTo>
                    <a:pt x="529489" y="18281"/>
                  </a:lnTo>
                  <a:cubicBezTo>
                    <a:pt x="540334" y="43921"/>
                    <a:pt x="565723" y="61912"/>
                    <a:pt x="595313" y="61912"/>
                  </a:cubicBezTo>
                  <a:cubicBezTo>
                    <a:pt x="624904" y="61912"/>
                    <a:pt x="650292" y="43921"/>
                    <a:pt x="661137" y="18281"/>
                  </a:cubicBezTo>
                  <a:lnTo>
                    <a:pt x="664828" y="0"/>
                  </a:lnTo>
                  <a:lnTo>
                    <a:pt x="749635" y="0"/>
                  </a:lnTo>
                  <a:lnTo>
                    <a:pt x="753326" y="18281"/>
                  </a:lnTo>
                  <a:cubicBezTo>
                    <a:pt x="764171" y="43921"/>
                    <a:pt x="789560" y="61912"/>
                    <a:pt x="819150" y="61912"/>
                  </a:cubicBezTo>
                  <a:cubicBezTo>
                    <a:pt x="848741" y="61912"/>
                    <a:pt x="874129" y="43921"/>
                    <a:pt x="884974" y="18281"/>
                  </a:cubicBezTo>
                  <a:lnTo>
                    <a:pt x="888665" y="0"/>
                  </a:lnTo>
                  <a:lnTo>
                    <a:pt x="973472" y="0"/>
                  </a:lnTo>
                  <a:lnTo>
                    <a:pt x="977163" y="18281"/>
                  </a:lnTo>
                  <a:cubicBezTo>
                    <a:pt x="988008" y="43921"/>
                    <a:pt x="1013397" y="61912"/>
                    <a:pt x="1042987" y="61912"/>
                  </a:cubicBezTo>
                  <a:cubicBezTo>
                    <a:pt x="1072578" y="61912"/>
                    <a:pt x="1097966" y="43921"/>
                    <a:pt x="1108811" y="18281"/>
                  </a:cubicBezTo>
                  <a:lnTo>
                    <a:pt x="1112502" y="0"/>
                  </a:lnTo>
                  <a:lnTo>
                    <a:pt x="1197309" y="0"/>
                  </a:lnTo>
                  <a:lnTo>
                    <a:pt x="1201000" y="18281"/>
                  </a:lnTo>
                  <a:cubicBezTo>
                    <a:pt x="1211845" y="43921"/>
                    <a:pt x="1237234" y="61912"/>
                    <a:pt x="1266824" y="61912"/>
                  </a:cubicBezTo>
                  <a:cubicBezTo>
                    <a:pt x="1296414" y="61912"/>
                    <a:pt x="1321803" y="43921"/>
                    <a:pt x="1332648" y="18281"/>
                  </a:cubicBezTo>
                  <a:lnTo>
                    <a:pt x="1336339" y="0"/>
                  </a:lnTo>
                  <a:lnTo>
                    <a:pt x="1421146" y="0"/>
                  </a:lnTo>
                  <a:lnTo>
                    <a:pt x="1424837" y="18281"/>
                  </a:lnTo>
                  <a:cubicBezTo>
                    <a:pt x="1435682" y="43921"/>
                    <a:pt x="1461070" y="61912"/>
                    <a:pt x="1490661" y="61912"/>
                  </a:cubicBezTo>
                  <a:cubicBezTo>
                    <a:pt x="1520252" y="61912"/>
                    <a:pt x="1545640" y="43921"/>
                    <a:pt x="1556485" y="18281"/>
                  </a:cubicBezTo>
                  <a:lnTo>
                    <a:pt x="1560176" y="0"/>
                  </a:lnTo>
                  <a:lnTo>
                    <a:pt x="1644983" y="0"/>
                  </a:lnTo>
                  <a:lnTo>
                    <a:pt x="1648674" y="18281"/>
                  </a:lnTo>
                  <a:cubicBezTo>
                    <a:pt x="1659519" y="43921"/>
                    <a:pt x="1684907" y="61912"/>
                    <a:pt x="1714498" y="61912"/>
                  </a:cubicBezTo>
                  <a:cubicBezTo>
                    <a:pt x="1744088" y="61912"/>
                    <a:pt x="1769477" y="43921"/>
                    <a:pt x="1780322" y="18281"/>
                  </a:cubicBezTo>
                  <a:lnTo>
                    <a:pt x="1784013" y="0"/>
                  </a:lnTo>
                  <a:lnTo>
                    <a:pt x="1868820" y="0"/>
                  </a:lnTo>
                  <a:lnTo>
                    <a:pt x="1872511" y="18281"/>
                  </a:lnTo>
                  <a:cubicBezTo>
                    <a:pt x="1883356" y="43921"/>
                    <a:pt x="1908745" y="61912"/>
                    <a:pt x="1938335" y="61912"/>
                  </a:cubicBezTo>
                  <a:cubicBezTo>
                    <a:pt x="1967925" y="61912"/>
                    <a:pt x="1993314" y="43921"/>
                    <a:pt x="2004159" y="18281"/>
                  </a:cubicBezTo>
                  <a:lnTo>
                    <a:pt x="2007850" y="0"/>
                  </a:lnTo>
                  <a:lnTo>
                    <a:pt x="2085975" y="0"/>
                  </a:lnTo>
                  <a:lnTo>
                    <a:pt x="2085975" y="1562100"/>
                  </a:lnTo>
                  <a:lnTo>
                    <a:pt x="0" y="15621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tIns="288000" rtlCol="0" anchor="ctr">
              <a:normAutofit lnSpcReduction="20000"/>
            </a:bodyPr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初设置南阳郡，成为全国八大都会之一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6"/>
              </p:custDataLst>
            </p:nvPr>
          </p:nvSpPr>
          <p:spPr>
            <a:xfrm>
              <a:off x="1881201" y="2416347"/>
              <a:ext cx="1116465" cy="823209"/>
            </a:xfrm>
            <a:prstGeom prst="ellipse">
              <a:avLst/>
            </a:prstGeom>
            <a:solidFill>
              <a:sysClr val="window" lastClr="FFFFFF"/>
            </a:solidFill>
            <a:ln w="3175">
              <a:solidFill>
                <a:srgbClr val="92D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70000"/>
            </a:bodyPr>
            <a:p>
              <a:pPr algn="ctr"/>
              <a:r>
                <a:rPr lang="zh-CN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战国</a:t>
              </a:r>
              <a:endParaRPr 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组合 62"/>
          <p:cNvGrpSpPr/>
          <p:nvPr>
            <p:custDataLst>
              <p:tags r:id="rId7"/>
            </p:custDataLst>
          </p:nvPr>
        </p:nvGrpSpPr>
        <p:grpSpPr>
          <a:xfrm>
            <a:off x="3359485" y="4585864"/>
            <a:ext cx="2585747" cy="1935098"/>
            <a:chOff x="1428750" y="2415650"/>
            <a:chExt cx="2843209" cy="2127775"/>
          </a:xfrm>
        </p:grpSpPr>
        <p:sp>
          <p:nvSpPr>
            <p:cNvPr id="64" name="等腰三角形 63"/>
            <p:cNvSpPr/>
            <p:nvPr>
              <p:custDataLst>
                <p:tags r:id="rId8"/>
              </p:custDataLst>
            </p:nvPr>
          </p:nvSpPr>
          <p:spPr>
            <a:xfrm>
              <a:off x="1428750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65" name="等腰三角形 64"/>
            <p:cNvSpPr/>
            <p:nvPr>
              <p:custDataLst>
                <p:tags r:id="rId9"/>
              </p:custDataLst>
            </p:nvPr>
          </p:nvSpPr>
          <p:spPr>
            <a:xfrm flipH="1">
              <a:off x="3890959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>
              <p:custDataLst>
                <p:tags r:id="rId10"/>
              </p:custDataLst>
            </p:nvPr>
          </p:nvSpPr>
          <p:spPr>
            <a:xfrm>
              <a:off x="1428750" y="4171950"/>
              <a:ext cx="2843209" cy="371475"/>
            </a:xfrm>
            <a:custGeom>
              <a:avLst/>
              <a:gdLst>
                <a:gd name="connsiteX0" fmla="*/ 0 w 2843209"/>
                <a:gd name="connsiteY0" fmla="*/ 0 h 371475"/>
                <a:gd name="connsiteX1" fmla="*/ 2843209 w 2843209"/>
                <a:gd name="connsiteY1" fmla="*/ 0 h 371475"/>
                <a:gd name="connsiteX2" fmla="*/ 2449542 w 2843209"/>
                <a:gd name="connsiteY2" fmla="*/ 371475 h 371475"/>
                <a:gd name="connsiteX3" fmla="*/ 393667 w 2843209"/>
                <a:gd name="connsiteY3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209" h="371475">
                  <a:moveTo>
                    <a:pt x="0" y="0"/>
                  </a:moveTo>
                  <a:lnTo>
                    <a:pt x="2843209" y="0"/>
                  </a:lnTo>
                  <a:lnTo>
                    <a:pt x="2449542" y="371475"/>
                  </a:lnTo>
                  <a:lnTo>
                    <a:pt x="393667" y="371475"/>
                  </a:lnTo>
                  <a:close/>
                </a:path>
              </a:pathLst>
            </a:custGeom>
            <a:solidFill>
              <a:srgbClr val="92D050">
                <a:lumMod val="40000"/>
                <a:lumOff val="60000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/>
            </a:p>
          </p:txBody>
        </p:sp>
        <p:sp>
          <p:nvSpPr>
            <p:cNvPr id="67" name="任意多边形 66"/>
            <p:cNvSpPr/>
            <p:nvPr>
              <p:custDataLst>
                <p:tags r:id="rId11"/>
              </p:custDataLst>
            </p:nvPr>
          </p:nvSpPr>
          <p:spPr>
            <a:xfrm>
              <a:off x="1807367" y="2981325"/>
              <a:ext cx="2085975" cy="1562100"/>
            </a:xfrm>
            <a:custGeom>
              <a:avLst/>
              <a:gdLst>
                <a:gd name="connsiteX0" fmla="*/ 0 w 2085975"/>
                <a:gd name="connsiteY0" fmla="*/ 0 h 1562100"/>
                <a:gd name="connsiteX1" fmla="*/ 78125 w 2085975"/>
                <a:gd name="connsiteY1" fmla="*/ 0 h 1562100"/>
                <a:gd name="connsiteX2" fmla="*/ 81815 w 2085975"/>
                <a:gd name="connsiteY2" fmla="*/ 18281 h 1562100"/>
                <a:gd name="connsiteX3" fmla="*/ 147639 w 2085975"/>
                <a:gd name="connsiteY3" fmla="*/ 61912 h 1562100"/>
                <a:gd name="connsiteX4" fmla="*/ 213463 w 2085975"/>
                <a:gd name="connsiteY4" fmla="*/ 18281 h 1562100"/>
                <a:gd name="connsiteX5" fmla="*/ 217154 w 2085975"/>
                <a:gd name="connsiteY5" fmla="*/ 0 h 1562100"/>
                <a:gd name="connsiteX6" fmla="*/ 301961 w 2085975"/>
                <a:gd name="connsiteY6" fmla="*/ 0 h 1562100"/>
                <a:gd name="connsiteX7" fmla="*/ 305652 w 2085975"/>
                <a:gd name="connsiteY7" fmla="*/ 18281 h 1562100"/>
                <a:gd name="connsiteX8" fmla="*/ 371476 w 2085975"/>
                <a:gd name="connsiteY8" fmla="*/ 61912 h 1562100"/>
                <a:gd name="connsiteX9" fmla="*/ 437300 w 2085975"/>
                <a:gd name="connsiteY9" fmla="*/ 18281 h 1562100"/>
                <a:gd name="connsiteX10" fmla="*/ 440991 w 2085975"/>
                <a:gd name="connsiteY10" fmla="*/ 0 h 1562100"/>
                <a:gd name="connsiteX11" fmla="*/ 525798 w 2085975"/>
                <a:gd name="connsiteY11" fmla="*/ 0 h 1562100"/>
                <a:gd name="connsiteX12" fmla="*/ 529489 w 2085975"/>
                <a:gd name="connsiteY12" fmla="*/ 18281 h 1562100"/>
                <a:gd name="connsiteX13" fmla="*/ 595313 w 2085975"/>
                <a:gd name="connsiteY13" fmla="*/ 61912 h 1562100"/>
                <a:gd name="connsiteX14" fmla="*/ 661137 w 2085975"/>
                <a:gd name="connsiteY14" fmla="*/ 18281 h 1562100"/>
                <a:gd name="connsiteX15" fmla="*/ 664828 w 2085975"/>
                <a:gd name="connsiteY15" fmla="*/ 0 h 1562100"/>
                <a:gd name="connsiteX16" fmla="*/ 749635 w 2085975"/>
                <a:gd name="connsiteY16" fmla="*/ 0 h 1562100"/>
                <a:gd name="connsiteX17" fmla="*/ 753326 w 2085975"/>
                <a:gd name="connsiteY17" fmla="*/ 18281 h 1562100"/>
                <a:gd name="connsiteX18" fmla="*/ 819150 w 2085975"/>
                <a:gd name="connsiteY18" fmla="*/ 61912 h 1562100"/>
                <a:gd name="connsiteX19" fmla="*/ 884974 w 2085975"/>
                <a:gd name="connsiteY19" fmla="*/ 18281 h 1562100"/>
                <a:gd name="connsiteX20" fmla="*/ 888665 w 2085975"/>
                <a:gd name="connsiteY20" fmla="*/ 0 h 1562100"/>
                <a:gd name="connsiteX21" fmla="*/ 973472 w 2085975"/>
                <a:gd name="connsiteY21" fmla="*/ 0 h 1562100"/>
                <a:gd name="connsiteX22" fmla="*/ 977163 w 2085975"/>
                <a:gd name="connsiteY22" fmla="*/ 18281 h 1562100"/>
                <a:gd name="connsiteX23" fmla="*/ 1042987 w 2085975"/>
                <a:gd name="connsiteY23" fmla="*/ 61912 h 1562100"/>
                <a:gd name="connsiteX24" fmla="*/ 1108811 w 2085975"/>
                <a:gd name="connsiteY24" fmla="*/ 18281 h 1562100"/>
                <a:gd name="connsiteX25" fmla="*/ 1112502 w 2085975"/>
                <a:gd name="connsiteY25" fmla="*/ 0 h 1562100"/>
                <a:gd name="connsiteX26" fmla="*/ 1197309 w 2085975"/>
                <a:gd name="connsiteY26" fmla="*/ 0 h 1562100"/>
                <a:gd name="connsiteX27" fmla="*/ 1201000 w 2085975"/>
                <a:gd name="connsiteY27" fmla="*/ 18281 h 1562100"/>
                <a:gd name="connsiteX28" fmla="*/ 1266824 w 2085975"/>
                <a:gd name="connsiteY28" fmla="*/ 61912 h 1562100"/>
                <a:gd name="connsiteX29" fmla="*/ 1332648 w 2085975"/>
                <a:gd name="connsiteY29" fmla="*/ 18281 h 1562100"/>
                <a:gd name="connsiteX30" fmla="*/ 1336339 w 2085975"/>
                <a:gd name="connsiteY30" fmla="*/ 0 h 1562100"/>
                <a:gd name="connsiteX31" fmla="*/ 1421146 w 2085975"/>
                <a:gd name="connsiteY31" fmla="*/ 0 h 1562100"/>
                <a:gd name="connsiteX32" fmla="*/ 1424837 w 2085975"/>
                <a:gd name="connsiteY32" fmla="*/ 18281 h 1562100"/>
                <a:gd name="connsiteX33" fmla="*/ 1490661 w 2085975"/>
                <a:gd name="connsiteY33" fmla="*/ 61912 h 1562100"/>
                <a:gd name="connsiteX34" fmla="*/ 1556485 w 2085975"/>
                <a:gd name="connsiteY34" fmla="*/ 18281 h 1562100"/>
                <a:gd name="connsiteX35" fmla="*/ 1560176 w 2085975"/>
                <a:gd name="connsiteY35" fmla="*/ 0 h 1562100"/>
                <a:gd name="connsiteX36" fmla="*/ 1644983 w 2085975"/>
                <a:gd name="connsiteY36" fmla="*/ 0 h 1562100"/>
                <a:gd name="connsiteX37" fmla="*/ 1648674 w 2085975"/>
                <a:gd name="connsiteY37" fmla="*/ 18281 h 1562100"/>
                <a:gd name="connsiteX38" fmla="*/ 1714498 w 2085975"/>
                <a:gd name="connsiteY38" fmla="*/ 61912 h 1562100"/>
                <a:gd name="connsiteX39" fmla="*/ 1780322 w 2085975"/>
                <a:gd name="connsiteY39" fmla="*/ 18281 h 1562100"/>
                <a:gd name="connsiteX40" fmla="*/ 1784013 w 2085975"/>
                <a:gd name="connsiteY40" fmla="*/ 0 h 1562100"/>
                <a:gd name="connsiteX41" fmla="*/ 1868820 w 2085975"/>
                <a:gd name="connsiteY41" fmla="*/ 0 h 1562100"/>
                <a:gd name="connsiteX42" fmla="*/ 1872511 w 2085975"/>
                <a:gd name="connsiteY42" fmla="*/ 18281 h 1562100"/>
                <a:gd name="connsiteX43" fmla="*/ 1938335 w 2085975"/>
                <a:gd name="connsiteY43" fmla="*/ 61912 h 1562100"/>
                <a:gd name="connsiteX44" fmla="*/ 2004159 w 2085975"/>
                <a:gd name="connsiteY44" fmla="*/ 18281 h 1562100"/>
                <a:gd name="connsiteX45" fmla="*/ 2007850 w 2085975"/>
                <a:gd name="connsiteY45" fmla="*/ 0 h 1562100"/>
                <a:gd name="connsiteX46" fmla="*/ 2085975 w 2085975"/>
                <a:gd name="connsiteY46" fmla="*/ 0 h 1562100"/>
                <a:gd name="connsiteX47" fmla="*/ 2085975 w 2085975"/>
                <a:gd name="connsiteY47" fmla="*/ 1562100 h 1562100"/>
                <a:gd name="connsiteX48" fmla="*/ 0 w 2085975"/>
                <a:gd name="connsiteY48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85975" h="1562100">
                  <a:moveTo>
                    <a:pt x="0" y="0"/>
                  </a:moveTo>
                  <a:lnTo>
                    <a:pt x="78125" y="0"/>
                  </a:lnTo>
                  <a:lnTo>
                    <a:pt x="81815" y="18281"/>
                  </a:lnTo>
                  <a:cubicBezTo>
                    <a:pt x="92660" y="43921"/>
                    <a:pt x="118049" y="61912"/>
                    <a:pt x="147639" y="61912"/>
                  </a:cubicBezTo>
                  <a:cubicBezTo>
                    <a:pt x="177230" y="61912"/>
                    <a:pt x="202618" y="43921"/>
                    <a:pt x="213463" y="18281"/>
                  </a:cubicBezTo>
                  <a:lnTo>
                    <a:pt x="217154" y="0"/>
                  </a:lnTo>
                  <a:lnTo>
                    <a:pt x="301961" y="0"/>
                  </a:lnTo>
                  <a:lnTo>
                    <a:pt x="305652" y="18281"/>
                  </a:lnTo>
                  <a:cubicBezTo>
                    <a:pt x="316497" y="43921"/>
                    <a:pt x="341886" y="61912"/>
                    <a:pt x="371476" y="61912"/>
                  </a:cubicBezTo>
                  <a:cubicBezTo>
                    <a:pt x="401067" y="61912"/>
                    <a:pt x="426455" y="43921"/>
                    <a:pt x="437300" y="18281"/>
                  </a:cubicBezTo>
                  <a:lnTo>
                    <a:pt x="440991" y="0"/>
                  </a:lnTo>
                  <a:lnTo>
                    <a:pt x="525798" y="0"/>
                  </a:lnTo>
                  <a:lnTo>
                    <a:pt x="529489" y="18281"/>
                  </a:lnTo>
                  <a:cubicBezTo>
                    <a:pt x="540334" y="43921"/>
                    <a:pt x="565723" y="61912"/>
                    <a:pt x="595313" y="61912"/>
                  </a:cubicBezTo>
                  <a:cubicBezTo>
                    <a:pt x="624904" y="61912"/>
                    <a:pt x="650292" y="43921"/>
                    <a:pt x="661137" y="18281"/>
                  </a:cubicBezTo>
                  <a:lnTo>
                    <a:pt x="664828" y="0"/>
                  </a:lnTo>
                  <a:lnTo>
                    <a:pt x="749635" y="0"/>
                  </a:lnTo>
                  <a:lnTo>
                    <a:pt x="753326" y="18281"/>
                  </a:lnTo>
                  <a:cubicBezTo>
                    <a:pt x="764171" y="43921"/>
                    <a:pt x="789560" y="61912"/>
                    <a:pt x="819150" y="61912"/>
                  </a:cubicBezTo>
                  <a:cubicBezTo>
                    <a:pt x="848741" y="61912"/>
                    <a:pt x="874129" y="43921"/>
                    <a:pt x="884974" y="18281"/>
                  </a:cubicBezTo>
                  <a:lnTo>
                    <a:pt x="888665" y="0"/>
                  </a:lnTo>
                  <a:lnTo>
                    <a:pt x="973472" y="0"/>
                  </a:lnTo>
                  <a:lnTo>
                    <a:pt x="977163" y="18281"/>
                  </a:lnTo>
                  <a:cubicBezTo>
                    <a:pt x="988008" y="43921"/>
                    <a:pt x="1013397" y="61912"/>
                    <a:pt x="1042987" y="61912"/>
                  </a:cubicBezTo>
                  <a:cubicBezTo>
                    <a:pt x="1072578" y="61912"/>
                    <a:pt x="1097966" y="43921"/>
                    <a:pt x="1108811" y="18281"/>
                  </a:cubicBezTo>
                  <a:lnTo>
                    <a:pt x="1112502" y="0"/>
                  </a:lnTo>
                  <a:lnTo>
                    <a:pt x="1197309" y="0"/>
                  </a:lnTo>
                  <a:lnTo>
                    <a:pt x="1201000" y="18281"/>
                  </a:lnTo>
                  <a:cubicBezTo>
                    <a:pt x="1211845" y="43921"/>
                    <a:pt x="1237234" y="61912"/>
                    <a:pt x="1266824" y="61912"/>
                  </a:cubicBezTo>
                  <a:cubicBezTo>
                    <a:pt x="1296414" y="61912"/>
                    <a:pt x="1321803" y="43921"/>
                    <a:pt x="1332648" y="18281"/>
                  </a:cubicBezTo>
                  <a:lnTo>
                    <a:pt x="1336339" y="0"/>
                  </a:lnTo>
                  <a:lnTo>
                    <a:pt x="1421146" y="0"/>
                  </a:lnTo>
                  <a:lnTo>
                    <a:pt x="1424837" y="18281"/>
                  </a:lnTo>
                  <a:cubicBezTo>
                    <a:pt x="1435682" y="43921"/>
                    <a:pt x="1461070" y="61912"/>
                    <a:pt x="1490661" y="61912"/>
                  </a:cubicBezTo>
                  <a:cubicBezTo>
                    <a:pt x="1520252" y="61912"/>
                    <a:pt x="1545640" y="43921"/>
                    <a:pt x="1556485" y="18281"/>
                  </a:cubicBezTo>
                  <a:lnTo>
                    <a:pt x="1560176" y="0"/>
                  </a:lnTo>
                  <a:lnTo>
                    <a:pt x="1644983" y="0"/>
                  </a:lnTo>
                  <a:lnTo>
                    <a:pt x="1648674" y="18281"/>
                  </a:lnTo>
                  <a:cubicBezTo>
                    <a:pt x="1659519" y="43921"/>
                    <a:pt x="1684907" y="61912"/>
                    <a:pt x="1714498" y="61912"/>
                  </a:cubicBezTo>
                  <a:cubicBezTo>
                    <a:pt x="1744088" y="61912"/>
                    <a:pt x="1769477" y="43921"/>
                    <a:pt x="1780322" y="18281"/>
                  </a:cubicBezTo>
                  <a:lnTo>
                    <a:pt x="1784013" y="0"/>
                  </a:lnTo>
                  <a:lnTo>
                    <a:pt x="1868820" y="0"/>
                  </a:lnTo>
                  <a:lnTo>
                    <a:pt x="1872511" y="18281"/>
                  </a:lnTo>
                  <a:cubicBezTo>
                    <a:pt x="1883356" y="43921"/>
                    <a:pt x="1908745" y="61912"/>
                    <a:pt x="1938335" y="61912"/>
                  </a:cubicBezTo>
                  <a:cubicBezTo>
                    <a:pt x="1967925" y="61912"/>
                    <a:pt x="1993314" y="43921"/>
                    <a:pt x="2004159" y="18281"/>
                  </a:cubicBezTo>
                  <a:lnTo>
                    <a:pt x="2007850" y="0"/>
                  </a:lnTo>
                  <a:lnTo>
                    <a:pt x="2085975" y="0"/>
                  </a:lnTo>
                  <a:lnTo>
                    <a:pt x="2085975" y="1562100"/>
                  </a:lnTo>
                  <a:lnTo>
                    <a:pt x="0" y="15621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tIns="288000" rtlCol="0" anchor="ctr">
              <a:no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“迁不轨之民于南阳”，使六国富豪和擅长经营的商人及手工业者云集南阳，促进了南阳经济的发展，</a:t>
              </a:r>
              <a:endParaRPr lang="zh-CN" altLang="en-US" sz="1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8" name="椭圆 67"/>
            <p:cNvSpPr/>
            <p:nvPr>
              <p:custDataLst>
                <p:tags r:id="rId12"/>
              </p:custDataLst>
            </p:nvPr>
          </p:nvSpPr>
          <p:spPr>
            <a:xfrm>
              <a:off x="1881201" y="2415650"/>
              <a:ext cx="916772" cy="823908"/>
            </a:xfrm>
            <a:prstGeom prst="ellipse">
              <a:avLst/>
            </a:prstGeom>
            <a:solidFill>
              <a:sysClr val="window" lastClr="FFFFFF"/>
            </a:solidFill>
            <a:ln w="3175">
              <a:solidFill>
                <a:srgbClr val="92D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z="24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秦</a:t>
              </a:r>
              <a:endParaRPr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组合 68"/>
          <p:cNvGrpSpPr/>
          <p:nvPr>
            <p:custDataLst>
              <p:tags r:id="rId13"/>
            </p:custDataLst>
          </p:nvPr>
        </p:nvGrpSpPr>
        <p:grpSpPr>
          <a:xfrm>
            <a:off x="6076587" y="4594754"/>
            <a:ext cx="2585747" cy="1926208"/>
            <a:chOff x="1428750" y="2425425"/>
            <a:chExt cx="2843209" cy="2118000"/>
          </a:xfrm>
        </p:grpSpPr>
        <p:sp>
          <p:nvSpPr>
            <p:cNvPr id="70" name="等腰三角形 69"/>
            <p:cNvSpPr/>
            <p:nvPr>
              <p:custDataLst>
                <p:tags r:id="rId14"/>
              </p:custDataLst>
            </p:nvPr>
          </p:nvSpPr>
          <p:spPr>
            <a:xfrm>
              <a:off x="1428750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71" name="等腰三角形 70"/>
            <p:cNvSpPr/>
            <p:nvPr>
              <p:custDataLst>
                <p:tags r:id="rId15"/>
              </p:custDataLst>
            </p:nvPr>
          </p:nvSpPr>
          <p:spPr>
            <a:xfrm flipH="1">
              <a:off x="3890959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72" name="任意多边形 71"/>
            <p:cNvSpPr/>
            <p:nvPr>
              <p:custDataLst>
                <p:tags r:id="rId16"/>
              </p:custDataLst>
            </p:nvPr>
          </p:nvSpPr>
          <p:spPr>
            <a:xfrm>
              <a:off x="1428750" y="4171950"/>
              <a:ext cx="2843209" cy="371475"/>
            </a:xfrm>
            <a:custGeom>
              <a:avLst/>
              <a:gdLst>
                <a:gd name="connsiteX0" fmla="*/ 0 w 2843209"/>
                <a:gd name="connsiteY0" fmla="*/ 0 h 371475"/>
                <a:gd name="connsiteX1" fmla="*/ 2843209 w 2843209"/>
                <a:gd name="connsiteY1" fmla="*/ 0 h 371475"/>
                <a:gd name="connsiteX2" fmla="*/ 2449542 w 2843209"/>
                <a:gd name="connsiteY2" fmla="*/ 371475 h 371475"/>
                <a:gd name="connsiteX3" fmla="*/ 393667 w 2843209"/>
                <a:gd name="connsiteY3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209" h="371475">
                  <a:moveTo>
                    <a:pt x="0" y="0"/>
                  </a:moveTo>
                  <a:lnTo>
                    <a:pt x="2843209" y="0"/>
                  </a:lnTo>
                  <a:lnTo>
                    <a:pt x="2449542" y="371475"/>
                  </a:lnTo>
                  <a:lnTo>
                    <a:pt x="393667" y="371475"/>
                  </a:lnTo>
                  <a:close/>
                </a:path>
              </a:pathLst>
            </a:custGeom>
            <a:solidFill>
              <a:srgbClr val="92D050">
                <a:lumMod val="40000"/>
                <a:lumOff val="60000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/>
            </a:p>
          </p:txBody>
        </p:sp>
        <p:sp>
          <p:nvSpPr>
            <p:cNvPr id="73" name="任意多边形 72"/>
            <p:cNvSpPr/>
            <p:nvPr>
              <p:custDataLst>
                <p:tags r:id="rId17"/>
              </p:custDataLst>
            </p:nvPr>
          </p:nvSpPr>
          <p:spPr>
            <a:xfrm>
              <a:off x="1807367" y="2981325"/>
              <a:ext cx="2085975" cy="1562100"/>
            </a:xfrm>
            <a:custGeom>
              <a:avLst/>
              <a:gdLst>
                <a:gd name="connsiteX0" fmla="*/ 0 w 2085975"/>
                <a:gd name="connsiteY0" fmla="*/ 0 h 1562100"/>
                <a:gd name="connsiteX1" fmla="*/ 78125 w 2085975"/>
                <a:gd name="connsiteY1" fmla="*/ 0 h 1562100"/>
                <a:gd name="connsiteX2" fmla="*/ 81815 w 2085975"/>
                <a:gd name="connsiteY2" fmla="*/ 18281 h 1562100"/>
                <a:gd name="connsiteX3" fmla="*/ 147639 w 2085975"/>
                <a:gd name="connsiteY3" fmla="*/ 61912 h 1562100"/>
                <a:gd name="connsiteX4" fmla="*/ 213463 w 2085975"/>
                <a:gd name="connsiteY4" fmla="*/ 18281 h 1562100"/>
                <a:gd name="connsiteX5" fmla="*/ 217154 w 2085975"/>
                <a:gd name="connsiteY5" fmla="*/ 0 h 1562100"/>
                <a:gd name="connsiteX6" fmla="*/ 301961 w 2085975"/>
                <a:gd name="connsiteY6" fmla="*/ 0 h 1562100"/>
                <a:gd name="connsiteX7" fmla="*/ 305652 w 2085975"/>
                <a:gd name="connsiteY7" fmla="*/ 18281 h 1562100"/>
                <a:gd name="connsiteX8" fmla="*/ 371476 w 2085975"/>
                <a:gd name="connsiteY8" fmla="*/ 61912 h 1562100"/>
                <a:gd name="connsiteX9" fmla="*/ 437300 w 2085975"/>
                <a:gd name="connsiteY9" fmla="*/ 18281 h 1562100"/>
                <a:gd name="connsiteX10" fmla="*/ 440991 w 2085975"/>
                <a:gd name="connsiteY10" fmla="*/ 0 h 1562100"/>
                <a:gd name="connsiteX11" fmla="*/ 525798 w 2085975"/>
                <a:gd name="connsiteY11" fmla="*/ 0 h 1562100"/>
                <a:gd name="connsiteX12" fmla="*/ 529489 w 2085975"/>
                <a:gd name="connsiteY12" fmla="*/ 18281 h 1562100"/>
                <a:gd name="connsiteX13" fmla="*/ 595313 w 2085975"/>
                <a:gd name="connsiteY13" fmla="*/ 61912 h 1562100"/>
                <a:gd name="connsiteX14" fmla="*/ 661137 w 2085975"/>
                <a:gd name="connsiteY14" fmla="*/ 18281 h 1562100"/>
                <a:gd name="connsiteX15" fmla="*/ 664828 w 2085975"/>
                <a:gd name="connsiteY15" fmla="*/ 0 h 1562100"/>
                <a:gd name="connsiteX16" fmla="*/ 749635 w 2085975"/>
                <a:gd name="connsiteY16" fmla="*/ 0 h 1562100"/>
                <a:gd name="connsiteX17" fmla="*/ 753326 w 2085975"/>
                <a:gd name="connsiteY17" fmla="*/ 18281 h 1562100"/>
                <a:gd name="connsiteX18" fmla="*/ 819150 w 2085975"/>
                <a:gd name="connsiteY18" fmla="*/ 61912 h 1562100"/>
                <a:gd name="connsiteX19" fmla="*/ 884974 w 2085975"/>
                <a:gd name="connsiteY19" fmla="*/ 18281 h 1562100"/>
                <a:gd name="connsiteX20" fmla="*/ 888665 w 2085975"/>
                <a:gd name="connsiteY20" fmla="*/ 0 h 1562100"/>
                <a:gd name="connsiteX21" fmla="*/ 973472 w 2085975"/>
                <a:gd name="connsiteY21" fmla="*/ 0 h 1562100"/>
                <a:gd name="connsiteX22" fmla="*/ 977163 w 2085975"/>
                <a:gd name="connsiteY22" fmla="*/ 18281 h 1562100"/>
                <a:gd name="connsiteX23" fmla="*/ 1042987 w 2085975"/>
                <a:gd name="connsiteY23" fmla="*/ 61912 h 1562100"/>
                <a:gd name="connsiteX24" fmla="*/ 1108811 w 2085975"/>
                <a:gd name="connsiteY24" fmla="*/ 18281 h 1562100"/>
                <a:gd name="connsiteX25" fmla="*/ 1112502 w 2085975"/>
                <a:gd name="connsiteY25" fmla="*/ 0 h 1562100"/>
                <a:gd name="connsiteX26" fmla="*/ 1197309 w 2085975"/>
                <a:gd name="connsiteY26" fmla="*/ 0 h 1562100"/>
                <a:gd name="connsiteX27" fmla="*/ 1201000 w 2085975"/>
                <a:gd name="connsiteY27" fmla="*/ 18281 h 1562100"/>
                <a:gd name="connsiteX28" fmla="*/ 1266824 w 2085975"/>
                <a:gd name="connsiteY28" fmla="*/ 61912 h 1562100"/>
                <a:gd name="connsiteX29" fmla="*/ 1332648 w 2085975"/>
                <a:gd name="connsiteY29" fmla="*/ 18281 h 1562100"/>
                <a:gd name="connsiteX30" fmla="*/ 1336339 w 2085975"/>
                <a:gd name="connsiteY30" fmla="*/ 0 h 1562100"/>
                <a:gd name="connsiteX31" fmla="*/ 1421146 w 2085975"/>
                <a:gd name="connsiteY31" fmla="*/ 0 h 1562100"/>
                <a:gd name="connsiteX32" fmla="*/ 1424837 w 2085975"/>
                <a:gd name="connsiteY32" fmla="*/ 18281 h 1562100"/>
                <a:gd name="connsiteX33" fmla="*/ 1490661 w 2085975"/>
                <a:gd name="connsiteY33" fmla="*/ 61912 h 1562100"/>
                <a:gd name="connsiteX34" fmla="*/ 1556485 w 2085975"/>
                <a:gd name="connsiteY34" fmla="*/ 18281 h 1562100"/>
                <a:gd name="connsiteX35" fmla="*/ 1560176 w 2085975"/>
                <a:gd name="connsiteY35" fmla="*/ 0 h 1562100"/>
                <a:gd name="connsiteX36" fmla="*/ 1644983 w 2085975"/>
                <a:gd name="connsiteY36" fmla="*/ 0 h 1562100"/>
                <a:gd name="connsiteX37" fmla="*/ 1648674 w 2085975"/>
                <a:gd name="connsiteY37" fmla="*/ 18281 h 1562100"/>
                <a:gd name="connsiteX38" fmla="*/ 1714498 w 2085975"/>
                <a:gd name="connsiteY38" fmla="*/ 61912 h 1562100"/>
                <a:gd name="connsiteX39" fmla="*/ 1780322 w 2085975"/>
                <a:gd name="connsiteY39" fmla="*/ 18281 h 1562100"/>
                <a:gd name="connsiteX40" fmla="*/ 1784013 w 2085975"/>
                <a:gd name="connsiteY40" fmla="*/ 0 h 1562100"/>
                <a:gd name="connsiteX41" fmla="*/ 1868820 w 2085975"/>
                <a:gd name="connsiteY41" fmla="*/ 0 h 1562100"/>
                <a:gd name="connsiteX42" fmla="*/ 1872511 w 2085975"/>
                <a:gd name="connsiteY42" fmla="*/ 18281 h 1562100"/>
                <a:gd name="connsiteX43" fmla="*/ 1938335 w 2085975"/>
                <a:gd name="connsiteY43" fmla="*/ 61912 h 1562100"/>
                <a:gd name="connsiteX44" fmla="*/ 2004159 w 2085975"/>
                <a:gd name="connsiteY44" fmla="*/ 18281 h 1562100"/>
                <a:gd name="connsiteX45" fmla="*/ 2007850 w 2085975"/>
                <a:gd name="connsiteY45" fmla="*/ 0 h 1562100"/>
                <a:gd name="connsiteX46" fmla="*/ 2085975 w 2085975"/>
                <a:gd name="connsiteY46" fmla="*/ 0 h 1562100"/>
                <a:gd name="connsiteX47" fmla="*/ 2085975 w 2085975"/>
                <a:gd name="connsiteY47" fmla="*/ 1562100 h 1562100"/>
                <a:gd name="connsiteX48" fmla="*/ 0 w 2085975"/>
                <a:gd name="connsiteY48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85975" h="1562100">
                  <a:moveTo>
                    <a:pt x="0" y="0"/>
                  </a:moveTo>
                  <a:lnTo>
                    <a:pt x="78125" y="0"/>
                  </a:lnTo>
                  <a:lnTo>
                    <a:pt x="81815" y="18281"/>
                  </a:lnTo>
                  <a:cubicBezTo>
                    <a:pt x="92660" y="43921"/>
                    <a:pt x="118049" y="61912"/>
                    <a:pt x="147639" y="61912"/>
                  </a:cubicBezTo>
                  <a:cubicBezTo>
                    <a:pt x="177230" y="61912"/>
                    <a:pt x="202618" y="43921"/>
                    <a:pt x="213463" y="18281"/>
                  </a:cubicBezTo>
                  <a:lnTo>
                    <a:pt x="217154" y="0"/>
                  </a:lnTo>
                  <a:lnTo>
                    <a:pt x="301961" y="0"/>
                  </a:lnTo>
                  <a:lnTo>
                    <a:pt x="305652" y="18281"/>
                  </a:lnTo>
                  <a:cubicBezTo>
                    <a:pt x="316497" y="43921"/>
                    <a:pt x="341886" y="61912"/>
                    <a:pt x="371476" y="61912"/>
                  </a:cubicBezTo>
                  <a:cubicBezTo>
                    <a:pt x="401067" y="61912"/>
                    <a:pt x="426455" y="43921"/>
                    <a:pt x="437300" y="18281"/>
                  </a:cubicBezTo>
                  <a:lnTo>
                    <a:pt x="440991" y="0"/>
                  </a:lnTo>
                  <a:lnTo>
                    <a:pt x="525798" y="0"/>
                  </a:lnTo>
                  <a:lnTo>
                    <a:pt x="529489" y="18281"/>
                  </a:lnTo>
                  <a:cubicBezTo>
                    <a:pt x="540334" y="43921"/>
                    <a:pt x="565723" y="61912"/>
                    <a:pt x="595313" y="61912"/>
                  </a:cubicBezTo>
                  <a:cubicBezTo>
                    <a:pt x="624904" y="61912"/>
                    <a:pt x="650292" y="43921"/>
                    <a:pt x="661137" y="18281"/>
                  </a:cubicBezTo>
                  <a:lnTo>
                    <a:pt x="664828" y="0"/>
                  </a:lnTo>
                  <a:lnTo>
                    <a:pt x="749635" y="0"/>
                  </a:lnTo>
                  <a:lnTo>
                    <a:pt x="753326" y="18281"/>
                  </a:lnTo>
                  <a:cubicBezTo>
                    <a:pt x="764171" y="43921"/>
                    <a:pt x="789560" y="61912"/>
                    <a:pt x="819150" y="61912"/>
                  </a:cubicBezTo>
                  <a:cubicBezTo>
                    <a:pt x="848741" y="61912"/>
                    <a:pt x="874129" y="43921"/>
                    <a:pt x="884974" y="18281"/>
                  </a:cubicBezTo>
                  <a:lnTo>
                    <a:pt x="888665" y="0"/>
                  </a:lnTo>
                  <a:lnTo>
                    <a:pt x="973472" y="0"/>
                  </a:lnTo>
                  <a:lnTo>
                    <a:pt x="977163" y="18281"/>
                  </a:lnTo>
                  <a:cubicBezTo>
                    <a:pt x="988008" y="43921"/>
                    <a:pt x="1013397" y="61912"/>
                    <a:pt x="1042987" y="61912"/>
                  </a:cubicBezTo>
                  <a:cubicBezTo>
                    <a:pt x="1072578" y="61912"/>
                    <a:pt x="1097966" y="43921"/>
                    <a:pt x="1108811" y="18281"/>
                  </a:cubicBezTo>
                  <a:lnTo>
                    <a:pt x="1112502" y="0"/>
                  </a:lnTo>
                  <a:lnTo>
                    <a:pt x="1197309" y="0"/>
                  </a:lnTo>
                  <a:lnTo>
                    <a:pt x="1201000" y="18281"/>
                  </a:lnTo>
                  <a:cubicBezTo>
                    <a:pt x="1211845" y="43921"/>
                    <a:pt x="1237234" y="61912"/>
                    <a:pt x="1266824" y="61912"/>
                  </a:cubicBezTo>
                  <a:cubicBezTo>
                    <a:pt x="1296414" y="61912"/>
                    <a:pt x="1321803" y="43921"/>
                    <a:pt x="1332648" y="18281"/>
                  </a:cubicBezTo>
                  <a:lnTo>
                    <a:pt x="1336339" y="0"/>
                  </a:lnTo>
                  <a:lnTo>
                    <a:pt x="1421146" y="0"/>
                  </a:lnTo>
                  <a:lnTo>
                    <a:pt x="1424837" y="18281"/>
                  </a:lnTo>
                  <a:cubicBezTo>
                    <a:pt x="1435682" y="43921"/>
                    <a:pt x="1461070" y="61912"/>
                    <a:pt x="1490661" y="61912"/>
                  </a:cubicBezTo>
                  <a:cubicBezTo>
                    <a:pt x="1520252" y="61912"/>
                    <a:pt x="1545640" y="43921"/>
                    <a:pt x="1556485" y="18281"/>
                  </a:cubicBezTo>
                  <a:lnTo>
                    <a:pt x="1560176" y="0"/>
                  </a:lnTo>
                  <a:lnTo>
                    <a:pt x="1644983" y="0"/>
                  </a:lnTo>
                  <a:lnTo>
                    <a:pt x="1648674" y="18281"/>
                  </a:lnTo>
                  <a:cubicBezTo>
                    <a:pt x="1659519" y="43921"/>
                    <a:pt x="1684907" y="61912"/>
                    <a:pt x="1714498" y="61912"/>
                  </a:cubicBezTo>
                  <a:cubicBezTo>
                    <a:pt x="1744088" y="61912"/>
                    <a:pt x="1769477" y="43921"/>
                    <a:pt x="1780322" y="18281"/>
                  </a:cubicBezTo>
                  <a:lnTo>
                    <a:pt x="1784013" y="0"/>
                  </a:lnTo>
                  <a:lnTo>
                    <a:pt x="1868820" y="0"/>
                  </a:lnTo>
                  <a:lnTo>
                    <a:pt x="1872511" y="18281"/>
                  </a:lnTo>
                  <a:cubicBezTo>
                    <a:pt x="1883356" y="43921"/>
                    <a:pt x="1908745" y="61912"/>
                    <a:pt x="1938335" y="61912"/>
                  </a:cubicBezTo>
                  <a:cubicBezTo>
                    <a:pt x="1967925" y="61912"/>
                    <a:pt x="1993314" y="43921"/>
                    <a:pt x="2004159" y="18281"/>
                  </a:cubicBezTo>
                  <a:lnTo>
                    <a:pt x="2007850" y="0"/>
                  </a:lnTo>
                  <a:lnTo>
                    <a:pt x="2085975" y="0"/>
                  </a:lnTo>
                  <a:lnTo>
                    <a:pt x="2085975" y="1562100"/>
                  </a:lnTo>
                  <a:lnTo>
                    <a:pt x="0" y="15621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tIns="288000" rtlCol="0" anchor="ctr">
              <a:normAutofit fontScale="80000"/>
            </a:bodyPr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南阳水利与关中郑国渠、成都都江堰齐名，并称全国三大灌区</a:t>
              </a:r>
              <a:endPara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4" name="椭圆 73"/>
            <p:cNvSpPr/>
            <p:nvPr>
              <p:custDataLst>
                <p:tags r:id="rId18"/>
              </p:custDataLst>
            </p:nvPr>
          </p:nvSpPr>
          <p:spPr>
            <a:xfrm>
              <a:off x="1807887" y="2425425"/>
              <a:ext cx="1108086" cy="814133"/>
            </a:xfrm>
            <a:prstGeom prst="ellipse">
              <a:avLst/>
            </a:prstGeom>
            <a:solidFill>
              <a:sysClr val="window" lastClr="FFFFFF"/>
            </a:solidFill>
            <a:ln w="3175">
              <a:solidFill>
                <a:srgbClr val="92D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80000"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西汉</a:t>
              </a:r>
              <a:endParaRPr lang="zh-CN" alt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9"/>
            </p:custDataLst>
          </p:nvPr>
        </p:nvGrpSpPr>
        <p:grpSpPr>
          <a:xfrm>
            <a:off x="8793690" y="4585864"/>
            <a:ext cx="2585747" cy="1935098"/>
            <a:chOff x="1428750" y="2415650"/>
            <a:chExt cx="2843209" cy="2127775"/>
          </a:xfrm>
        </p:grpSpPr>
        <p:sp>
          <p:nvSpPr>
            <p:cNvPr id="10" name="等腰三角形 9"/>
            <p:cNvSpPr/>
            <p:nvPr>
              <p:custDataLst>
                <p:tags r:id="rId20"/>
              </p:custDataLst>
            </p:nvPr>
          </p:nvSpPr>
          <p:spPr>
            <a:xfrm>
              <a:off x="1428750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>
              <p:custDataLst>
                <p:tags r:id="rId21"/>
              </p:custDataLst>
            </p:nvPr>
          </p:nvSpPr>
          <p:spPr>
            <a:xfrm flipH="1">
              <a:off x="3890959" y="2981325"/>
              <a:ext cx="381000" cy="1190625"/>
            </a:xfrm>
            <a:prstGeom prst="triangle">
              <a:avLst>
                <a:gd name="adj" fmla="val 100000"/>
              </a:avLst>
            </a:prstGeom>
            <a:solidFill>
              <a:srgbClr val="92D050">
                <a:lumMod val="50000"/>
              </a:srgbClr>
            </a:solidFill>
            <a:ln>
              <a:noFill/>
            </a:ln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22"/>
              </p:custDataLst>
            </p:nvPr>
          </p:nvSpPr>
          <p:spPr>
            <a:xfrm>
              <a:off x="1428750" y="4171950"/>
              <a:ext cx="2843209" cy="371475"/>
            </a:xfrm>
            <a:custGeom>
              <a:avLst/>
              <a:gdLst>
                <a:gd name="connsiteX0" fmla="*/ 0 w 2843209"/>
                <a:gd name="connsiteY0" fmla="*/ 0 h 371475"/>
                <a:gd name="connsiteX1" fmla="*/ 2843209 w 2843209"/>
                <a:gd name="connsiteY1" fmla="*/ 0 h 371475"/>
                <a:gd name="connsiteX2" fmla="*/ 2449542 w 2843209"/>
                <a:gd name="connsiteY2" fmla="*/ 371475 h 371475"/>
                <a:gd name="connsiteX3" fmla="*/ 393667 w 2843209"/>
                <a:gd name="connsiteY3" fmla="*/ 3714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3209" h="371475">
                  <a:moveTo>
                    <a:pt x="0" y="0"/>
                  </a:moveTo>
                  <a:lnTo>
                    <a:pt x="2843209" y="0"/>
                  </a:lnTo>
                  <a:lnTo>
                    <a:pt x="2449542" y="371475"/>
                  </a:lnTo>
                  <a:lnTo>
                    <a:pt x="393667" y="371475"/>
                  </a:lnTo>
                  <a:close/>
                </a:path>
              </a:pathLst>
            </a:custGeom>
            <a:solidFill>
              <a:srgbClr val="92D050">
                <a:lumMod val="40000"/>
                <a:lumOff val="60000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/>
            </a:bodyPr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23"/>
              </p:custDataLst>
            </p:nvPr>
          </p:nvSpPr>
          <p:spPr>
            <a:xfrm>
              <a:off x="1807367" y="2981325"/>
              <a:ext cx="2085975" cy="1562100"/>
            </a:xfrm>
            <a:custGeom>
              <a:avLst/>
              <a:gdLst>
                <a:gd name="connsiteX0" fmla="*/ 0 w 2085975"/>
                <a:gd name="connsiteY0" fmla="*/ 0 h 1562100"/>
                <a:gd name="connsiteX1" fmla="*/ 78125 w 2085975"/>
                <a:gd name="connsiteY1" fmla="*/ 0 h 1562100"/>
                <a:gd name="connsiteX2" fmla="*/ 81815 w 2085975"/>
                <a:gd name="connsiteY2" fmla="*/ 18281 h 1562100"/>
                <a:gd name="connsiteX3" fmla="*/ 147639 w 2085975"/>
                <a:gd name="connsiteY3" fmla="*/ 61912 h 1562100"/>
                <a:gd name="connsiteX4" fmla="*/ 213463 w 2085975"/>
                <a:gd name="connsiteY4" fmla="*/ 18281 h 1562100"/>
                <a:gd name="connsiteX5" fmla="*/ 217154 w 2085975"/>
                <a:gd name="connsiteY5" fmla="*/ 0 h 1562100"/>
                <a:gd name="connsiteX6" fmla="*/ 301961 w 2085975"/>
                <a:gd name="connsiteY6" fmla="*/ 0 h 1562100"/>
                <a:gd name="connsiteX7" fmla="*/ 305652 w 2085975"/>
                <a:gd name="connsiteY7" fmla="*/ 18281 h 1562100"/>
                <a:gd name="connsiteX8" fmla="*/ 371476 w 2085975"/>
                <a:gd name="connsiteY8" fmla="*/ 61912 h 1562100"/>
                <a:gd name="connsiteX9" fmla="*/ 437300 w 2085975"/>
                <a:gd name="connsiteY9" fmla="*/ 18281 h 1562100"/>
                <a:gd name="connsiteX10" fmla="*/ 440991 w 2085975"/>
                <a:gd name="connsiteY10" fmla="*/ 0 h 1562100"/>
                <a:gd name="connsiteX11" fmla="*/ 525798 w 2085975"/>
                <a:gd name="connsiteY11" fmla="*/ 0 h 1562100"/>
                <a:gd name="connsiteX12" fmla="*/ 529489 w 2085975"/>
                <a:gd name="connsiteY12" fmla="*/ 18281 h 1562100"/>
                <a:gd name="connsiteX13" fmla="*/ 595313 w 2085975"/>
                <a:gd name="connsiteY13" fmla="*/ 61912 h 1562100"/>
                <a:gd name="connsiteX14" fmla="*/ 661137 w 2085975"/>
                <a:gd name="connsiteY14" fmla="*/ 18281 h 1562100"/>
                <a:gd name="connsiteX15" fmla="*/ 664828 w 2085975"/>
                <a:gd name="connsiteY15" fmla="*/ 0 h 1562100"/>
                <a:gd name="connsiteX16" fmla="*/ 749635 w 2085975"/>
                <a:gd name="connsiteY16" fmla="*/ 0 h 1562100"/>
                <a:gd name="connsiteX17" fmla="*/ 753326 w 2085975"/>
                <a:gd name="connsiteY17" fmla="*/ 18281 h 1562100"/>
                <a:gd name="connsiteX18" fmla="*/ 819150 w 2085975"/>
                <a:gd name="connsiteY18" fmla="*/ 61912 h 1562100"/>
                <a:gd name="connsiteX19" fmla="*/ 884974 w 2085975"/>
                <a:gd name="connsiteY19" fmla="*/ 18281 h 1562100"/>
                <a:gd name="connsiteX20" fmla="*/ 888665 w 2085975"/>
                <a:gd name="connsiteY20" fmla="*/ 0 h 1562100"/>
                <a:gd name="connsiteX21" fmla="*/ 973472 w 2085975"/>
                <a:gd name="connsiteY21" fmla="*/ 0 h 1562100"/>
                <a:gd name="connsiteX22" fmla="*/ 977163 w 2085975"/>
                <a:gd name="connsiteY22" fmla="*/ 18281 h 1562100"/>
                <a:gd name="connsiteX23" fmla="*/ 1042987 w 2085975"/>
                <a:gd name="connsiteY23" fmla="*/ 61912 h 1562100"/>
                <a:gd name="connsiteX24" fmla="*/ 1108811 w 2085975"/>
                <a:gd name="connsiteY24" fmla="*/ 18281 h 1562100"/>
                <a:gd name="connsiteX25" fmla="*/ 1112502 w 2085975"/>
                <a:gd name="connsiteY25" fmla="*/ 0 h 1562100"/>
                <a:gd name="connsiteX26" fmla="*/ 1197309 w 2085975"/>
                <a:gd name="connsiteY26" fmla="*/ 0 h 1562100"/>
                <a:gd name="connsiteX27" fmla="*/ 1201000 w 2085975"/>
                <a:gd name="connsiteY27" fmla="*/ 18281 h 1562100"/>
                <a:gd name="connsiteX28" fmla="*/ 1266824 w 2085975"/>
                <a:gd name="connsiteY28" fmla="*/ 61912 h 1562100"/>
                <a:gd name="connsiteX29" fmla="*/ 1332648 w 2085975"/>
                <a:gd name="connsiteY29" fmla="*/ 18281 h 1562100"/>
                <a:gd name="connsiteX30" fmla="*/ 1336339 w 2085975"/>
                <a:gd name="connsiteY30" fmla="*/ 0 h 1562100"/>
                <a:gd name="connsiteX31" fmla="*/ 1421146 w 2085975"/>
                <a:gd name="connsiteY31" fmla="*/ 0 h 1562100"/>
                <a:gd name="connsiteX32" fmla="*/ 1424837 w 2085975"/>
                <a:gd name="connsiteY32" fmla="*/ 18281 h 1562100"/>
                <a:gd name="connsiteX33" fmla="*/ 1490661 w 2085975"/>
                <a:gd name="connsiteY33" fmla="*/ 61912 h 1562100"/>
                <a:gd name="connsiteX34" fmla="*/ 1556485 w 2085975"/>
                <a:gd name="connsiteY34" fmla="*/ 18281 h 1562100"/>
                <a:gd name="connsiteX35" fmla="*/ 1560176 w 2085975"/>
                <a:gd name="connsiteY35" fmla="*/ 0 h 1562100"/>
                <a:gd name="connsiteX36" fmla="*/ 1644983 w 2085975"/>
                <a:gd name="connsiteY36" fmla="*/ 0 h 1562100"/>
                <a:gd name="connsiteX37" fmla="*/ 1648674 w 2085975"/>
                <a:gd name="connsiteY37" fmla="*/ 18281 h 1562100"/>
                <a:gd name="connsiteX38" fmla="*/ 1714498 w 2085975"/>
                <a:gd name="connsiteY38" fmla="*/ 61912 h 1562100"/>
                <a:gd name="connsiteX39" fmla="*/ 1780322 w 2085975"/>
                <a:gd name="connsiteY39" fmla="*/ 18281 h 1562100"/>
                <a:gd name="connsiteX40" fmla="*/ 1784013 w 2085975"/>
                <a:gd name="connsiteY40" fmla="*/ 0 h 1562100"/>
                <a:gd name="connsiteX41" fmla="*/ 1868820 w 2085975"/>
                <a:gd name="connsiteY41" fmla="*/ 0 h 1562100"/>
                <a:gd name="connsiteX42" fmla="*/ 1872511 w 2085975"/>
                <a:gd name="connsiteY42" fmla="*/ 18281 h 1562100"/>
                <a:gd name="connsiteX43" fmla="*/ 1938335 w 2085975"/>
                <a:gd name="connsiteY43" fmla="*/ 61912 h 1562100"/>
                <a:gd name="connsiteX44" fmla="*/ 2004159 w 2085975"/>
                <a:gd name="connsiteY44" fmla="*/ 18281 h 1562100"/>
                <a:gd name="connsiteX45" fmla="*/ 2007850 w 2085975"/>
                <a:gd name="connsiteY45" fmla="*/ 0 h 1562100"/>
                <a:gd name="connsiteX46" fmla="*/ 2085975 w 2085975"/>
                <a:gd name="connsiteY46" fmla="*/ 0 h 1562100"/>
                <a:gd name="connsiteX47" fmla="*/ 2085975 w 2085975"/>
                <a:gd name="connsiteY47" fmla="*/ 1562100 h 1562100"/>
                <a:gd name="connsiteX48" fmla="*/ 0 w 2085975"/>
                <a:gd name="connsiteY48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85975" h="1562100">
                  <a:moveTo>
                    <a:pt x="0" y="0"/>
                  </a:moveTo>
                  <a:lnTo>
                    <a:pt x="78125" y="0"/>
                  </a:lnTo>
                  <a:lnTo>
                    <a:pt x="81815" y="18281"/>
                  </a:lnTo>
                  <a:cubicBezTo>
                    <a:pt x="92660" y="43921"/>
                    <a:pt x="118049" y="61912"/>
                    <a:pt x="147639" y="61912"/>
                  </a:cubicBezTo>
                  <a:cubicBezTo>
                    <a:pt x="177230" y="61912"/>
                    <a:pt x="202618" y="43921"/>
                    <a:pt x="213463" y="18281"/>
                  </a:cubicBezTo>
                  <a:lnTo>
                    <a:pt x="217154" y="0"/>
                  </a:lnTo>
                  <a:lnTo>
                    <a:pt x="301961" y="0"/>
                  </a:lnTo>
                  <a:lnTo>
                    <a:pt x="305652" y="18281"/>
                  </a:lnTo>
                  <a:cubicBezTo>
                    <a:pt x="316497" y="43921"/>
                    <a:pt x="341886" y="61912"/>
                    <a:pt x="371476" y="61912"/>
                  </a:cubicBezTo>
                  <a:cubicBezTo>
                    <a:pt x="401067" y="61912"/>
                    <a:pt x="426455" y="43921"/>
                    <a:pt x="437300" y="18281"/>
                  </a:cubicBezTo>
                  <a:lnTo>
                    <a:pt x="440991" y="0"/>
                  </a:lnTo>
                  <a:lnTo>
                    <a:pt x="525798" y="0"/>
                  </a:lnTo>
                  <a:lnTo>
                    <a:pt x="529489" y="18281"/>
                  </a:lnTo>
                  <a:cubicBezTo>
                    <a:pt x="540334" y="43921"/>
                    <a:pt x="565723" y="61912"/>
                    <a:pt x="595313" y="61912"/>
                  </a:cubicBezTo>
                  <a:cubicBezTo>
                    <a:pt x="624904" y="61912"/>
                    <a:pt x="650292" y="43921"/>
                    <a:pt x="661137" y="18281"/>
                  </a:cubicBezTo>
                  <a:lnTo>
                    <a:pt x="664828" y="0"/>
                  </a:lnTo>
                  <a:lnTo>
                    <a:pt x="749635" y="0"/>
                  </a:lnTo>
                  <a:lnTo>
                    <a:pt x="753326" y="18281"/>
                  </a:lnTo>
                  <a:cubicBezTo>
                    <a:pt x="764171" y="43921"/>
                    <a:pt x="789560" y="61912"/>
                    <a:pt x="819150" y="61912"/>
                  </a:cubicBezTo>
                  <a:cubicBezTo>
                    <a:pt x="848741" y="61912"/>
                    <a:pt x="874129" y="43921"/>
                    <a:pt x="884974" y="18281"/>
                  </a:cubicBezTo>
                  <a:lnTo>
                    <a:pt x="888665" y="0"/>
                  </a:lnTo>
                  <a:lnTo>
                    <a:pt x="973472" y="0"/>
                  </a:lnTo>
                  <a:lnTo>
                    <a:pt x="977163" y="18281"/>
                  </a:lnTo>
                  <a:cubicBezTo>
                    <a:pt x="988008" y="43921"/>
                    <a:pt x="1013397" y="61912"/>
                    <a:pt x="1042987" y="61912"/>
                  </a:cubicBezTo>
                  <a:cubicBezTo>
                    <a:pt x="1072578" y="61912"/>
                    <a:pt x="1097966" y="43921"/>
                    <a:pt x="1108811" y="18281"/>
                  </a:cubicBezTo>
                  <a:lnTo>
                    <a:pt x="1112502" y="0"/>
                  </a:lnTo>
                  <a:lnTo>
                    <a:pt x="1197309" y="0"/>
                  </a:lnTo>
                  <a:lnTo>
                    <a:pt x="1201000" y="18281"/>
                  </a:lnTo>
                  <a:cubicBezTo>
                    <a:pt x="1211845" y="43921"/>
                    <a:pt x="1237234" y="61912"/>
                    <a:pt x="1266824" y="61912"/>
                  </a:cubicBezTo>
                  <a:cubicBezTo>
                    <a:pt x="1296414" y="61912"/>
                    <a:pt x="1321803" y="43921"/>
                    <a:pt x="1332648" y="18281"/>
                  </a:cubicBezTo>
                  <a:lnTo>
                    <a:pt x="1336339" y="0"/>
                  </a:lnTo>
                  <a:lnTo>
                    <a:pt x="1421146" y="0"/>
                  </a:lnTo>
                  <a:lnTo>
                    <a:pt x="1424837" y="18281"/>
                  </a:lnTo>
                  <a:cubicBezTo>
                    <a:pt x="1435682" y="43921"/>
                    <a:pt x="1461070" y="61912"/>
                    <a:pt x="1490661" y="61912"/>
                  </a:cubicBezTo>
                  <a:cubicBezTo>
                    <a:pt x="1520252" y="61912"/>
                    <a:pt x="1545640" y="43921"/>
                    <a:pt x="1556485" y="18281"/>
                  </a:cubicBezTo>
                  <a:lnTo>
                    <a:pt x="1560176" y="0"/>
                  </a:lnTo>
                  <a:lnTo>
                    <a:pt x="1644983" y="0"/>
                  </a:lnTo>
                  <a:lnTo>
                    <a:pt x="1648674" y="18281"/>
                  </a:lnTo>
                  <a:cubicBezTo>
                    <a:pt x="1659519" y="43921"/>
                    <a:pt x="1684907" y="61912"/>
                    <a:pt x="1714498" y="61912"/>
                  </a:cubicBezTo>
                  <a:cubicBezTo>
                    <a:pt x="1744088" y="61912"/>
                    <a:pt x="1769477" y="43921"/>
                    <a:pt x="1780322" y="18281"/>
                  </a:cubicBezTo>
                  <a:lnTo>
                    <a:pt x="1784013" y="0"/>
                  </a:lnTo>
                  <a:lnTo>
                    <a:pt x="1868820" y="0"/>
                  </a:lnTo>
                  <a:lnTo>
                    <a:pt x="1872511" y="18281"/>
                  </a:lnTo>
                  <a:cubicBezTo>
                    <a:pt x="1883356" y="43921"/>
                    <a:pt x="1908745" y="61912"/>
                    <a:pt x="1938335" y="61912"/>
                  </a:cubicBezTo>
                  <a:cubicBezTo>
                    <a:pt x="1967925" y="61912"/>
                    <a:pt x="1993314" y="43921"/>
                    <a:pt x="2004159" y="18281"/>
                  </a:cubicBezTo>
                  <a:lnTo>
                    <a:pt x="2007850" y="0"/>
                  </a:lnTo>
                  <a:lnTo>
                    <a:pt x="2085975" y="0"/>
                  </a:lnTo>
                  <a:lnTo>
                    <a:pt x="2085975" y="1562100"/>
                  </a:lnTo>
                  <a:lnTo>
                    <a:pt x="0" y="1562100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tIns="288000" rtlCol="0" anchor="ctr">
              <a:normAutofit fontScale="60000"/>
            </a:bodyPr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光武帝刘秀起兵南阳，成就帝业，南阳被称为“帝乡”。诸葛亮躬耕南阳卧龙岗。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张衡、张仲景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24"/>
              </p:custDataLst>
            </p:nvPr>
          </p:nvSpPr>
          <p:spPr>
            <a:xfrm>
              <a:off x="1881201" y="2415650"/>
              <a:ext cx="1112973" cy="823908"/>
            </a:xfrm>
            <a:prstGeom prst="ellipse">
              <a:avLst/>
            </a:prstGeom>
            <a:solidFill>
              <a:sysClr val="window" lastClr="FFFFFF"/>
            </a:solidFill>
            <a:ln w="3175">
              <a:solidFill>
                <a:srgbClr val="92D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92D050">
                <a:shade val="50000"/>
              </a:srgbClr>
            </a:lnRef>
            <a:fillRef idx="1">
              <a:srgbClr val="92D050"/>
            </a:fillRef>
            <a:effectRef idx="0">
              <a:srgbClr val="92D050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东汉</a:t>
              </a:r>
              <a:endPara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01930" y="1800225"/>
            <a:ext cx="1228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河南省西南部、豫鄂陕三省交界地带</a:t>
            </a:r>
            <a:endParaRPr lang="zh-CN" altLang="en-US"/>
          </a:p>
        </p:txBody>
      </p:sp>
      <p:pic>
        <p:nvPicPr>
          <p:cNvPr id="15" name="图片 14" descr="a3ef76ecd1f346d29987f332a9609fae_th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49730" y="271780"/>
            <a:ext cx="4552315" cy="3564255"/>
          </a:xfrm>
          <a:prstGeom prst="rect">
            <a:avLst/>
          </a:prstGeom>
        </p:spPr>
      </p:pic>
      <p:pic>
        <p:nvPicPr>
          <p:cNvPr id="52" name="EACA8FF8-CB1F-462C-AC97-823CB0AD394B-1" descr="qt_temp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23025" y="271780"/>
            <a:ext cx="5558155" cy="3474085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 flipV="1">
            <a:off x="10083800" y="2035810"/>
            <a:ext cx="212725" cy="82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8226425" y="2845435"/>
            <a:ext cx="281305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pic>
        <p:nvPicPr>
          <p:cNvPr id="18" name="图片 17" descr="C:\Users\jhg\Desktop\新建文件夹 (6)\timg (1).jpgtimg 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80305" y="365760"/>
            <a:ext cx="2426970" cy="32372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59765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挂在门前的一条鱼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4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330575" y="4766945"/>
            <a:ext cx="41249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中国邮政于2018年6月24日发行《清正廉洁（一）》特种邮票1套4枚，这套邮票分别为：不贪为宝、羊续悬鱼、两袖清风、立檄拒礼。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7480" y="623570"/>
            <a:ext cx="2851150" cy="374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12620" y="641350"/>
            <a:ext cx="807593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羊续做南阳太守，好几年没有回家探亲。他的夫人和儿子来看望他，却被拒之门外。因为太过清廉，羊续身边连招待妻子孩子的东西都没有。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他也不是没有机会贪财。曾有手下的一位府丞给他送白河鲤鱼，羊续坚决不收，可府丞又执意要送。羊续就将鱼挂在屋外的柱子上，风吹日晒，成为鱼干。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5" name="图片 4" descr="微信图片_201904111705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0125" y="2928620"/>
            <a:ext cx="6353175" cy="3235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912620" y="641350"/>
            <a:ext cx="76504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后来，府丞又送来更大的白河鲤鱼，想着羊续收的东西多了，办事就方便了。结果羊续却让他把上次的鱼干一起拿回去，府丞终于知道了他的奉公廉洁，羞愧的把鱼取走了。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南阳的老百姓们知道了这件事都纷纷给羊续点赞，叫他“悬鱼太守”，从此以后再也没有人人敢给羊续送礼了。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5" name="图片 4" descr="C:\Users\jhg\Desktop\新建文件夹 (6)\微信图片_20190411170607.jpg微信图片_201904111706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49245" y="3526155"/>
            <a:ext cx="5397500" cy="2748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4111709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3365" y="166370"/>
            <a:ext cx="3032125" cy="1097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2440" y="1472565"/>
            <a:ext cx="111258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《后汉书·羊续传》：府丞尝献其生鱼，续受而悬于庭；丞后又进之，续乃出前所悬者以杜其意。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7" name="图片 6" descr="微信图片_20190411171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65" y="2112645"/>
            <a:ext cx="3039745" cy="1116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23010" y="3498850"/>
            <a:ext cx="89357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“羊续悬鱼”，从南阳太守羊续的故事中而来，后来用来形容为官清廉，拒受贿赂。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10" name="图片 9" descr="微信图片_20190411171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5" y="4103370"/>
            <a:ext cx="3050540" cy="1160145"/>
          </a:xfrm>
          <a:prstGeom prst="rect">
            <a:avLst/>
          </a:prstGeom>
        </p:spPr>
      </p:pic>
      <p:pic>
        <p:nvPicPr>
          <p:cNvPr id="11" name="图片 10" descr="微信图片_20190411171346"/>
          <p:cNvPicPr>
            <a:picLocks noChangeAspect="1"/>
          </p:cNvPicPr>
          <p:nvPr/>
        </p:nvPicPr>
        <p:blipFill>
          <a:blip r:embed="rId4"/>
          <a:srcRect t="21296" b="27672"/>
          <a:stretch>
            <a:fillRect/>
          </a:stretch>
        </p:blipFill>
        <p:spPr>
          <a:xfrm>
            <a:off x="3017520" y="5565140"/>
            <a:ext cx="5142865" cy="1224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59765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     </a:t>
            </a:r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文物</a:t>
            </a:r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：甑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PART 6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0" name="图片 9" descr="C:\Users\jhg\Desktop\商朝\114362279_8_20171024063602881.jpg114362279_8_2017102406360288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99050" y="1873885"/>
            <a:ext cx="2459990" cy="1477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4111709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3365" y="166370"/>
            <a:ext cx="3032125" cy="10972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2440" y="1472565"/>
            <a:ext cx="111258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出自《后汉书·独行传·范冉》：“所止单陋，有时绝粒，穷居自若，言貌无改。闾里歌之曰：甑中生尘范史云，釜中生鱼范莱芜。”话说东汉名士范冉，字史云，被举荐孝廉后，初封为莱芜长，因为要给刚刚去世的母亲守丧没有到任，留下孝顺的美名，后在太尉府任职时，清廉自居，刚正不阿，后遭党锢之祸后生活困顿，穷苦自居，那时有民谣这样赞颂范丹：甑中生尘范史云，釜中生鱼范莱芜，成为廉吏的典范。后世遂用“甑尘釜鱼”来说明穷困潦倒的生活境况，用以比喻官吏清廉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7" name="图片 6" descr="微信图片_20190411171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65" y="2918460"/>
            <a:ext cx="3039745" cy="11169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8155" y="4251960"/>
            <a:ext cx="112356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甑，古代蒸食用炊具，器物底部有小孔，类似于今天的箅子；尘，许久没有生火做饭了，这个炊具里都已落有尘土；釜，煮豆燃豆萁，豆在釜中泣，就是古代煮饭的一种器具，相当于我们今天的锅。鱼，指蠹蚀器物的蠹虫，这种虫子也叫蠹鱼，说明锅也许久未用了。那么我们通过字面意思连起来看就是甑里积了灰尘，锅里有蠹鱼。形容家贫困顿断炊已久，很久没有开火了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10" name="图片 9" descr="微信图片_201904111713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5" y="5253990"/>
            <a:ext cx="3050540" cy="116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59765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     </a:t>
            </a:r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成语：甑尘釜鱼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  PART 5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9" name="图片 8" descr="5f42c358a9759abd740d8739c2ed0e4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95" y="1593850"/>
            <a:ext cx="1987550" cy="198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3415" y="2263775"/>
            <a:ext cx="2534285" cy="2330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2442210"/>
            <a:ext cx="2661285" cy="1829435"/>
          </a:xfrm>
          <a:prstGeom prst="rect">
            <a:avLst/>
          </a:prstGeom>
        </p:spPr>
      </p:pic>
      <p:pic>
        <p:nvPicPr>
          <p:cNvPr id="5" name="图片 4" descr="9bdb2556776575730496651a0e3c8f19"/>
          <p:cNvPicPr>
            <a:picLocks noChangeAspect="1"/>
          </p:cNvPicPr>
          <p:nvPr/>
        </p:nvPicPr>
        <p:blipFill>
          <a:blip r:embed="rId3"/>
          <a:srcRect l="52266" t="10803" r="-733" b="36189"/>
          <a:stretch>
            <a:fillRect/>
          </a:stretch>
        </p:blipFill>
        <p:spPr>
          <a:xfrm>
            <a:off x="899795" y="-505460"/>
            <a:ext cx="2293620" cy="2508250"/>
          </a:xfrm>
          <a:prstGeom prst="rect">
            <a:avLst/>
          </a:prstGeom>
        </p:spPr>
      </p:pic>
      <p:pic>
        <p:nvPicPr>
          <p:cNvPr id="6" name="图片 5" descr="5a61b13aa8b969fc45cde51876cc28a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615" y="131445"/>
            <a:ext cx="1454785" cy="1871345"/>
          </a:xfrm>
          <a:prstGeom prst="rect">
            <a:avLst/>
          </a:prstGeom>
        </p:spPr>
      </p:pic>
      <p:pic>
        <p:nvPicPr>
          <p:cNvPr id="7" name="图片 6" descr="72ec08f487f96893df2676148b661538"/>
          <p:cNvPicPr>
            <a:picLocks noChangeAspect="1"/>
          </p:cNvPicPr>
          <p:nvPr/>
        </p:nvPicPr>
        <p:blipFill>
          <a:blip r:embed="rId5"/>
          <a:srcRect t="28390" b="9322"/>
          <a:stretch>
            <a:fillRect/>
          </a:stretch>
        </p:blipFill>
        <p:spPr>
          <a:xfrm>
            <a:off x="361950" y="4819650"/>
            <a:ext cx="3272155" cy="20383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7475" y="2135822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1400" b="0">
                <a:latin typeface="Calibri" panose="020F0502020204030204" charset="0"/>
                <a:ea typeface="宋体" panose="02010600030101010101" pitchFamily="2" charset="-122"/>
              </a:rPr>
              <a:t>史前时期最先出现的谷物有效烹具</a:t>
            </a:r>
            <a:endParaRPr lang="zh-CN" altLang="en-US"/>
          </a:p>
        </p:txBody>
      </p:sp>
      <p:sp>
        <p:nvSpPr>
          <p:cNvPr id="9" name="云形标注 8"/>
          <p:cNvSpPr/>
          <p:nvPr/>
        </p:nvSpPr>
        <p:spPr>
          <a:xfrm rot="2340000">
            <a:off x="9041765" y="309245"/>
            <a:ext cx="2390140" cy="16363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304020" y="666750"/>
            <a:ext cx="2057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我想吃非流质食物（米饭、馒头），</a:t>
            </a:r>
            <a:endParaRPr lang="zh-CN" altLang="en-US" sz="1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怎么办？</a:t>
            </a:r>
            <a:endParaRPr lang="zh-CN" altLang="en-US" sz="1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965" y="2135505"/>
            <a:ext cx="2534920" cy="19081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32420" y="4236085"/>
            <a:ext cx="44792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sym typeface="+mn-ea"/>
              </a:rPr>
              <a:t>陶甑</a:t>
            </a:r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sym typeface="+mn-ea"/>
              </a:rPr>
              <a:t>（龙山文化、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  <a:p>
            <a: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sym typeface="+mn-ea"/>
              </a:rPr>
              <a:t>仰韶文化半坡遗址）蒸食的食材加工方法</a:t>
            </a: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17" name="图片 16" descr="2a76e362d022e76567f4b3c64b9f4e7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595" y="4362450"/>
            <a:ext cx="2847975" cy="2847975"/>
          </a:xfrm>
          <a:prstGeom prst="rect">
            <a:avLst/>
          </a:prstGeom>
        </p:spPr>
      </p:pic>
      <p:pic>
        <p:nvPicPr>
          <p:cNvPr id="18" name="图片 17" descr="dd2461a6f4bd8afb1d74b73ba12516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0" y="4714875"/>
            <a:ext cx="2143125" cy="2143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" grpId="0" animBg="1"/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095375" y="730250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971415" y="730250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13485" y="1589405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为人民服务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881745" y="730250"/>
            <a:ext cx="2248535" cy="22402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940800" y="1589405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敢于担当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30470" y="1589405"/>
            <a:ext cx="21304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sym typeface="+mn-ea"/>
              </a:rPr>
              <a:t>勤政务实</a:t>
            </a:r>
            <a:endParaRPr lang="zh-CN" sz="28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377055" y="3116580"/>
            <a:ext cx="3590290" cy="32689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107305" y="3909060"/>
            <a:ext cx="21304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60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清正廉洁</a:t>
            </a:r>
            <a:endParaRPr lang="zh-CN" sz="6000" b="1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910580" y="398145"/>
            <a:ext cx="5828665" cy="23069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latin typeface="方正姚体" panose="02010601030101010101" charset="-122"/>
                <a:ea typeface="方正姚体" panose="02010601030101010101" charset="-122"/>
              </a:rPr>
              <a:t>陶甑的形状与盆近似，在底部有数目较多的圆孔，如同我们现在蒸笼里的箅子。使用时，陶甑上有器盖，把甑放在釜或者鬲上，为上下复合形器物。下部器物内，还可以用来炖煮食物，而蒸汽直接供给上面的陶甑，把食物蒸熟。至青铜时代，甑也是祭祀礼器中很重要的组成，有些甑与鬲或釜组合，这种器底生火、器内沸水、器上蒸食的组合器就是青铜甗。</a:t>
            </a:r>
            <a:endParaRPr lang="zh-CN" altLang="en-US" sz="1600"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15" y="702310"/>
            <a:ext cx="2468880" cy="1938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sym typeface="+mn-ea"/>
              </a:rPr>
              <a:t>博物馆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  <a:p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sym typeface="+mn-ea"/>
              </a:rPr>
              <a:t>里的甑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姚体" panose="02010601030101010101" charset="-122"/>
              <a:ea typeface="方正姚体" panose="0201060103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1435" y="332105"/>
            <a:ext cx="2968625" cy="2372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2943225"/>
            <a:ext cx="2560955" cy="3415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375" y="2943225"/>
            <a:ext cx="2807970" cy="3744595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3307715" y="3033395"/>
            <a:ext cx="19050" cy="1095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345815" y="3100070"/>
            <a:ext cx="18669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336290" y="4081145"/>
            <a:ext cx="1952625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184140" y="3157220"/>
            <a:ext cx="76200" cy="933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40715" y="2928620"/>
            <a:ext cx="0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07390" y="3652520"/>
            <a:ext cx="1571625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21665" y="3004820"/>
            <a:ext cx="17145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2269490" y="3061970"/>
            <a:ext cx="66675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博物馆精粹_页面_071"/>
          <p:cNvPicPr>
            <a:picLocks noChangeAspect="1"/>
          </p:cNvPicPr>
          <p:nvPr/>
        </p:nvPicPr>
        <p:blipFill>
          <a:blip r:embed="rId4"/>
          <a:srcRect l="11683" t="12753" r="10667" b="25320"/>
          <a:stretch>
            <a:fillRect/>
          </a:stretch>
        </p:blipFill>
        <p:spPr>
          <a:xfrm>
            <a:off x="5777865" y="3054985"/>
            <a:ext cx="2912110" cy="31915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19975" y="6500495"/>
            <a:ext cx="2781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青铜甗</a:t>
            </a:r>
            <a:endParaRPr lang="zh-CN" altLang="en-US"/>
          </a:p>
        </p:txBody>
      </p:sp>
      <p:pic>
        <p:nvPicPr>
          <p:cNvPr id="23" name="图片 22" descr="C:\Users\jhg\Desktop\商朝\114362279_8_20171024063602881.jpg114362279_8_2017102406360288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89975" y="4180205"/>
            <a:ext cx="3441065" cy="2066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94635" y="287020"/>
            <a:ext cx="6799580" cy="1121410"/>
            <a:chOff x="5187" y="5773"/>
            <a:chExt cx="8826" cy="2126"/>
          </a:xfrm>
        </p:grpSpPr>
        <p:sp>
          <p:nvSpPr>
            <p:cNvPr id="13" name="矩形 12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sz="3200" b="1">
                  <a:latin typeface="方正姚体" panose="02010601030101010101" charset="-122"/>
                  <a:ea typeface="方正姚体" panose="02010601030101010101" charset="-122"/>
                </a:rPr>
                <a:t>蒸食是人类利用蒸汽能的最早实践</a:t>
              </a:r>
              <a:endParaRPr sz="3200" b="1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</p:grpSp>
      <p:pic>
        <p:nvPicPr>
          <p:cNvPr id="2" name="图片 1" descr="5695a929617cfa11b4352acbf277d3ad"/>
          <p:cNvPicPr>
            <a:picLocks noChangeAspect="1"/>
          </p:cNvPicPr>
          <p:nvPr/>
        </p:nvPicPr>
        <p:blipFill>
          <a:blip r:embed="rId1"/>
          <a:srcRect t="25000" r="10495" b="15044"/>
          <a:stretch>
            <a:fillRect/>
          </a:stretch>
        </p:blipFill>
        <p:spPr>
          <a:xfrm>
            <a:off x="857250" y="2403475"/>
            <a:ext cx="3420110" cy="20504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95400" y="1737995"/>
            <a:ext cx="2238375" cy="495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中国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070850" y="1737995"/>
            <a:ext cx="2238375" cy="495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西方</a:t>
            </a:r>
            <a:endParaRPr lang="zh-CN" altLang="en-US"/>
          </a:p>
        </p:txBody>
      </p:sp>
      <p:pic>
        <p:nvPicPr>
          <p:cNvPr id="7" name="图片 6" descr="82ce8a21bc684edf3298bef790eb34f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370" y="1901190"/>
            <a:ext cx="2552700" cy="2552700"/>
          </a:xfrm>
          <a:prstGeom prst="rect">
            <a:avLst/>
          </a:prstGeom>
        </p:spPr>
      </p:pic>
      <p:pic>
        <p:nvPicPr>
          <p:cNvPr id="8" name="图片 7" descr="747ca34569434838f70edbc79c1c80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3856355"/>
            <a:ext cx="3096895" cy="3096895"/>
          </a:xfrm>
          <a:prstGeom prst="rect">
            <a:avLst/>
          </a:prstGeom>
        </p:spPr>
      </p:pic>
      <p:pic>
        <p:nvPicPr>
          <p:cNvPr id="9" name="图片 8" descr="b425e6100f4b5a16cc1e31c11622faa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640" y="4099560"/>
            <a:ext cx="2610485" cy="261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794635" y="287020"/>
            <a:ext cx="6799580" cy="1121410"/>
            <a:chOff x="5187" y="5773"/>
            <a:chExt cx="8826" cy="2126"/>
          </a:xfrm>
        </p:grpSpPr>
        <p:sp>
          <p:nvSpPr>
            <p:cNvPr id="13" name="矩形 12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3200" b="1">
                  <a:latin typeface="方正姚体" panose="02010601030101010101" charset="-122"/>
                  <a:ea typeface="方正姚体" panose="02010601030101010101" charset="-122"/>
                </a:rPr>
                <a:t>世界上第一碗米饭</a:t>
              </a:r>
              <a:endParaRPr lang="zh-CN" sz="3200" b="1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400165" y="4338320"/>
            <a:ext cx="5414010" cy="8299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7000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多年前的甑、甗，世界上最早懂得利用蒸汽、采用蒸的方法熟食的民众。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" name="图片 1" descr="C:\Users\jhg\Desktop\新建文件夹 (6)\cd4513476f730d7ef328ff4310fb649a.pngcd4513476f730d7ef328ff4310fb649a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26598" y="1524635"/>
            <a:ext cx="2697480" cy="2697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9265" y="4222115"/>
            <a:ext cx="5414010" cy="15684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培育了最早的水稻。野生稻最早在长江中下游地区驯化为粳稻，之后与黍、杏、桃等作物一起随着史前的交通路线由商人和农民传到印度，通过与野生稻的杂交在恒河流域转变为籼稻，最后再传回中国南方。</a:t>
            </a:r>
            <a:endParaRPr lang="zh-CN" sz="1600">
              <a:solidFill>
                <a:schemeClr val="tx1">
                  <a:lumMod val="65000"/>
                  <a:lumOff val="3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hape"/>
          <p:cNvSpPr/>
          <p:nvPr>
            <p:custDataLst>
              <p:tags r:id="rId1"/>
            </p:custDataLst>
          </p:nvPr>
        </p:nvSpPr>
        <p:spPr>
          <a:xfrm>
            <a:off x="601425" y="356526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6C171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包拯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4" name="KSO_Shape"/>
          <p:cNvSpPr/>
          <p:nvPr>
            <p:custDataLst>
              <p:tags r:id="rId2"/>
            </p:custDataLst>
          </p:nvPr>
        </p:nvSpPr>
        <p:spPr>
          <a:xfrm>
            <a:off x="5399434" y="119064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CE8D3E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海瑞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3" name="KSO_Shape"/>
          <p:cNvSpPr/>
          <p:nvPr>
            <p:custDataLst>
              <p:tags r:id="rId3"/>
            </p:custDataLst>
          </p:nvPr>
        </p:nvSpPr>
        <p:spPr>
          <a:xfrm>
            <a:off x="2929627" y="703100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27255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于成龙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6" name="KSO_Shape"/>
          <p:cNvSpPr/>
          <p:nvPr>
            <p:custDataLst>
              <p:tags r:id="rId4"/>
            </p:custDataLst>
          </p:nvPr>
        </p:nvSpPr>
        <p:spPr>
          <a:xfrm>
            <a:off x="8056617" y="646585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27255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于谦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7" name="KSO_Shape"/>
          <p:cNvSpPr/>
          <p:nvPr>
            <p:custDataLst>
              <p:tags r:id="rId5"/>
            </p:custDataLst>
          </p:nvPr>
        </p:nvSpPr>
        <p:spPr>
          <a:xfrm>
            <a:off x="901145" y="2496476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6C171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郑板桥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8" name="KSO_Shape"/>
          <p:cNvSpPr/>
          <p:nvPr>
            <p:custDataLst>
              <p:tags r:id="rId6"/>
            </p:custDataLst>
          </p:nvPr>
        </p:nvSpPr>
        <p:spPr>
          <a:xfrm>
            <a:off x="3578254" y="266003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CE8D3E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狄仁杰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9" name="KSO_Shape"/>
          <p:cNvSpPr/>
          <p:nvPr>
            <p:custDataLst>
              <p:tags r:id="rId7"/>
            </p:custDataLst>
          </p:nvPr>
        </p:nvSpPr>
        <p:spPr>
          <a:xfrm>
            <a:off x="5526434" y="131764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CE8D3E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海瑞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0" name="KSO_Shape"/>
          <p:cNvSpPr/>
          <p:nvPr>
            <p:custDataLst>
              <p:tags r:id="rId8"/>
            </p:custDataLst>
          </p:nvPr>
        </p:nvSpPr>
        <p:spPr>
          <a:xfrm>
            <a:off x="6288777" y="2796060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27255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徐有功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1" name="KSO_Shape"/>
          <p:cNvSpPr/>
          <p:nvPr>
            <p:custDataLst>
              <p:tags r:id="rId9"/>
            </p:custDataLst>
          </p:nvPr>
        </p:nvSpPr>
        <p:spPr>
          <a:xfrm>
            <a:off x="9330084" y="305119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CE8D3E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诸葛亮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2" name="KSO_Shape"/>
          <p:cNvSpPr/>
          <p:nvPr>
            <p:custDataLst>
              <p:tags r:id="rId10"/>
            </p:custDataLst>
          </p:nvPr>
        </p:nvSpPr>
        <p:spPr>
          <a:xfrm>
            <a:off x="2051130" y="4481486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6C171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刘墉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3" name="KSO_Shape"/>
          <p:cNvSpPr/>
          <p:nvPr>
            <p:custDataLst>
              <p:tags r:id="rId11"/>
            </p:custDataLst>
          </p:nvPr>
        </p:nvSpPr>
        <p:spPr>
          <a:xfrm>
            <a:off x="4958452" y="4481350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F27255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王安石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4" name="KSO_Shape"/>
          <p:cNvSpPr/>
          <p:nvPr>
            <p:custDataLst>
              <p:tags r:id="rId12"/>
            </p:custDataLst>
          </p:nvPr>
        </p:nvSpPr>
        <p:spPr>
          <a:xfrm>
            <a:off x="8554749" y="448121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  <a:solidFill>
            <a:srgbClr val="CE8D3E"/>
          </a:solidFill>
          <a:ln w="76200"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ysClr val="window" lastClr="FFFFFF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张居正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hape"/>
          <p:cNvSpPr/>
          <p:nvPr>
            <p:custDataLst>
              <p:tags r:id="rId1"/>
            </p:custDataLst>
          </p:nvPr>
        </p:nvSpPr>
        <p:spPr>
          <a:xfrm>
            <a:off x="1423750" y="1714156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和珅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3" name="KSO_Shape"/>
          <p:cNvSpPr/>
          <p:nvPr>
            <p:custDataLst>
              <p:tags r:id="rId2"/>
            </p:custDataLst>
          </p:nvPr>
        </p:nvSpPr>
        <p:spPr>
          <a:xfrm>
            <a:off x="3969122" y="884075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秦桧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6" name="KSO_Shape"/>
          <p:cNvSpPr/>
          <p:nvPr>
            <p:custDataLst>
              <p:tags r:id="rId3"/>
            </p:custDataLst>
          </p:nvPr>
        </p:nvSpPr>
        <p:spPr>
          <a:xfrm>
            <a:off x="9001497" y="2281075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梁冀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7" name="KSO_Shape"/>
          <p:cNvSpPr/>
          <p:nvPr>
            <p:custDataLst>
              <p:tags r:id="rId4"/>
            </p:custDataLst>
          </p:nvPr>
        </p:nvSpPr>
        <p:spPr>
          <a:xfrm>
            <a:off x="1675845" y="4272571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刘瑾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8" name="KSO_Shape"/>
          <p:cNvSpPr/>
          <p:nvPr>
            <p:custDataLst>
              <p:tags r:id="rId5"/>
            </p:custDataLst>
          </p:nvPr>
        </p:nvSpPr>
        <p:spPr>
          <a:xfrm>
            <a:off x="4372004" y="3670954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蔡京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19" name="KSO_Shape"/>
          <p:cNvSpPr/>
          <p:nvPr>
            <p:custDataLst>
              <p:tags r:id="rId6"/>
            </p:custDataLst>
          </p:nvPr>
        </p:nvSpPr>
        <p:spPr>
          <a:xfrm>
            <a:off x="6400829" y="2016779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  <a:scene3d>
              <a:camera prst="orthographicFront"/>
              <a:lightRig rig="threePt" dir="t"/>
            </a:scene3d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严嵩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  <p:sp>
        <p:nvSpPr>
          <p:cNvPr id="20" name="KSO_Shape"/>
          <p:cNvSpPr/>
          <p:nvPr>
            <p:custDataLst>
              <p:tags r:id="rId7"/>
            </p:custDataLst>
          </p:nvPr>
        </p:nvSpPr>
        <p:spPr>
          <a:xfrm>
            <a:off x="7082527" y="3806980"/>
            <a:ext cx="2028982" cy="1132848"/>
          </a:xfrm>
          <a:custGeom>
            <a:avLst/>
            <a:gdLst/>
            <a:ahLst/>
            <a:cxnLst/>
            <a:rect l="l" t="t" r="r" b="b"/>
            <a:pathLst>
              <a:path w="2263730" h="1265688">
                <a:moveTo>
                  <a:pt x="905551" y="0"/>
                </a:moveTo>
                <a:cubicBezTo>
                  <a:pt x="964955" y="0"/>
                  <a:pt x="1021809" y="12275"/>
                  <a:pt x="1073606" y="36122"/>
                </a:cubicBezTo>
                <a:cubicBezTo>
                  <a:pt x="867772" y="107015"/>
                  <a:pt x="717264" y="277397"/>
                  <a:pt x="695253" y="481416"/>
                </a:cubicBezTo>
                <a:cubicBezTo>
                  <a:pt x="659529" y="464587"/>
                  <a:pt x="621677" y="456871"/>
                  <a:pt x="584749" y="459054"/>
                </a:cubicBezTo>
                <a:cubicBezTo>
                  <a:pt x="568316" y="460025"/>
                  <a:pt x="552067" y="462956"/>
                  <a:pt x="536229" y="467989"/>
                </a:cubicBezTo>
                <a:cubicBezTo>
                  <a:pt x="461080" y="491867"/>
                  <a:pt x="412084" y="557684"/>
                  <a:pt x="398547" y="640069"/>
                </a:cubicBezTo>
                <a:cubicBezTo>
                  <a:pt x="252469" y="690186"/>
                  <a:pt x="150529" y="805213"/>
                  <a:pt x="150529" y="939037"/>
                </a:cubicBezTo>
                <a:cubicBezTo>
                  <a:pt x="150529" y="1060859"/>
                  <a:pt x="235005" y="1167106"/>
                  <a:pt x="360867" y="1221858"/>
                </a:cubicBezTo>
                <a:cubicBezTo>
                  <a:pt x="258008" y="1163330"/>
                  <a:pt x="191624" y="1067577"/>
                  <a:pt x="191624" y="959585"/>
                </a:cubicBezTo>
                <a:cubicBezTo>
                  <a:pt x="191624" y="825761"/>
                  <a:pt x="293564" y="710734"/>
                  <a:pt x="439642" y="660617"/>
                </a:cubicBezTo>
                <a:cubicBezTo>
                  <a:pt x="453179" y="578232"/>
                  <a:pt x="502175" y="512415"/>
                  <a:pt x="577324" y="488537"/>
                </a:cubicBezTo>
                <a:cubicBezTo>
                  <a:pt x="593162" y="483504"/>
                  <a:pt x="609411" y="480573"/>
                  <a:pt x="625844" y="479602"/>
                </a:cubicBezTo>
                <a:cubicBezTo>
                  <a:pt x="662772" y="477419"/>
                  <a:pt x="700624" y="485135"/>
                  <a:pt x="736348" y="501964"/>
                </a:cubicBezTo>
                <a:cubicBezTo>
                  <a:pt x="765500" y="231754"/>
                  <a:pt x="1020053" y="20548"/>
                  <a:pt x="1329741" y="20548"/>
                </a:cubicBezTo>
                <a:cubicBezTo>
                  <a:pt x="1659087" y="20548"/>
                  <a:pt x="1926075" y="259418"/>
                  <a:pt x="1926075" y="554079"/>
                </a:cubicBezTo>
                <a:cubicBezTo>
                  <a:pt x="1926075" y="582788"/>
                  <a:pt x="1923540" y="610967"/>
                  <a:pt x="1917927" y="638343"/>
                </a:cubicBezTo>
                <a:cubicBezTo>
                  <a:pt x="2114194" y="662993"/>
                  <a:pt x="2263730" y="797503"/>
                  <a:pt x="2263730" y="959585"/>
                </a:cubicBezTo>
                <a:cubicBezTo>
                  <a:pt x="2263730" y="1100449"/>
                  <a:pt x="2150783" y="1220487"/>
                  <a:pt x="1992071" y="1265207"/>
                </a:cubicBezTo>
                <a:lnTo>
                  <a:pt x="1990321" y="1265688"/>
                </a:lnTo>
                <a:lnTo>
                  <a:pt x="465245" y="1265688"/>
                </a:lnTo>
                <a:lnTo>
                  <a:pt x="370547" y="1265688"/>
                </a:lnTo>
                <a:lnTo>
                  <a:pt x="351179" y="1263493"/>
                </a:lnTo>
                <a:cubicBezTo>
                  <a:pt x="343976" y="1265446"/>
                  <a:pt x="336631" y="1265688"/>
                  <a:pt x="329229" y="1265688"/>
                </a:cubicBezTo>
                <a:cubicBezTo>
                  <a:pt x="147401" y="1265688"/>
                  <a:pt x="0" y="1119441"/>
                  <a:pt x="0" y="939037"/>
                </a:cubicBezTo>
                <a:cubicBezTo>
                  <a:pt x="0" y="805213"/>
                  <a:pt x="81109" y="690186"/>
                  <a:pt x="197338" y="640069"/>
                </a:cubicBezTo>
                <a:cubicBezTo>
                  <a:pt x="208108" y="557684"/>
                  <a:pt x="247093" y="491867"/>
                  <a:pt x="306885" y="467989"/>
                </a:cubicBezTo>
                <a:cubicBezTo>
                  <a:pt x="319486" y="462956"/>
                  <a:pt x="332415" y="460025"/>
                  <a:pt x="345490" y="459054"/>
                </a:cubicBezTo>
                <a:cubicBezTo>
                  <a:pt x="374873" y="456871"/>
                  <a:pt x="404990" y="464587"/>
                  <a:pt x="433414" y="481416"/>
                </a:cubicBezTo>
                <a:cubicBezTo>
                  <a:pt x="456609" y="211206"/>
                  <a:pt x="659145" y="0"/>
                  <a:pt x="905551" y="0"/>
                </a:cubicBez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0" tIns="504000" anchor="ctr">
            <a:normAutofit/>
          </a:bodyPr>
          <a:p>
            <a:pPr algn="ctr">
              <a:defRPr/>
            </a:pPr>
            <a:r>
              <a:rPr lang="zh-CN" altLang="da-DK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ea"/>
              </a:rPr>
              <a:t>杨国忠</a:t>
            </a:r>
            <a:endParaRPr lang="zh-CN" altLang="da-DK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4084320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pic>
        <p:nvPicPr>
          <p:cNvPr id="18" name="图片 17" descr="C:\Users\jhg\Desktop\新建文件夹 (6)\ba50d6b6d3c9237bfd7ac62faa7fdf04.pngba50d6b6d3c9237bfd7ac62faa7fdf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86325" y="719455"/>
            <a:ext cx="2849245" cy="28492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652010" y="3839210"/>
            <a:ext cx="3317875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04255" y="4194810"/>
            <a:ext cx="1631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清官羊续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41240" y="4194810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1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-226695"/>
            <a:ext cx="932815" cy="9671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03115" y="142875"/>
            <a:ext cx="62077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出生日期：</a:t>
            </a:r>
            <a:r>
              <a:rPr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142年</a:t>
            </a:r>
            <a:endParaRPr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7" name="图片 16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740410"/>
            <a:ext cx="932815" cy="96710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03115" y="1101090"/>
            <a:ext cx="564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逝世日期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： 189年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19" name="图片 18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1623060"/>
            <a:ext cx="932815" cy="9671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603115" y="2006600"/>
            <a:ext cx="7543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别名：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悬鱼太守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1" name="图片 20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2528570"/>
            <a:ext cx="932815" cy="9671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03115" y="2973705"/>
            <a:ext cx="74752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职业：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官员</a:t>
            </a:r>
            <a:r>
              <a:rPr lang="zh-CN" altLang="en-US" sz="20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（南阳郡太守）</a:t>
            </a:r>
            <a:endParaRPr lang="zh-CN" altLang="en-US" sz="20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3" name="图片 22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3495675"/>
            <a:ext cx="932815" cy="96710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603115" y="3940810"/>
            <a:ext cx="94468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家族：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泰山南城羊氏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6" name="图片 25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4462780"/>
            <a:ext cx="932815" cy="96710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603115" y="4907915"/>
            <a:ext cx="7543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出生地：</a:t>
            </a:r>
            <a:r>
              <a:rPr lang="zh-CN" altLang="en-US" sz="2800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泰山郡南武城县（今临沂市平邑县）</a:t>
            </a:r>
            <a:endParaRPr lang="zh-CN" altLang="en-US" sz="2800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82930" y="3373755"/>
            <a:ext cx="2107565" cy="74612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</a:rPr>
              <a:t>羊续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charset="-122"/>
              <a:ea typeface="方正姚体" panose="02010601030101010101" charset="-122"/>
              <a:cs typeface="方正姚体" panose="02010601030101010101" charset="-122"/>
            </a:endParaRPr>
          </a:p>
        </p:txBody>
      </p:sp>
      <p:pic>
        <p:nvPicPr>
          <p:cNvPr id="4" name="图片 3" descr="C:\Users\jhg\Desktop\新建文件夹 (6)\timg (2).jpgtimg (2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8828" y="948690"/>
            <a:ext cx="1714500" cy="2025015"/>
          </a:xfrm>
          <a:prstGeom prst="rect">
            <a:avLst/>
          </a:prstGeom>
        </p:spPr>
      </p:pic>
      <p:pic>
        <p:nvPicPr>
          <p:cNvPr id="6" name="图片 5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131820" y="5429885"/>
            <a:ext cx="932815" cy="967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03115" y="5875020"/>
            <a:ext cx="7543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主要成就：</a:t>
            </a:r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方正姚体" panose="02010601030101010101" charset="-122"/>
                <a:ea typeface="方正姚体" panose="02010601030101010101" charset="-122"/>
              </a:rPr>
              <a:t>击破黄巾，清廉一世庐江太守、南阳太守</a:t>
            </a:r>
            <a:endParaRPr lang="zh-CN" altLang="en-US">
              <a:solidFill>
                <a:schemeClr val="tx2">
                  <a:lumMod val="75000"/>
                </a:schemeClr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pic>
        <p:nvPicPr>
          <p:cNvPr id="18" name="图片 17" descr="C:\Users\jhg\Desktop\王羲之\1c1aa4daf96576db25bb1a12af566bed.png1c1aa4daf96576db25bb1a12af566be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46955" y="1494155"/>
            <a:ext cx="3166110" cy="14185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93745" y="3665855"/>
            <a:ext cx="6035040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846955" y="4081145"/>
            <a:ext cx="431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太守是个什么官？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36315" y="4079875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2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组合 73"/>
          <p:cNvGrpSpPr/>
          <p:nvPr>
            <p:custDataLst>
              <p:tags r:id="rId1"/>
            </p:custDataLst>
          </p:nvPr>
        </p:nvGrpSpPr>
        <p:grpSpPr>
          <a:xfrm rot="0">
            <a:off x="5118735" y="3176270"/>
            <a:ext cx="1468120" cy="859155"/>
            <a:chOff x="5415422" y="2307283"/>
            <a:chExt cx="1468318" cy="859347"/>
          </a:xfrm>
        </p:grpSpPr>
        <p:sp>
          <p:nvSpPr>
            <p:cNvPr id="75" name="新月形 74"/>
            <p:cNvSpPr/>
            <p:nvPr>
              <p:custDataLst>
                <p:tags r:id="rId2"/>
              </p:custDataLst>
            </p:nvPr>
          </p:nvSpPr>
          <p:spPr>
            <a:xfrm rot="20756852">
              <a:off x="5415422" y="2307283"/>
              <a:ext cx="321003" cy="642006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云形 75"/>
            <p:cNvSpPr/>
            <p:nvPr>
              <p:custDataLst>
                <p:tags r:id="rId3"/>
              </p:custDataLst>
            </p:nvPr>
          </p:nvSpPr>
          <p:spPr>
            <a:xfrm rot="151382">
              <a:off x="5422024" y="2565368"/>
              <a:ext cx="1461716" cy="583833"/>
            </a:xfrm>
            <a:prstGeom prst="cloud">
              <a:avLst/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77" name="星形: 四角 5"/>
            <p:cNvSpPr/>
            <p:nvPr>
              <p:custDataLst>
                <p:tags r:id="rId4"/>
              </p:custDataLst>
            </p:nvPr>
          </p:nvSpPr>
          <p:spPr>
            <a:xfrm>
              <a:off x="6432682" y="2913133"/>
              <a:ext cx="235390" cy="253497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8" name="星形: 四角 6"/>
            <p:cNvSpPr/>
            <p:nvPr>
              <p:custDataLst>
                <p:tags r:id="rId5"/>
              </p:custDataLst>
            </p:nvPr>
          </p:nvSpPr>
          <p:spPr>
            <a:xfrm>
              <a:off x="6668071" y="2822540"/>
              <a:ext cx="117695" cy="126749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9" name="文本框 78"/>
          <p:cNvSpPr txBox="1"/>
          <p:nvPr>
            <p:custDataLst>
              <p:tags r:id="rId6"/>
            </p:custDataLst>
          </p:nvPr>
        </p:nvSpPr>
        <p:spPr>
          <a:xfrm>
            <a:off x="5381625" y="3539490"/>
            <a:ext cx="94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东汉</a:t>
            </a:r>
            <a:endParaRPr lang="zh-CN" altLang="en-US" b="1"/>
          </a:p>
        </p:txBody>
      </p:sp>
      <p:cxnSp>
        <p:nvCxnSpPr>
          <p:cNvPr id="80" name="直接连接符 79"/>
          <p:cNvCxnSpPr/>
          <p:nvPr>
            <p:custDataLst>
              <p:tags r:id="rId7"/>
            </p:custDataLst>
          </p:nvPr>
        </p:nvCxnSpPr>
        <p:spPr>
          <a:xfrm>
            <a:off x="5842000" y="4016375"/>
            <a:ext cx="0" cy="43053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半闭框 80"/>
          <p:cNvSpPr/>
          <p:nvPr>
            <p:custDataLst>
              <p:tags r:id="rId8"/>
            </p:custDataLst>
          </p:nvPr>
        </p:nvSpPr>
        <p:spPr>
          <a:xfrm>
            <a:off x="3014345" y="4448810"/>
            <a:ext cx="2827655" cy="409575"/>
          </a:xfrm>
          <a:prstGeom prst="halfFrame">
            <a:avLst>
              <a:gd name="adj1" fmla="val 0"/>
              <a:gd name="adj2" fmla="val 0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2" name="半闭框 81"/>
          <p:cNvSpPr/>
          <p:nvPr>
            <p:custDataLst>
              <p:tags r:id="rId9"/>
            </p:custDataLst>
          </p:nvPr>
        </p:nvSpPr>
        <p:spPr>
          <a:xfrm flipH="1">
            <a:off x="5838190" y="4448810"/>
            <a:ext cx="2827655" cy="409575"/>
          </a:xfrm>
          <a:prstGeom prst="halfFrame">
            <a:avLst>
              <a:gd name="adj1" fmla="val 0"/>
              <a:gd name="adj2" fmla="val 0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3" name="组合 82"/>
          <p:cNvGrpSpPr/>
          <p:nvPr>
            <p:custDataLst>
              <p:tags r:id="rId10"/>
            </p:custDataLst>
          </p:nvPr>
        </p:nvGrpSpPr>
        <p:grpSpPr>
          <a:xfrm rot="0">
            <a:off x="2244090" y="4551045"/>
            <a:ext cx="1468120" cy="859155"/>
            <a:chOff x="2540611" y="3682318"/>
            <a:chExt cx="1468318" cy="859347"/>
          </a:xfrm>
        </p:grpSpPr>
        <p:sp>
          <p:nvSpPr>
            <p:cNvPr id="84" name="新月形 83"/>
            <p:cNvSpPr/>
            <p:nvPr>
              <p:custDataLst>
                <p:tags r:id="rId11"/>
              </p:custDataLst>
            </p:nvPr>
          </p:nvSpPr>
          <p:spPr>
            <a:xfrm rot="20756852">
              <a:off x="2540611" y="3682318"/>
              <a:ext cx="321003" cy="642006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云形 84"/>
            <p:cNvSpPr/>
            <p:nvPr>
              <p:custDataLst>
                <p:tags r:id="rId12"/>
              </p:custDataLst>
            </p:nvPr>
          </p:nvSpPr>
          <p:spPr>
            <a:xfrm rot="151382">
              <a:off x="2547213" y="3940403"/>
              <a:ext cx="1461716" cy="583833"/>
            </a:xfrm>
            <a:prstGeom prst="cloud">
              <a:avLst/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86" name="星形: 四角 15"/>
            <p:cNvSpPr/>
            <p:nvPr>
              <p:custDataLst>
                <p:tags r:id="rId13"/>
              </p:custDataLst>
            </p:nvPr>
          </p:nvSpPr>
          <p:spPr>
            <a:xfrm>
              <a:off x="3557871" y="4288168"/>
              <a:ext cx="235390" cy="253497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星形: 四角 16"/>
            <p:cNvSpPr/>
            <p:nvPr>
              <p:custDataLst>
                <p:tags r:id="rId14"/>
              </p:custDataLst>
            </p:nvPr>
          </p:nvSpPr>
          <p:spPr>
            <a:xfrm>
              <a:off x="3793260" y="4197575"/>
              <a:ext cx="117695" cy="126749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8" name="文本框 87"/>
          <p:cNvSpPr txBox="1"/>
          <p:nvPr>
            <p:custDataLst>
              <p:tags r:id="rId15"/>
            </p:custDataLst>
          </p:nvPr>
        </p:nvSpPr>
        <p:spPr>
          <a:xfrm>
            <a:off x="2506345" y="4914265"/>
            <a:ext cx="94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州</a:t>
            </a:r>
            <a:endParaRPr lang="zh-CN" altLang="en-US"/>
          </a:p>
        </p:txBody>
      </p:sp>
      <p:grpSp>
        <p:nvGrpSpPr>
          <p:cNvPr id="89" name="组合 88"/>
          <p:cNvGrpSpPr/>
          <p:nvPr>
            <p:custDataLst>
              <p:tags r:id="rId16"/>
            </p:custDataLst>
          </p:nvPr>
        </p:nvGrpSpPr>
        <p:grpSpPr>
          <a:xfrm rot="0">
            <a:off x="7886700" y="4559935"/>
            <a:ext cx="1468120" cy="859155"/>
            <a:chOff x="8183072" y="3691371"/>
            <a:chExt cx="1468318" cy="859347"/>
          </a:xfrm>
        </p:grpSpPr>
        <p:sp>
          <p:nvSpPr>
            <p:cNvPr id="90" name="新月形 89"/>
            <p:cNvSpPr/>
            <p:nvPr>
              <p:custDataLst>
                <p:tags r:id="rId17"/>
              </p:custDataLst>
            </p:nvPr>
          </p:nvSpPr>
          <p:spPr>
            <a:xfrm rot="20756852">
              <a:off x="8183072" y="3691371"/>
              <a:ext cx="321003" cy="642006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1" name="云形 90"/>
            <p:cNvSpPr/>
            <p:nvPr>
              <p:custDataLst>
                <p:tags r:id="rId18"/>
              </p:custDataLst>
            </p:nvPr>
          </p:nvSpPr>
          <p:spPr>
            <a:xfrm rot="151382">
              <a:off x="8189674" y="3949456"/>
              <a:ext cx="1461716" cy="583833"/>
            </a:xfrm>
            <a:prstGeom prst="cloud">
              <a:avLst/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92" name="星形: 四角 21"/>
            <p:cNvSpPr/>
            <p:nvPr>
              <p:custDataLst>
                <p:tags r:id="rId19"/>
              </p:custDataLst>
            </p:nvPr>
          </p:nvSpPr>
          <p:spPr>
            <a:xfrm>
              <a:off x="9200332" y="4297221"/>
              <a:ext cx="235390" cy="253497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星形: 四角 22"/>
            <p:cNvSpPr/>
            <p:nvPr>
              <p:custDataLst>
                <p:tags r:id="rId20"/>
              </p:custDataLst>
            </p:nvPr>
          </p:nvSpPr>
          <p:spPr>
            <a:xfrm>
              <a:off x="9435721" y="4206628"/>
              <a:ext cx="117695" cy="126749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4" name="文本框 93"/>
          <p:cNvSpPr txBox="1"/>
          <p:nvPr>
            <p:custDataLst>
              <p:tags r:id="rId21"/>
            </p:custDataLst>
          </p:nvPr>
        </p:nvSpPr>
        <p:spPr>
          <a:xfrm>
            <a:off x="8148955" y="4923155"/>
            <a:ext cx="94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县</a:t>
            </a:r>
            <a:endParaRPr lang="zh-CN" altLang="en-US"/>
          </a:p>
        </p:txBody>
      </p:sp>
      <p:cxnSp>
        <p:nvCxnSpPr>
          <p:cNvPr id="95" name="直接连接符 94"/>
          <p:cNvCxnSpPr/>
          <p:nvPr>
            <p:custDataLst>
              <p:tags r:id="rId22"/>
            </p:custDataLst>
          </p:nvPr>
        </p:nvCxnSpPr>
        <p:spPr>
          <a:xfrm>
            <a:off x="5842000" y="4427855"/>
            <a:ext cx="0" cy="430530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>
            <p:custDataLst>
              <p:tags r:id="rId23"/>
            </p:custDataLst>
          </p:nvPr>
        </p:nvGrpSpPr>
        <p:grpSpPr>
          <a:xfrm rot="0">
            <a:off x="5073650" y="4551045"/>
            <a:ext cx="1468120" cy="859155"/>
            <a:chOff x="5415422" y="2307283"/>
            <a:chExt cx="1468318" cy="859347"/>
          </a:xfrm>
        </p:grpSpPr>
        <p:sp>
          <p:nvSpPr>
            <p:cNvPr id="97" name="新月形 96"/>
            <p:cNvSpPr/>
            <p:nvPr>
              <p:custDataLst>
                <p:tags r:id="rId24"/>
              </p:custDataLst>
            </p:nvPr>
          </p:nvSpPr>
          <p:spPr>
            <a:xfrm rot="20756852">
              <a:off x="5415422" y="2307283"/>
              <a:ext cx="321003" cy="642006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8" name="云形 97"/>
            <p:cNvSpPr/>
            <p:nvPr>
              <p:custDataLst>
                <p:tags r:id="rId25"/>
              </p:custDataLst>
            </p:nvPr>
          </p:nvSpPr>
          <p:spPr>
            <a:xfrm rot="151382">
              <a:off x="5422024" y="2565368"/>
              <a:ext cx="1461716" cy="583833"/>
            </a:xfrm>
            <a:prstGeom prst="cloud">
              <a:avLst/>
            </a:prstGeom>
            <a:solidFill>
              <a:schemeClr val="accent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99" name="星形: 四角 31"/>
            <p:cNvSpPr/>
            <p:nvPr>
              <p:custDataLst>
                <p:tags r:id="rId26"/>
              </p:custDataLst>
            </p:nvPr>
          </p:nvSpPr>
          <p:spPr>
            <a:xfrm>
              <a:off x="6432682" y="2913133"/>
              <a:ext cx="235390" cy="253497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星形: 四角 32"/>
            <p:cNvSpPr/>
            <p:nvPr>
              <p:custDataLst>
                <p:tags r:id="rId27"/>
              </p:custDataLst>
            </p:nvPr>
          </p:nvSpPr>
          <p:spPr>
            <a:xfrm>
              <a:off x="6668071" y="2822540"/>
              <a:ext cx="117695" cy="126749"/>
            </a:xfrm>
            <a:prstGeom prst="star4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1" name="文本框 100"/>
          <p:cNvSpPr txBox="1"/>
          <p:nvPr>
            <p:custDataLst>
              <p:tags r:id="rId28"/>
            </p:custDataLst>
          </p:nvPr>
        </p:nvSpPr>
        <p:spPr>
          <a:xfrm>
            <a:off x="5335905" y="4914265"/>
            <a:ext cx="94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郡</a:t>
            </a:r>
            <a:endParaRPr lang="zh-CN" altLang="en-US"/>
          </a:p>
        </p:txBody>
      </p:sp>
      <p:cxnSp>
        <p:nvCxnSpPr>
          <p:cNvPr id="102" name="直接箭头连接符 101"/>
          <p:cNvCxnSpPr/>
          <p:nvPr/>
        </p:nvCxnSpPr>
        <p:spPr>
          <a:xfrm>
            <a:off x="388620" y="3020695"/>
            <a:ext cx="11740515" cy="67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矩形 130"/>
          <p:cNvSpPr/>
          <p:nvPr>
            <p:custDataLst>
              <p:tags r:id="rId29"/>
            </p:custDataLst>
          </p:nvPr>
        </p:nvSpPr>
        <p:spPr>
          <a:xfrm>
            <a:off x="3230880" y="1249045"/>
            <a:ext cx="2613025" cy="797560"/>
          </a:xfrm>
          <a:prstGeom prst="rect">
            <a:avLst/>
          </a:prstGeom>
          <a:solidFill>
            <a:srgbClr val="D3D3D3"/>
          </a:solidFill>
          <a:ln w="19050">
            <a:solidFill>
              <a:srgbClr val="818181"/>
            </a:solidFill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94B6D2">
              <a:hueOff val="0"/>
              <a:satOff val="0"/>
              <a:lumOff val="0"/>
              <a:alphaOff val="0"/>
            </a:srgbClr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spcFirstLastPara="0" vert="horz" wrap="square" lIns="68137" tIns="68137" rIns="68137" bIns="68137" numCol="1" spcCol="1270" anchor="ctr" anchorCtr="0">
            <a:noAutofit/>
          </a:bodyPr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>
                <a:solidFill>
                  <a:sysClr val="window" lastClr="FFFFFF">
                    <a:lumMod val="50000"/>
                  </a:sysClr>
                </a:solidFill>
              </a:rPr>
              <a:t>中华人民共和国</a:t>
            </a:r>
            <a:endParaRPr lang="zh-CN" altLang="en-US" sz="2000">
              <a:solidFill>
                <a:sysClr val="window" lastClr="FFFFFF">
                  <a:lumMod val="50000"/>
                </a:sysClr>
              </a:solidFill>
            </a:endParaRPr>
          </a:p>
        </p:txBody>
      </p:sp>
      <p:sp>
        <p:nvSpPr>
          <p:cNvPr id="132" name="任意多边形: 形状 18"/>
          <p:cNvSpPr/>
          <p:nvPr>
            <p:custDataLst>
              <p:tags r:id="rId30"/>
            </p:custDataLst>
          </p:nvPr>
        </p:nvSpPr>
        <p:spPr>
          <a:xfrm rot="18770822">
            <a:off x="5691533" y="1140165"/>
            <a:ext cx="1134919" cy="61000"/>
          </a:xfrm>
          <a:custGeom>
            <a:avLst/>
            <a:gdLst>
              <a:gd name="connsiteX0" fmla="*/ 0 w 1257468"/>
              <a:gd name="connsiteY0" fmla="*/ 17753 h 35507"/>
              <a:gd name="connsiteX1" fmla="*/ 1257468 w 1257468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468" h="35507">
                <a:moveTo>
                  <a:pt x="0" y="17753"/>
                </a:moveTo>
                <a:lnTo>
                  <a:pt x="1257468" y="17753"/>
                </a:lnTo>
              </a:path>
            </a:pathLst>
          </a:custGeom>
          <a:noFill/>
          <a:ln>
            <a:solidFill>
              <a:srgbClr val="858585"/>
            </a:solidFill>
          </a:ln>
        </p:spPr>
        <p:style>
          <a:lnRef idx="2">
            <a:srgbClr val="94B6D2">
              <a:shade val="60000"/>
              <a:hueOff val="0"/>
              <a:satOff val="0"/>
              <a:lumOff val="0"/>
              <a:alphaOff val="0"/>
            </a:srgbClr>
          </a:lnRef>
          <a:fillRef idx="0">
            <a:scrgbClr r="0" g="0" b="0"/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Text" lastClr="000000">
              <a:hueOff val="0"/>
              <a:satOff val="0"/>
              <a:lumOff val="0"/>
              <a:alphaOff val="0"/>
            </a:sysClr>
          </a:fontRef>
        </p:style>
        <p:txBody>
          <a:bodyPr spcFirstLastPara="0" vert="horz" wrap="square" lIns="609996" tIns="-13683" rIns="609998" bIns="-13684" numCol="1" spcCol="1270" anchor="ctr" anchorCtr="0">
            <a:noAutofit/>
          </a:bodyPr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500" kern="1200"/>
          </a:p>
        </p:txBody>
      </p:sp>
      <p:sp>
        <p:nvSpPr>
          <p:cNvPr id="133" name="矩形 132"/>
          <p:cNvSpPr/>
          <p:nvPr>
            <p:custDataLst>
              <p:tags r:id="rId31"/>
            </p:custDataLst>
          </p:nvPr>
        </p:nvSpPr>
        <p:spPr>
          <a:xfrm>
            <a:off x="6657538" y="270775"/>
            <a:ext cx="1595447" cy="797723"/>
          </a:xfrm>
          <a:prstGeom prst="rect">
            <a:avLst/>
          </a:prstGeom>
          <a:solidFill>
            <a:srgbClr val="D3D3D3"/>
          </a:solidFill>
          <a:ln w="19050">
            <a:solidFill>
              <a:sysClr val="window" lastClr="FFFFFF">
                <a:lumMod val="50000"/>
              </a:sysClr>
            </a:solidFill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94B6D2">
              <a:hueOff val="0"/>
              <a:satOff val="0"/>
              <a:lumOff val="0"/>
              <a:alphaOff val="0"/>
            </a:srgbClr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spcFirstLastPara="0" vert="horz" wrap="square" lIns="68137" tIns="68137" rIns="68137" bIns="68137" numCol="1" spcCol="1270" anchor="ctr" anchorCtr="0">
            <a:noAutofit/>
          </a:bodyPr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>
                <a:solidFill>
                  <a:sysClr val="window" lastClr="FFFFFF">
                    <a:lumMod val="50000"/>
                  </a:sysClr>
                </a:solidFill>
              </a:rPr>
              <a:t>省</a:t>
            </a:r>
            <a:endParaRPr lang="zh-CN" altLang="en-US" sz="2000">
              <a:solidFill>
                <a:sysClr val="window" lastClr="FFFFFF">
                  <a:lumMod val="50000"/>
                </a:sysClr>
              </a:solidFill>
            </a:endParaRPr>
          </a:p>
        </p:txBody>
      </p:sp>
      <p:sp>
        <p:nvSpPr>
          <p:cNvPr id="134" name="任意多边形: 形状 24"/>
          <p:cNvSpPr/>
          <p:nvPr>
            <p:custDataLst>
              <p:tags r:id="rId32"/>
            </p:custDataLst>
          </p:nvPr>
        </p:nvSpPr>
        <p:spPr>
          <a:xfrm rot="2829178" flipV="1">
            <a:off x="5695649" y="1928501"/>
            <a:ext cx="1120893" cy="137494"/>
          </a:xfrm>
          <a:custGeom>
            <a:avLst/>
            <a:gdLst>
              <a:gd name="connsiteX0" fmla="*/ 0 w 1257468"/>
              <a:gd name="connsiteY0" fmla="*/ 17753 h 35507"/>
              <a:gd name="connsiteX1" fmla="*/ 1257468 w 1257468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7468" h="35507">
                <a:moveTo>
                  <a:pt x="0" y="17753"/>
                </a:moveTo>
                <a:lnTo>
                  <a:pt x="1257468" y="17753"/>
                </a:lnTo>
              </a:path>
            </a:pathLst>
          </a:custGeom>
          <a:noFill/>
          <a:ln>
            <a:solidFill>
              <a:srgbClr val="858585"/>
            </a:solidFill>
          </a:ln>
        </p:spPr>
        <p:style>
          <a:lnRef idx="2">
            <a:srgbClr val="94B6D2">
              <a:shade val="60000"/>
              <a:hueOff val="0"/>
              <a:satOff val="0"/>
              <a:lumOff val="0"/>
              <a:alphaOff val="0"/>
            </a:srgbClr>
          </a:lnRef>
          <a:fillRef idx="0">
            <a:scrgbClr r="0" g="0" b="0"/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Text" lastClr="000000">
              <a:hueOff val="0"/>
              <a:satOff val="0"/>
              <a:lumOff val="0"/>
              <a:alphaOff val="0"/>
            </a:sysClr>
          </a:fontRef>
        </p:style>
        <p:txBody>
          <a:bodyPr spcFirstLastPara="0" vert="horz" wrap="square" lIns="609997" tIns="-13683" rIns="609997" bIns="-13684" numCol="1" spcCol="1270" anchor="ctr" anchorCtr="0">
            <a:noAutofit/>
          </a:bodyPr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500" kern="1200"/>
          </a:p>
        </p:txBody>
      </p:sp>
      <p:sp>
        <p:nvSpPr>
          <p:cNvPr id="135" name="矩形 134"/>
          <p:cNvSpPr/>
          <p:nvPr>
            <p:custDataLst>
              <p:tags r:id="rId33"/>
            </p:custDataLst>
          </p:nvPr>
        </p:nvSpPr>
        <p:spPr>
          <a:xfrm>
            <a:off x="6657538" y="2115872"/>
            <a:ext cx="1595447" cy="797723"/>
          </a:xfrm>
          <a:prstGeom prst="rect">
            <a:avLst/>
          </a:prstGeom>
          <a:solidFill>
            <a:srgbClr val="D3D3D3"/>
          </a:solidFill>
          <a:ln w="19050">
            <a:solidFill>
              <a:srgbClr val="818181"/>
            </a:solidFill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94B6D2">
              <a:hueOff val="0"/>
              <a:satOff val="0"/>
              <a:lumOff val="0"/>
              <a:alphaOff val="0"/>
            </a:srgbClr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spcFirstLastPara="0" vert="horz" wrap="square" lIns="68137" tIns="68137" rIns="68137" bIns="68137" numCol="1" spcCol="1270" anchor="ctr" anchorCtr="0">
            <a:noAutofit/>
          </a:bodyPr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>
                <a:solidFill>
                  <a:sysClr val="window" lastClr="FFFFFF">
                    <a:lumMod val="50000"/>
                  </a:sysClr>
                </a:solidFill>
              </a:rPr>
              <a:t>县</a:t>
            </a:r>
            <a:endParaRPr lang="zh-CN" altLang="en-US" sz="2000">
              <a:solidFill>
                <a:sysClr val="window" lastClr="FFFFFF">
                  <a:lumMod val="50000"/>
                </a:sysClr>
              </a:solidFill>
            </a:endParaRPr>
          </a:p>
        </p:txBody>
      </p:sp>
      <p:sp>
        <p:nvSpPr>
          <p:cNvPr id="136" name="任意多边形: 形状 20"/>
          <p:cNvSpPr/>
          <p:nvPr>
            <p:custDataLst>
              <p:tags r:id="rId34"/>
            </p:custDataLst>
          </p:nvPr>
        </p:nvSpPr>
        <p:spPr>
          <a:xfrm rot="10800000" flipV="1">
            <a:off x="5879600" y="1516745"/>
            <a:ext cx="792000" cy="125579"/>
          </a:xfrm>
          <a:custGeom>
            <a:avLst/>
            <a:gdLst>
              <a:gd name="connsiteX0" fmla="*/ 0 w 1053099"/>
              <a:gd name="connsiteY0" fmla="*/ 17753 h 35507"/>
              <a:gd name="connsiteX1" fmla="*/ 1053099 w 1053099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3099" h="35507">
                <a:moveTo>
                  <a:pt x="0" y="17753"/>
                </a:moveTo>
                <a:lnTo>
                  <a:pt x="1053099" y="17753"/>
                </a:lnTo>
              </a:path>
            </a:pathLst>
          </a:custGeom>
          <a:noFill/>
          <a:ln>
            <a:solidFill>
              <a:srgbClr val="909090"/>
            </a:solidFill>
          </a:ln>
        </p:spPr>
        <p:style>
          <a:lnRef idx="2">
            <a:srgbClr val="94B6D2">
              <a:shade val="80000"/>
              <a:hueOff val="0"/>
              <a:satOff val="0"/>
              <a:lumOff val="0"/>
              <a:alphaOff val="0"/>
            </a:srgbClr>
          </a:lnRef>
          <a:fillRef idx="0">
            <a:scrgbClr r="0" g="0" b="0"/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Text" lastClr="000000">
              <a:hueOff val="0"/>
              <a:satOff val="0"/>
              <a:lumOff val="0"/>
              <a:alphaOff val="0"/>
            </a:sysClr>
          </a:fontRef>
        </p:style>
        <p:txBody>
          <a:bodyPr spcFirstLastPara="0" vert="horz" wrap="square" lIns="512921" tIns="-8574" rIns="512922" bIns="-8574" numCol="1" spcCol="1270" anchor="ctr" anchorCtr="0">
            <a:noAutofit/>
          </a:bodyPr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500" kern="1200"/>
          </a:p>
        </p:txBody>
      </p:sp>
      <p:sp>
        <p:nvSpPr>
          <p:cNvPr id="137" name="矩形 136"/>
          <p:cNvSpPr/>
          <p:nvPr>
            <p:custDataLst>
              <p:tags r:id="rId35"/>
            </p:custDataLst>
          </p:nvPr>
        </p:nvSpPr>
        <p:spPr>
          <a:xfrm>
            <a:off x="6651700" y="1187259"/>
            <a:ext cx="1595447" cy="797723"/>
          </a:xfrm>
          <a:prstGeom prst="rect">
            <a:avLst/>
          </a:prstGeom>
          <a:solidFill>
            <a:srgbClr val="D3D3D3"/>
          </a:solidFill>
          <a:ln w="19050">
            <a:solidFill>
              <a:sysClr val="window" lastClr="FFFFFF">
                <a:lumMod val="50000"/>
              </a:sysClr>
            </a:solidFill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94B6D2">
              <a:hueOff val="0"/>
              <a:satOff val="0"/>
              <a:lumOff val="0"/>
              <a:alphaOff val="0"/>
            </a:srgbClr>
          </a:fillRef>
          <a:effectRef idx="0">
            <a:srgbClr val="94B6D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 spcFirstLastPara="0" vert="horz" wrap="square" lIns="68137" tIns="68137" rIns="68137" bIns="68137" numCol="1" spcCol="1270" anchor="ctr" anchorCtr="0">
            <a:noAutofit/>
          </a:bodyPr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>
                <a:solidFill>
                  <a:sysClr val="window" lastClr="FFFFFF">
                    <a:lumMod val="50000"/>
                  </a:sysClr>
                </a:solidFill>
              </a:rPr>
              <a:t>市</a:t>
            </a:r>
            <a:endParaRPr lang="zh-CN" altLang="en-US" sz="2000">
              <a:solidFill>
                <a:sysClr val="window" lastClr="FFFFFF">
                  <a:lumMod val="50000"/>
                </a:sysClr>
              </a:solidFill>
            </a:endParaRPr>
          </a:p>
        </p:txBody>
      </p:sp>
      <p:cxnSp>
        <p:nvCxnSpPr>
          <p:cNvPr id="194" name="直接箭头连接符 193"/>
          <p:cNvCxnSpPr/>
          <p:nvPr/>
        </p:nvCxnSpPr>
        <p:spPr>
          <a:xfrm flipH="1">
            <a:off x="2975610" y="5433695"/>
            <a:ext cx="13970" cy="42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箭头连接符 194"/>
          <p:cNvCxnSpPr/>
          <p:nvPr/>
        </p:nvCxnSpPr>
        <p:spPr>
          <a:xfrm flipH="1">
            <a:off x="5810885" y="5433695"/>
            <a:ext cx="13970" cy="42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箭头连接符 195"/>
          <p:cNvCxnSpPr/>
          <p:nvPr/>
        </p:nvCxnSpPr>
        <p:spPr>
          <a:xfrm flipH="1">
            <a:off x="8616950" y="5410200"/>
            <a:ext cx="13970" cy="42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椭圆 196"/>
          <p:cNvSpPr/>
          <p:nvPr/>
        </p:nvSpPr>
        <p:spPr>
          <a:xfrm>
            <a:off x="2141855" y="5979795"/>
            <a:ext cx="1678305" cy="758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刺史</a:t>
            </a:r>
            <a:endParaRPr lang="zh-CN" altLang="en-US"/>
          </a:p>
        </p:txBody>
      </p:sp>
      <p:sp>
        <p:nvSpPr>
          <p:cNvPr id="198" name="椭圆 197"/>
          <p:cNvSpPr/>
          <p:nvPr/>
        </p:nvSpPr>
        <p:spPr>
          <a:xfrm>
            <a:off x="5009515" y="5979795"/>
            <a:ext cx="1678305" cy="758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太守</a:t>
            </a:r>
            <a:endParaRPr lang="zh-CN" altLang="en-US"/>
          </a:p>
        </p:txBody>
      </p:sp>
      <p:sp>
        <p:nvSpPr>
          <p:cNvPr id="199" name="椭圆 198"/>
          <p:cNvSpPr/>
          <p:nvPr/>
        </p:nvSpPr>
        <p:spPr>
          <a:xfrm>
            <a:off x="7688580" y="5979795"/>
            <a:ext cx="1976120" cy="758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县令，县长</a:t>
            </a:r>
            <a:endParaRPr lang="zh-CN" altLang="en-US"/>
          </a:p>
        </p:txBody>
      </p:sp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>
            <a:off x="3862705" y="2825115"/>
            <a:ext cx="977900" cy="1014095"/>
          </a:xfrm>
          <a:prstGeom prst="rect">
            <a:avLst/>
          </a:prstGeom>
        </p:spPr>
      </p:pic>
      <p:pic>
        <p:nvPicPr>
          <p:cNvPr id="5" name="图片 4" descr="54ef5ac2efda81ecbb9c1e48548dba9c"/>
          <p:cNvPicPr>
            <a:picLocks noChangeAspect="1"/>
          </p:cNvPicPr>
          <p:nvPr/>
        </p:nvPicPr>
        <p:blipFill>
          <a:blip r:embed="rId1"/>
          <a:srcRect t="55210" r="77240" b="21132"/>
          <a:stretch>
            <a:fillRect/>
          </a:stretch>
        </p:blipFill>
        <p:spPr>
          <a:xfrm flipH="1">
            <a:off x="7494905" y="2825115"/>
            <a:ext cx="977900" cy="1014095"/>
          </a:xfrm>
          <a:prstGeom prst="rect">
            <a:avLst/>
          </a:prstGeom>
        </p:spPr>
      </p:pic>
      <p:pic>
        <p:nvPicPr>
          <p:cNvPr id="18" name="图片 17" descr="C:\Users\jhg\Desktop\天天讲课\课件素材\古代货币\c2c6a397b6930c0267b8a0070e3d6c06_看图王.pngc2c6a397b6930c0267b8a0070e3d6c06_看图王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5130" y="901065"/>
            <a:ext cx="3539490" cy="25761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742055" y="3839210"/>
            <a:ext cx="4707255" cy="1350010"/>
            <a:chOff x="5187" y="5773"/>
            <a:chExt cx="8826" cy="2126"/>
          </a:xfrm>
        </p:grpSpPr>
        <p:sp>
          <p:nvSpPr>
            <p:cNvPr id="6" name="矩形 5"/>
            <p:cNvSpPr/>
            <p:nvPr/>
          </p:nvSpPr>
          <p:spPr>
            <a:xfrm>
              <a:off x="5187" y="5773"/>
              <a:ext cx="8826" cy="2127"/>
            </a:xfrm>
            <a:prstGeom prst="rect">
              <a:avLst/>
            </a:prstGeom>
            <a:noFill/>
            <a:ln>
              <a:solidFill>
                <a:srgbClr val="58361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8361B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5423" y="5964"/>
              <a:ext cx="8353" cy="1747"/>
            </a:xfrm>
            <a:prstGeom prst="rect">
              <a:avLst/>
            </a:prstGeom>
            <a:solidFill>
              <a:srgbClr val="5836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58130" y="4254500"/>
            <a:ext cx="4779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南阳穷不穷？</a:t>
            </a:r>
            <a:endParaRPr 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6055" y="4254500"/>
            <a:ext cx="1630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PART 3</a:t>
            </a:r>
            <a:endParaRPr lang="en-US" altLang="zh-CN" sz="28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6536_2*i*0"/>
  <p:tag name="KSO_WM_TEMPLATE_CATEGORY" val="diagram"/>
  <p:tag name="KSO_WM_TEMPLATE_INDEX" val="20176536"/>
  <p:tag name="KSO_WM_UNIT_INDEX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1_1"/>
  <p:tag name="KSO_WM_UNIT_ID" val="diagram20176536_2*p_h_i*1_1_1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1_2"/>
  <p:tag name="KSO_WM_UNIT_ID" val="diagram20176536_2*p_h_i*1_1_2"/>
  <p:tag name="KSO_WM_UNIT_LAYERLEVEL" val="1_1_1"/>
  <p:tag name="KSO_WM_DIAGRAM_GROUP_CODE" val="p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1_3"/>
  <p:tag name="KSO_WM_UNIT_ID" val="diagram20176536_2*p_h_i*1_1_3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1_4"/>
  <p:tag name="KSO_WM_UNIT_ID" val="diagram20176536_2*p_h_i*1_1_4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f"/>
  <p:tag name="KSO_WM_UNIT_INDEX" val="1_1_1"/>
  <p:tag name="KSO_WM_UNIT_ID" val="diagram20176536_2*p_h_f*1_1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p1-1"/>
  <p:tag name="KSO_WM_UNIT_PRESET_TEXT" val="Lorem"/>
  <p:tag name="KSO_WM_UNIT_TEXT_FILL_FORE_SCHEMECOLOR_INDEX" val="13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i"/>
  <p:tag name="KSO_WM_UNIT_INDEX" val="1_5"/>
  <p:tag name="KSO_WM_UNIT_ID" val="diagram20176536_2*p_i*1_5"/>
  <p:tag name="KSO_WM_UNIT_LAYERLEVEL" val="1_1"/>
  <p:tag name="KSO_WM_DIAGRAM_GROUP_CODE" val="p1-1"/>
  <p:tag name="KSO_WM_UNIT_LINE_FORE_SCHEMECOLOR_INDEX" val="8"/>
  <p:tag name="KSO_WM_UNIT_LINE_FILL_TYPE" val="2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i"/>
  <p:tag name="KSO_WM_UNIT_INDEX" val="1_6"/>
  <p:tag name="KSO_WM_UNIT_ID" val="diagram20176536_2*p_i*1_6"/>
  <p:tag name="KSO_WM_UNIT_LAYERLEVEL" val="1_1"/>
  <p:tag name="KSO_WM_DIAGRAM_GROUP_CODE" val="p1-1"/>
  <p:tag name="KSO_WM_UNIT_FILL_FORE_SCHEMECOLOR_INDEX" val="5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i"/>
  <p:tag name="KSO_WM_UNIT_INDEX" val="1_7"/>
  <p:tag name="KSO_WM_UNIT_ID" val="diagram20176536_2*p_i*1_7"/>
  <p:tag name="KSO_WM_UNIT_LAYERLEVEL" val="1_1"/>
  <p:tag name="KSO_WM_DIAGRAM_GROUP_CODE" val="p1-1"/>
  <p:tag name="KSO_WM_UNIT_FILL_FORE_SCHEMECOLOR_INDEX" val="5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6536_2*i*13"/>
  <p:tag name="KSO_WM_TEMPLATE_CATEGORY" val="diagram"/>
  <p:tag name="KSO_WM_TEMPLATE_INDEX" val="20176536"/>
  <p:tag name="KSO_WM_UNIT_INDEX" val="13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2_1"/>
  <p:tag name="KSO_WM_UNIT_ID" val="diagram20176536_2*p_h_i*1_2_1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2_2"/>
  <p:tag name="KSO_WM_UNIT_ID" val="diagram20176536_2*p_h_i*1_2_2"/>
  <p:tag name="KSO_WM_UNIT_LAYERLEVEL" val="1_1_1"/>
  <p:tag name="KSO_WM_DIAGRAM_GROUP_CODE" val="p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2_3"/>
  <p:tag name="KSO_WM_UNIT_ID" val="diagram20176536_2*p_h_i*1_2_3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2_4"/>
  <p:tag name="KSO_WM_UNIT_ID" val="diagram20176536_2*p_h_i*1_2_4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f"/>
  <p:tag name="KSO_WM_UNIT_INDEX" val="1_2_1"/>
  <p:tag name="KSO_WM_UNIT_ID" val="diagram20176536_2*p_h_f*1_2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p1-1"/>
  <p:tag name="KSO_WM_UNIT_PRESET_TEXT" val="Lorem"/>
  <p:tag name="KSO_WM_UNIT_TEXT_FILL_FORE_SCHEMECOLOR_INDEX" val="13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6536_2*i*23"/>
  <p:tag name="KSO_WM_TEMPLATE_CATEGORY" val="diagram"/>
  <p:tag name="KSO_WM_TEMPLATE_INDEX" val="20176536"/>
  <p:tag name="KSO_WM_UNIT_INDEX" val="23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4_1"/>
  <p:tag name="KSO_WM_UNIT_ID" val="diagram20176536_2*p_h_i*1_4_1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4_2"/>
  <p:tag name="KSO_WM_UNIT_ID" val="diagram20176536_2*p_h_i*1_4_2"/>
  <p:tag name="KSO_WM_UNIT_LAYERLEVEL" val="1_1_1"/>
  <p:tag name="KSO_WM_DIAGRAM_GROUP_CODE" val="p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4_3"/>
  <p:tag name="KSO_WM_UNIT_ID" val="diagram20176536_2*p_h_i*1_4_3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4_4"/>
  <p:tag name="KSO_WM_UNIT_ID" val="diagram20176536_2*p_h_i*1_4_4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f"/>
  <p:tag name="KSO_WM_UNIT_INDEX" val="1_4_1"/>
  <p:tag name="KSO_WM_UNIT_ID" val="diagram20176536_2*p_h_f*1_4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p1-1"/>
  <p:tag name="KSO_WM_UNIT_PRESET_TEXT" val="Lorem"/>
  <p:tag name="KSO_WM_UNIT_TEXT_FILL_FORE_SCHEMECOLOR_INDEX" val="13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i"/>
  <p:tag name="KSO_WM_UNIT_INDEX" val="1_16"/>
  <p:tag name="KSO_WM_UNIT_ID" val="diagram20176536_2*p_i*1_16"/>
  <p:tag name="KSO_WM_UNIT_LAYERLEVEL" val="1_1"/>
  <p:tag name="KSO_WM_DIAGRAM_GROUP_CODE" val="p1-1"/>
  <p:tag name="KSO_WM_UNIT_LINE_FORE_SCHEMECOLOR_INDEX" val="8"/>
  <p:tag name="KSO_WM_UNIT_LINE_FILL_TYPE" val="2"/>
  <p:tag name="KSO_WM_UNIT_USESOURCEFORMAT_APPLY" val="0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6536_2*i*34"/>
  <p:tag name="KSO_WM_TEMPLATE_CATEGORY" val="diagram"/>
  <p:tag name="KSO_WM_TEMPLATE_INDEX" val="20176536"/>
  <p:tag name="KSO_WM_UNIT_INDEX" val="34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3_1"/>
  <p:tag name="KSO_WM_UNIT_ID" val="diagram20176536_2*p_h_i*1_3_1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3_2"/>
  <p:tag name="KSO_WM_UNIT_ID" val="diagram20176536_2*p_h_i*1_3_2"/>
  <p:tag name="KSO_WM_UNIT_LAYERLEVEL" val="1_1_1"/>
  <p:tag name="KSO_WM_DIAGRAM_GROUP_CODE" val="p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3_3"/>
  <p:tag name="KSO_WM_UNIT_ID" val="diagram20176536_2*p_h_i*1_3_3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i"/>
  <p:tag name="KSO_WM_UNIT_INDEX" val="1_3_4"/>
  <p:tag name="KSO_WM_UNIT_ID" val="diagram20176536_2*p_h_i*1_3_4"/>
  <p:tag name="KSO_WM_UNIT_LAYERLEVEL" val="1_1_1"/>
  <p:tag name="KSO_WM_DIAGRAM_GROUP_CODE" val="p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36"/>
  <p:tag name="KSO_WM_UNIT_TYPE" val="p_h_f"/>
  <p:tag name="KSO_WM_UNIT_INDEX" val="1_3_1"/>
  <p:tag name="KSO_WM_UNIT_ID" val="diagram20176536_2*p_h_f*1_3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p1-1"/>
  <p:tag name="KSO_WM_UNIT_PRESET_TEXT" val="Lorem"/>
  <p:tag name="KSO_WM_UNIT_TEXT_FILL_FORE_SCHEMECOLOR_INDEX" val="13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h_f"/>
  <p:tag name="KSO_WM_UNIT_INDEX" val="1_1_1"/>
  <p:tag name="KSO_WM_UNIT_ID" val="diagram20164522_2*p_h_f*1_1_1"/>
  <p:tag name="KSO_WM_UNIT_LAYERLEVEL" val="1_1_1"/>
  <p:tag name="KSO_WM_UNIT_VALUE" val="10"/>
  <p:tag name="KSO_WM_UNIT_HIGHLIGHT" val="0"/>
  <p:tag name="KSO_WM_UNIT_COMPATIBLE" val="0"/>
  <p:tag name="KSO_WM_UNIT_CLEAR" val="0"/>
  <p:tag name="KSO_WM_DIAGRAM_GROUP_CODE" val="p1-1"/>
  <p:tag name="KSO_WM_UNIT_PRESET_TEXT" val="LOREM IPSUM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i"/>
  <p:tag name="KSO_WM_UNIT_INDEX" val="1_1"/>
  <p:tag name="KSO_WM_UNIT_ID" val="diagram20164522_2*p_i*1_1"/>
  <p:tag name="KSO_WM_UNIT_LAYERLEVEL" val="1_1"/>
  <p:tag name="KSO_WM_DIAGRAM_GROUP_CODE" val="p1-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h_f"/>
  <p:tag name="KSO_WM_UNIT_INDEX" val="1_2_1"/>
  <p:tag name="KSO_WM_UNIT_ID" val="diagram20164522_2*p_h_f*1_2_1"/>
  <p:tag name="KSO_WM_UNIT_LAYERLEVEL" val="1_1_1"/>
  <p:tag name="KSO_WM_UNIT_VALUE" val="10"/>
  <p:tag name="KSO_WM_UNIT_HIGHLIGHT" val="0"/>
  <p:tag name="KSO_WM_UNIT_COMPATIBLE" val="0"/>
  <p:tag name="KSO_WM_UNIT_CLEAR" val="0"/>
  <p:tag name="KSO_WM_DIAGRAM_GROUP_CODE" val="p1-1"/>
  <p:tag name="KSO_WM_UNIT_PRESET_TEXT" val="LOREM IPSUM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i"/>
  <p:tag name="KSO_WM_UNIT_INDEX" val="1_2"/>
  <p:tag name="KSO_WM_UNIT_ID" val="diagram20164522_2*p_i*1_2"/>
  <p:tag name="KSO_WM_UNIT_LAYERLEVEL" val="1_1"/>
  <p:tag name="KSO_WM_DIAGRAM_GROUP_CODE" val="p1-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h_f"/>
  <p:tag name="KSO_WM_UNIT_INDEX" val="1_4_1"/>
  <p:tag name="KSO_WM_UNIT_ID" val="diagram20164522_2*p_h_f*1_4_1"/>
  <p:tag name="KSO_WM_UNIT_LAYERLEVEL" val="1_1_1"/>
  <p:tag name="KSO_WM_UNIT_VALUE" val="10"/>
  <p:tag name="KSO_WM_UNIT_HIGHLIGHT" val="0"/>
  <p:tag name="KSO_WM_UNIT_COMPATIBLE" val="0"/>
  <p:tag name="KSO_WM_UNIT_CLEAR" val="0"/>
  <p:tag name="KSO_WM_DIAGRAM_GROUP_CODE" val="p1-1"/>
  <p:tag name="KSO_WM_UNIT_PRESET_TEXT" val="LOREM IPSUM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i"/>
  <p:tag name="KSO_WM_UNIT_INDEX" val="1_3"/>
  <p:tag name="KSO_WM_UNIT_ID" val="diagram20164522_2*p_i*1_3"/>
  <p:tag name="KSO_WM_UNIT_LAYERLEVEL" val="1_1"/>
  <p:tag name="KSO_WM_DIAGRAM_GROUP_CODE" val="p1-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4522"/>
  <p:tag name="KSO_WM_UNIT_TYPE" val="p_h_f"/>
  <p:tag name="KSO_WM_UNIT_INDEX" val="1_3_1"/>
  <p:tag name="KSO_WM_UNIT_ID" val="diagram20164522_2*p_h_f*1_3_1"/>
  <p:tag name="KSO_WM_UNIT_LAYERLEVEL" val="1_1_1"/>
  <p:tag name="KSO_WM_UNIT_VALUE" val="10"/>
  <p:tag name="KSO_WM_UNIT_HIGHLIGHT" val="0"/>
  <p:tag name="KSO_WM_UNIT_COMPATIBLE" val="0"/>
  <p:tag name="KSO_WM_UNIT_CLEAR" val="0"/>
  <p:tag name="KSO_WM_DIAGRAM_GROUP_CODE" val="p1-1"/>
  <p:tag name="KSO_WM_UNIT_PRESET_TEXT" val="LOREM IPSUM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55.xml><?xml version="1.0" encoding="utf-8"?>
<p:tagLst xmlns:p="http://schemas.openxmlformats.org/presentationml/2006/main">
  <p:tag name="KSO_WM_SLIDE_ITEM_CNT" val="4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2_4*i*1"/>
  <p:tag name="KSO_WM_TEMPLATE_CATEGORY" val="diagram"/>
  <p:tag name="KSO_WM_TEMPLATE_INDEX" val="712"/>
  <p:tag name="KSO_WM_UNIT_INDEX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"/>
  <p:tag name="KSO_WM_UNIT_ID" val="diagram712_4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2"/>
  <p:tag name="KSO_WM_UNIT_ID" val="diagram712_4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3"/>
  <p:tag name="KSO_WM_UNIT_ID" val="diagram712_4*l_i*1_3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h_f"/>
  <p:tag name="KSO_WM_UNIT_INDEX" val="1_1_1"/>
  <p:tag name="KSO_WM_UNIT_ID" val="diagram712_4*l_h_f*1_1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_INDEX" val="4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4"/>
  <p:tag name="KSO_WM_UNIT_ID" val="diagram712_4*l_i*1_4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2_4*i*12"/>
  <p:tag name="KSO_WM_TEMPLATE_CATEGORY" val="diagram"/>
  <p:tag name="KSO_WM_TEMPLATE_INDEX" val="712"/>
  <p:tag name="KSO_WM_UNIT_INDEX" val="12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5"/>
  <p:tag name="KSO_WM_UNIT_ID" val="diagram712_4*l_i*1_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6"/>
  <p:tag name="KSO_WM_UNIT_ID" val="diagram712_4*l_i*1_6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7"/>
  <p:tag name="KSO_WM_UNIT_ID" val="diagram712_4*l_i*1_7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h_f"/>
  <p:tag name="KSO_WM_UNIT_INDEX" val="1_2_1"/>
  <p:tag name="KSO_WM_UNIT_ID" val="diagram712_4*l_h_f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_INDEX" val="4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8"/>
  <p:tag name="KSO_WM_UNIT_ID" val="diagram712_4*l_i*1_8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2_4*i*23"/>
  <p:tag name="KSO_WM_TEMPLATE_CATEGORY" val="diagram"/>
  <p:tag name="KSO_WM_TEMPLATE_INDEX" val="712"/>
  <p:tag name="KSO_WM_UNIT_INDEX" val="23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9"/>
  <p:tag name="KSO_WM_UNIT_ID" val="diagram712_4*l_i*1_9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0"/>
  <p:tag name="KSO_WM_UNIT_ID" val="diagram712_4*l_i*1_10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1"/>
  <p:tag name="KSO_WM_UNIT_ID" val="diagram712_4*l_i*1_1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h_f"/>
  <p:tag name="KSO_WM_UNIT_INDEX" val="1_3_1"/>
  <p:tag name="KSO_WM_UNIT_ID" val="diagram712_4*l_h_f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_INDEX" val="4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2"/>
  <p:tag name="KSO_WM_UNIT_ID" val="diagram712_4*l_i*1_1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12_4*i*34"/>
  <p:tag name="KSO_WM_TEMPLATE_CATEGORY" val="diagram"/>
  <p:tag name="KSO_WM_TEMPLATE_INDEX" val="712"/>
  <p:tag name="KSO_WM_UNIT_INDEX" val="34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3"/>
  <p:tag name="KSO_WM_UNIT_ID" val="diagram712_4*l_i*1_13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4"/>
  <p:tag name="KSO_WM_UNIT_ID" val="diagram712_4*l_i*1_14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5"/>
  <p:tag name="KSO_WM_UNIT_ID" val="diagram712_4*l_i*1_1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h_f"/>
  <p:tag name="KSO_WM_UNIT_INDEX" val="1_4_1"/>
  <p:tag name="KSO_WM_UNIT_ID" val="diagram712_4*l_h_f*1_4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_INDEX" val="4"/>
  <p:tag name="KSO_WM_UNIT_PRESET_TEXT_LEN" val="17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12"/>
  <p:tag name="KSO_WM_UNIT_TYPE" val="l_i"/>
  <p:tag name="KSO_WM_UNIT_INDEX" val="1_16"/>
  <p:tag name="KSO_WM_UNIT_ID" val="diagram712_4*l_i*1_1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DOC_GUID" val="{cd272432-f1e4-471b-9832-23e3b62d821d}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88"/>
  <p:tag name="KSO_WM_UNIT_TYPE" val="l_h_a"/>
  <p:tag name="KSO_WM_UNIT_INDEX" val="1_3_1"/>
  <p:tag name="KSO_WM_UNIT_ID" val="259*l_h_a*1_3_1"/>
  <p:tag name="KSO_WM_UNIT_CLEAR" val="1"/>
  <p:tag name="KSO_WM_UNIT_LAYERLEVEL" val="1_1_1"/>
  <p:tag name="KSO_WM_UNIT_VALUE" val="14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ACA8FF8-CB1F-462C-AC97-823CB0AD394B-1">
      <extobjdata type="EACA8FF8-CB1F-462C-AC97-823CB0AD394B" data="ewogICAiTGF0IiA6ICIzNS4wNzYyMjIiLAogICAiTG5nIiA6ICIxMTUuMzEwNDE0IiwKICAgIlJvdXRlVHlwZSIgOiAiLTEiLAogICAiVGV4dDEiIDogIiIsCiAgICJUZXh0MiIgOiAiIiwKICAgIlpvb20iIDogIjciCn0K"/>
    </extobj>
  </extobjs>
</s:customData>
</file>

<file path=customXml/itemProps8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1596</Words>
  <Application>WPS 演示</Application>
  <PresentationFormat>宽屏</PresentationFormat>
  <Paragraphs>178</Paragraphs>
  <Slides>22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方正姚体</vt:lpstr>
      <vt:lpstr>创艺繁隶书</vt:lpstr>
      <vt:lpstr>黑体</vt:lpstr>
      <vt:lpstr>微软雅黑</vt:lpstr>
      <vt:lpstr>Arial Unicode MS</vt:lpstr>
      <vt:lpstr>Calibri Light</vt:lpstr>
      <vt:lpstr>Calibri</vt:lpstr>
      <vt:lpstr>华文隶书</vt:lpstr>
      <vt:lpstr>创艺繁超黑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卡通教学教育学生课件</dc:title>
  <dc:creator/>
  <cp:lastModifiedBy>东周老禹</cp:lastModifiedBy>
  <cp:revision>30</cp:revision>
  <dcterms:created xsi:type="dcterms:W3CDTF">2015-05-05T08:02:00Z</dcterms:created>
  <dcterms:modified xsi:type="dcterms:W3CDTF">2019-04-12T08:49:37Z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