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61" r:id="rId5"/>
    <p:sldId id="281" r:id="rId6"/>
    <p:sldId id="264" r:id="rId7"/>
    <p:sldId id="282" r:id="rId8"/>
    <p:sldId id="266" r:id="rId9"/>
    <p:sldId id="262" r:id="rId10"/>
    <p:sldId id="283" r:id="rId11"/>
    <p:sldId id="267" r:id="rId12"/>
    <p:sldId id="268" r:id="rId13"/>
    <p:sldId id="269" r:id="rId14"/>
    <p:sldId id="270" r:id="rId15"/>
    <p:sldId id="284" r:id="rId16"/>
    <p:sldId id="272" r:id="rId17"/>
    <p:sldId id="273" r:id="rId18"/>
    <p:sldId id="275" r:id="rId19"/>
    <p:sldId id="274" r:id="rId20"/>
    <p:sldId id="280" r:id="rId21"/>
    <p:sldId id="278" r:id="rId22"/>
    <p:sldId id="277" r:id="rId23"/>
    <p:sldId id="279" r:id="rId24"/>
    <p:sldId id="303" r:id="rId25"/>
    <p:sldId id="285" r:id="rId26"/>
    <p:sldId id="286" r:id="rId2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138" y="576"/>
      </p:cViewPr>
      <p:guideLst>
        <p:guide orient="horz" pos="157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2051" name="Picture 3"/>
          <p:cNvPicPr>
            <a:picLocks noChangeAspect="1" noChangeArrowheads="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4403" b="100000" l="7039" r="100000">
                        <a14:foregroundMark x1="14286" y1="64151" x2="13251" y2="99371"/>
                        <a14:foregroundMark x1="50311" y1="13836" x2="67081" y2="10692"/>
                        <a14:foregroundMark x1="90890" y1="33333" x2="97101" y2="45912"/>
                        <a14:foregroundMark x1="11387" y1="79245" x2="12422" y2="93082"/>
                        <a14:foregroundMark x1="58178" y1="6918" x2="61905" y2="6918"/>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52120" y="4004149"/>
            <a:ext cx="3461049" cy="113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ackgroundRemoval t="9877" b="98148" l="0" r="99616">
                        <a14:foregroundMark x1="9859" y1="92593" x2="128" y2="98765"/>
                        <a14:foregroundMark x1="95391" y1="77778" x2="72727" y2="98765"/>
                        <a14:foregroundMark x1="99616" y1="72840" x2="96031" y2="93827"/>
                        <a14:foregroundMark x1="63892" y1="72222" x2="54673" y2="82099"/>
                        <a14:foregroundMark x1="59155" y1="53086" x2="57234" y2="67284"/>
                        <a14:foregroundMark x1="30602" y1="63580" x2="19718" y2="61728"/>
                        <a14:foregroundMark x1="24840" y1="46914" x2="21639" y2="56173"/>
                        <a14:foregroundMark x1="34827" y1="81481" x2="20615" y2="90123"/>
                        <a14:foregroundMark x1="46735" y1="87654" x2="37132" y2="83951"/>
                        <a14:foregroundMark x1="55698" y1="89506" x2="44174" y2="88889"/>
                        <a14:foregroundMark x1="66197" y1="60494" x2="58003" y2="72840"/>
                        <a14:foregroundMark x1="69014" y1="63580" x2="64661" y2="63580"/>
                        <a14:foregroundMark x1="68374" y1="61111" x2="62356" y2="64198"/>
                        <a14:foregroundMark x1="55954" y1="63580" x2="56850" y2="63580"/>
                        <a14:foregroundMark x1="20999" y1="45679" x2="24712" y2="47531"/>
                        <a14:foregroundMark x1="26120" y1="48148" x2="27529" y2="48148"/>
                        <a14:foregroundMark x1="1280" y1="67284" x2="3073" y2="69136"/>
                        <a14:foregroundMark x1="2305" y1="62963" x2="11140" y2="641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4731990"/>
            <a:ext cx="9144000" cy="41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744" y="0"/>
            <a:ext cx="1287472" cy="48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r="8784" b="8009"/>
          <a:stretch>
            <a:fillRect/>
          </a:stretch>
        </p:blipFill>
        <p:spPr bwMode="auto">
          <a:xfrm flipH="1" flipV="1">
            <a:off x="-2" y="-1"/>
            <a:ext cx="1619773" cy="111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ackgroundRemoval t="3279" b="93443" l="6250" r="89063">
                        <a14:foregroundMark x1="61458" y1="16393" x2="61979" y2="33333"/>
                        <a14:foregroundMark x1="56250" y1="12022" x2="76563" y2="26776"/>
                        <a14:foregroundMark x1="70313" y1="17486" x2="74479" y2="30055"/>
                        <a14:foregroundMark x1="78646" y1="30055" x2="81771" y2="40437"/>
                      </a14:backgroundRemoval>
                    </a14:imgEffect>
                  </a14:imgLayer>
                </a14:imgProps>
              </a:ext>
              <a:ext uri="{28A0092B-C50C-407E-A947-70E740481C1C}">
                <a14:useLocalDpi xmlns:a14="http://schemas.microsoft.com/office/drawing/2010/main" val="0"/>
              </a:ext>
            </a:extLst>
          </a:blip>
          <a:srcRect/>
          <a:stretch>
            <a:fillRect/>
          </a:stretch>
        </p:blipFill>
        <p:spPr bwMode="auto">
          <a:xfrm>
            <a:off x="-30428" y="-31809"/>
            <a:ext cx="755577" cy="72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2021/12/24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图片 5" descr="92b6f9df2c077079a42c7da7a65abb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0853" y="2423474"/>
            <a:ext cx="2402293" cy="1580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403" b="100000" l="7039" r="100000">
                        <a14:foregroundMark x1="14286" y1="64151" x2="13251" y2="99371"/>
                        <a14:foregroundMark x1="50311" y1="13836" x2="67081" y2="10692"/>
                        <a14:foregroundMark x1="90890" y1="33333" x2="97101" y2="45912"/>
                        <a14:foregroundMark x1="11387" y1="79245" x2="12422" y2="93082"/>
                        <a14:foregroundMark x1="58178" y1="6918" x2="61905" y2="6918"/>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04049" y="3719697"/>
            <a:ext cx="4139952" cy="14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877" b="98148" l="0" r="99616">
                        <a14:foregroundMark x1="9859" y1="92593" x2="128" y2="98765"/>
                        <a14:foregroundMark x1="95391" y1="77778" x2="72727" y2="98765"/>
                        <a14:foregroundMark x1="99616" y1="72840" x2="96031" y2="93827"/>
                        <a14:foregroundMark x1="63892" y1="72222" x2="54673" y2="82099"/>
                        <a14:foregroundMark x1="59155" y1="53086" x2="57234" y2="67284"/>
                        <a14:foregroundMark x1="30602" y1="63580" x2="19718" y2="61728"/>
                        <a14:foregroundMark x1="24840" y1="46914" x2="21639" y2="56173"/>
                        <a14:foregroundMark x1="34827" y1="81481" x2="20615" y2="90123"/>
                        <a14:foregroundMark x1="46735" y1="87654" x2="37132" y2="83951"/>
                        <a14:foregroundMark x1="55698" y1="89506" x2="44174" y2="88889"/>
                        <a14:foregroundMark x1="66197" y1="60494" x2="58003" y2="72840"/>
                        <a14:foregroundMark x1="69014" y1="63580" x2="64661" y2="63580"/>
                        <a14:foregroundMark x1="68374" y1="61111" x2="62356" y2="64198"/>
                        <a14:foregroundMark x1="55954" y1="63580" x2="56850" y2="63580"/>
                        <a14:foregroundMark x1="20999" y1="45679" x2="24712" y2="47531"/>
                        <a14:foregroundMark x1="26120" y1="48148" x2="27529" y2="48148"/>
                        <a14:foregroundMark x1="1280" y1="67284" x2="3073" y2="69136"/>
                        <a14:foregroundMark x1="2305" y1="62963" x2="11140" y2="641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0" y="4731990"/>
            <a:ext cx="9144000" cy="41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rotWithShape="1">
          <a:blip r:embed="rId7"/>
          <a:srcRect/>
          <a:stretch>
            <a:fillRect/>
          </a:stretch>
        </p:blipFill>
        <p:spPr bwMode="auto">
          <a:xfrm flipH="1" flipV="1">
            <a:off x="-2" y="-1"/>
            <a:ext cx="1619773" cy="111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8"/>
          <a:srcRect/>
          <a:stretch>
            <a:fillRect/>
          </a:stretch>
        </p:blipFill>
        <p:spPr bwMode="auto">
          <a:xfrm>
            <a:off x="-30428" y="-31809"/>
            <a:ext cx="755577" cy="72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3648" y="1118069"/>
            <a:ext cx="6912768" cy="79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31640" y="367910"/>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63688" y="458311"/>
            <a:ext cx="5390034" cy="461665"/>
          </a:xfrm>
          <a:prstGeom prst="rect">
            <a:avLst/>
          </a:prstGeom>
        </p:spPr>
        <p:txBody>
          <a:bodyPr wrap="square">
            <a:spAutoFit/>
          </a:bodyPr>
          <a:lstStyle/>
          <a:p>
            <a:r>
              <a:rPr lang="zh-CN" altLang="zh-CN" sz="2400" b="1" dirty="0">
                <a:solidFill>
                  <a:prstClr val="black"/>
                </a:solidFill>
                <a:latin typeface="楷体" panose="02010609060101010101" pitchFamily="49" charset="-122"/>
                <a:ea typeface="楷体" panose="02010609060101010101" pitchFamily="49" charset="-122"/>
              </a:rPr>
              <a:t>走进</a:t>
            </a:r>
            <a:r>
              <a:rPr lang="zh-CN" altLang="zh-CN" sz="2400" b="1" dirty="0">
                <a:latin typeface="楷体" panose="02010609060101010101" pitchFamily="49" charset="-122"/>
                <a:ea typeface="楷体" panose="02010609060101010101" pitchFamily="49" charset="-122"/>
              </a:rPr>
              <a:t>“金银器展示厅”</a:t>
            </a:r>
            <a:endParaRPr lang="zh-CN" altLang="en-US" dirty="0"/>
          </a:p>
        </p:txBody>
      </p:sp>
      <p:pic>
        <p:nvPicPr>
          <p:cNvPr id="5" name="图片 4" descr="微信图片_20181122152110.jpg"/>
          <p:cNvPicPr>
            <a:picLocks noChangeAspect="1"/>
          </p:cNvPicPr>
          <p:nvPr/>
        </p:nvPicPr>
        <p:blipFill>
          <a:blip r:embed="rId3"/>
          <a:stretch>
            <a:fillRect/>
          </a:stretch>
        </p:blipFill>
        <p:spPr>
          <a:xfrm>
            <a:off x="1122045" y="1438910"/>
            <a:ext cx="3997325" cy="2665095"/>
          </a:xfrm>
          <a:prstGeom prst="rect">
            <a:avLst/>
          </a:prstGeom>
        </p:spPr>
      </p:pic>
      <p:sp>
        <p:nvSpPr>
          <p:cNvPr id="100" name="文本框 99"/>
          <p:cNvSpPr txBox="1"/>
          <p:nvPr/>
        </p:nvSpPr>
        <p:spPr>
          <a:xfrm>
            <a:off x="5420360" y="1438910"/>
            <a:ext cx="3469005" cy="2553335"/>
          </a:xfrm>
          <a:prstGeom prst="rect">
            <a:avLst/>
          </a:prstGeom>
          <a:noFill/>
          <a:ln w="9525">
            <a:noFill/>
          </a:ln>
        </p:spPr>
        <p:txBody>
          <a:bodyPr wrap="square">
            <a:spAutoFit/>
          </a:bodyPr>
          <a:lstStyle/>
          <a:p>
            <a:pPr indent="304800"/>
            <a:r>
              <a:rPr lang="zh-CN" sz="1600" b="1">
                <a:solidFill>
                  <a:srgbClr val="FF0000"/>
                </a:solidFill>
                <a:ea typeface="宋体" panose="02010600030101010101" pitchFamily="2" charset="-122"/>
              </a:rPr>
              <a:t>看一看：</a:t>
            </a:r>
          </a:p>
          <a:p>
            <a:pPr indent="304800"/>
            <a:r>
              <a:rPr lang="zh-CN" sz="1600" b="0">
                <a:ea typeface="宋体" panose="02010600030101010101" pitchFamily="2" charset="-122"/>
              </a:rPr>
              <a:t>金银器展厅中展示了中国一些使团出使各国时，国外赠送的礼物以及中国古代典型金银器代表作品。</a:t>
            </a:r>
          </a:p>
          <a:p>
            <a:pPr indent="304800" algn="l">
              <a:buClrTx/>
              <a:buSzTx/>
              <a:buFontTx/>
            </a:pPr>
            <a:r>
              <a:rPr lang="zh-CN" sz="1600" b="1">
                <a:solidFill>
                  <a:srgbClr val="FF0000"/>
                </a:solidFill>
                <a:ea typeface="宋体" panose="02010600030101010101" pitchFamily="2" charset="-122"/>
              </a:rPr>
              <a:t>听一听：</a:t>
            </a:r>
          </a:p>
          <a:p>
            <a:pPr indent="304800"/>
            <a:r>
              <a:rPr lang="zh-CN" sz="1600">
                <a:ea typeface="宋体" panose="02010600030101010101" pitchFamily="2" charset="-122"/>
                <a:sym typeface="+mn-ea"/>
              </a:rPr>
              <a:t>产金大国的奇闻逸事。</a:t>
            </a:r>
          </a:p>
          <a:p>
            <a:pPr indent="304800" algn="l">
              <a:buClrTx/>
              <a:buSzTx/>
              <a:buFontTx/>
            </a:pPr>
            <a:r>
              <a:rPr lang="zh-CN" sz="1600" b="1">
                <a:solidFill>
                  <a:srgbClr val="FF0000"/>
                </a:solidFill>
                <a:ea typeface="宋体" panose="02010600030101010101" pitchFamily="2" charset="-122"/>
                <a:sym typeface="+mn-ea"/>
              </a:rPr>
              <a:t>想一想：</a:t>
            </a:r>
          </a:p>
          <a:p>
            <a:pPr indent="304800"/>
            <a:r>
              <a:rPr lang="zh-CN" sz="1600">
                <a:ea typeface="宋体" panose="02010600030101010101" pitchFamily="2" charset="-122"/>
                <a:sym typeface="+mn-ea"/>
              </a:rPr>
              <a:t>感受黄金在国家兴衰方面所起的重要作用。</a:t>
            </a:r>
            <a:endParaRPr lang="zh-CN" sz="1600">
              <a:ea typeface="宋体" panose="02010600030101010101" pitchFamily="2" charset="-122"/>
            </a:endParaRPr>
          </a:p>
          <a:p>
            <a:pPr indent="304800"/>
            <a:endParaRPr lang="zh-CN" sz="160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475656" y="379156"/>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512888" y="339502"/>
            <a:ext cx="6318448" cy="559769"/>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：探访黄金的应用</a:t>
            </a:r>
          </a:p>
        </p:txBody>
      </p:sp>
      <p:sp>
        <p:nvSpPr>
          <p:cNvPr id="4" name="矩形 3"/>
          <p:cNvSpPr/>
          <p:nvPr/>
        </p:nvSpPr>
        <p:spPr>
          <a:xfrm>
            <a:off x="925960" y="1347614"/>
            <a:ext cx="7492304" cy="1014730"/>
          </a:xfrm>
          <a:prstGeom prst="rect">
            <a:avLst/>
          </a:prstGeom>
        </p:spPr>
        <p:txBody>
          <a:bodyPr wrap="square">
            <a:spAutoFit/>
          </a:bodyPr>
          <a:lstStyle/>
          <a:p>
            <a:pPr lvl="0">
              <a:lnSpc>
                <a:spcPct val="150000"/>
              </a:lnSpc>
            </a:pPr>
            <a:r>
              <a:rPr lang="zh-CN" altLang="zh-CN" sz="2000" b="1" dirty="0">
                <a:solidFill>
                  <a:prstClr val="black"/>
                </a:solidFill>
                <a:latin typeface="楷体" panose="02010609060101010101" pitchFamily="49" charset="-122"/>
                <a:ea typeface="楷体" panose="02010609060101010101" pitchFamily="49" charset="-122"/>
              </a:rPr>
              <a:t>参观现代黄金应用厅，分组寻找黄金在医疗保健、科技、化工、航空航天中的应用，探究它们运用了黄金的哪些特性。</a:t>
            </a:r>
          </a:p>
        </p:txBody>
      </p:sp>
      <p:pic>
        <p:nvPicPr>
          <p:cNvPr id="5" name="图片 4" descr="13.现代黄金应用厅.JPG"/>
          <p:cNvPicPr>
            <a:picLocks noChangeAspect="1"/>
          </p:cNvPicPr>
          <p:nvPr/>
        </p:nvPicPr>
        <p:blipFill>
          <a:blip r:embed="rId3"/>
          <a:stretch>
            <a:fillRect/>
          </a:stretch>
        </p:blipFill>
        <p:spPr>
          <a:xfrm>
            <a:off x="2785507" y="2511678"/>
            <a:ext cx="2921521" cy="19476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1264279"/>
            <a:ext cx="7462299" cy="166603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（二）探究阶段：</a:t>
            </a:r>
          </a:p>
          <a:p>
            <a:pPr>
              <a:lnSpc>
                <a:spcPct val="150000"/>
              </a:lnSpc>
            </a:pP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      黄金的开采与提炼（</a:t>
            </a: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3</a:t>
            </a: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课时）</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101469" y="267494"/>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30565" y="267494"/>
            <a:ext cx="7329867" cy="2123658"/>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1</a:t>
            </a:r>
            <a:r>
              <a:rPr lang="zh-CN" altLang="zh-CN" sz="2400" b="1" dirty="0">
                <a:latin typeface="楷体" panose="02010609060101010101" pitchFamily="49" charset="-122"/>
                <a:ea typeface="楷体" panose="02010609060101010101" pitchFamily="49" charset="-122"/>
              </a:rPr>
              <a:t>：探究古法采金炼金流程 </a:t>
            </a:r>
          </a:p>
          <a:p>
            <a:pPr>
              <a:lnSpc>
                <a:spcPct val="150000"/>
              </a:lnSpc>
            </a:pPr>
            <a:r>
              <a:rPr lang="en-US" altLang="zh-CN" sz="24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参观宋代采矿实景展示区，认识传统黄金采炼工具，探究用途及用法，绘制黄金古法采炼流程，根据兴趣分组到</a:t>
            </a:r>
            <a:r>
              <a:rPr lang="en-US" altLang="zh-CN" sz="2000" b="1" dirty="0">
                <a:latin typeface="楷体" panose="02010609060101010101" pitchFamily="49" charset="-122"/>
                <a:ea typeface="楷体" panose="02010609060101010101" pitchFamily="49" charset="-122"/>
              </a:rPr>
              <a:t>180</a:t>
            </a:r>
            <a:r>
              <a:rPr lang="zh-CN" altLang="zh-CN" sz="2000" b="1" dirty="0">
                <a:latin typeface="楷体" panose="02010609060101010101" pitchFamily="49" charset="-122"/>
                <a:ea typeface="楷体" panose="02010609060101010101" pitchFamily="49" charset="-122"/>
              </a:rPr>
              <a:t>矿井实地体验采金过程，到细磨后淘工艺展示区体验古法炼金过程。</a:t>
            </a:r>
          </a:p>
        </p:txBody>
      </p:sp>
      <p:pic>
        <p:nvPicPr>
          <p:cNvPr id="4" name="图片 3" descr="26 180矿井体验区.JPG"/>
          <p:cNvPicPr>
            <a:picLocks noChangeAspect="1"/>
          </p:cNvPicPr>
          <p:nvPr/>
        </p:nvPicPr>
        <p:blipFill>
          <a:blip r:embed="rId3"/>
          <a:stretch>
            <a:fillRect/>
          </a:stretch>
        </p:blipFill>
        <p:spPr>
          <a:xfrm>
            <a:off x="1475656" y="2499742"/>
            <a:ext cx="2999513" cy="1999675"/>
          </a:xfrm>
          <a:prstGeom prst="rect">
            <a:avLst/>
          </a:prstGeom>
        </p:spPr>
      </p:pic>
      <p:pic>
        <p:nvPicPr>
          <p:cNvPr id="5" name="图片 4" descr="27矿石展示区2.JPG"/>
          <p:cNvPicPr>
            <a:picLocks noChangeAspect="1"/>
          </p:cNvPicPr>
          <p:nvPr/>
        </p:nvPicPr>
        <p:blipFill>
          <a:blip r:embed="rId4"/>
          <a:stretch>
            <a:fillRect/>
          </a:stretch>
        </p:blipFill>
        <p:spPr>
          <a:xfrm>
            <a:off x="4860032" y="2499742"/>
            <a:ext cx="2999513" cy="1999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7584" y="51470"/>
            <a:ext cx="235453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42947" y="-20538"/>
            <a:ext cx="8208912" cy="2123658"/>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：探究现代黄金冶炼流程</a:t>
            </a:r>
          </a:p>
          <a:p>
            <a:pPr>
              <a:lnSpc>
                <a:spcPct val="150000"/>
              </a:lnSpc>
            </a:pPr>
            <a:r>
              <a:rPr lang="en-US" altLang="zh-CN" sz="2400" b="1" dirty="0">
                <a:latin typeface="楷体" panose="02010609060101010101" pitchFamily="49" charset="-122"/>
                <a:ea typeface="楷体" panose="02010609060101010101" pitchFamily="49" charset="-122"/>
              </a:rPr>
              <a:t>    </a:t>
            </a:r>
            <a:r>
              <a:rPr lang="zh-CN" altLang="zh-CN" sz="2000" b="1" dirty="0">
                <a:latin typeface="楷体" panose="02010609060101010101" pitchFamily="49" charset="-122"/>
                <a:ea typeface="楷体" panose="02010609060101010101" pitchFamily="49" charset="-122"/>
              </a:rPr>
              <a:t>观看现代黄金冶炼全息幻影成像视频，探究金矿石到黄金的提炼加工过程，识别黄金冶炼过程中矿石从大到小，再到金泥，最终演化到金砖的各种成料，探究黄金采炼过程中如何做到对环境的零污染的。</a:t>
            </a:r>
          </a:p>
        </p:txBody>
      </p:sp>
      <p:pic>
        <p:nvPicPr>
          <p:cNvPr id="4" name="图片 3" descr="6黄金选冶的全息幻影成像展示区.jpg"/>
          <p:cNvPicPr>
            <a:picLocks noChangeAspect="1"/>
          </p:cNvPicPr>
          <p:nvPr/>
        </p:nvPicPr>
        <p:blipFill>
          <a:blip r:embed="rId3"/>
          <a:stretch>
            <a:fillRect/>
          </a:stretch>
        </p:blipFill>
        <p:spPr>
          <a:xfrm>
            <a:off x="827584" y="2499742"/>
            <a:ext cx="2255397" cy="1503598"/>
          </a:xfrm>
          <a:prstGeom prst="rect">
            <a:avLst/>
          </a:prstGeom>
        </p:spPr>
      </p:pic>
      <p:pic>
        <p:nvPicPr>
          <p:cNvPr id="5" name="图片 4" descr="NQ2A3839.JPG"/>
          <p:cNvPicPr>
            <a:picLocks noChangeAspect="1"/>
          </p:cNvPicPr>
          <p:nvPr/>
        </p:nvPicPr>
        <p:blipFill>
          <a:blip r:embed="rId4"/>
          <a:stretch>
            <a:fillRect/>
          </a:stretch>
        </p:blipFill>
        <p:spPr>
          <a:xfrm>
            <a:off x="6372200" y="2499742"/>
            <a:ext cx="2255397" cy="1503598"/>
          </a:xfrm>
          <a:prstGeom prst="rect">
            <a:avLst/>
          </a:prstGeom>
        </p:spPr>
      </p:pic>
      <p:pic>
        <p:nvPicPr>
          <p:cNvPr id="6" name="图片 5" descr="NQ2A3844.JPG"/>
          <p:cNvPicPr>
            <a:picLocks noChangeAspect="1"/>
          </p:cNvPicPr>
          <p:nvPr/>
        </p:nvPicPr>
        <p:blipFill>
          <a:blip r:embed="rId5"/>
          <a:stretch>
            <a:fillRect/>
          </a:stretch>
        </p:blipFill>
        <p:spPr>
          <a:xfrm>
            <a:off x="3635896" y="2499742"/>
            <a:ext cx="2255397" cy="15035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1264279"/>
            <a:ext cx="7930376"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（三）实践阶段：</a:t>
            </a:r>
            <a:endPar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endParaRPr>
          </a:p>
          <a:p>
            <a:pPr>
              <a:lnSpc>
                <a:spcPct val="150000"/>
              </a:lnSpc>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      </a:t>
            </a: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淘金河沙里淘金体验（</a:t>
            </a: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3</a:t>
            </a: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课时）</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59632" y="1014305"/>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03648" y="1014305"/>
            <a:ext cx="6318448" cy="2862322"/>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p>
          <a:p>
            <a:pPr>
              <a:lnSpc>
                <a:spcPct val="150000"/>
              </a:lnSpc>
            </a:pPr>
            <a:r>
              <a:rPr lang="en-US" altLang="zh-CN" sz="2400"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认知淘金工具，观摩淘金河淘金步骤展板、金豆，金沙样品，利用淘金工具，根据展板步骤介绍，在淘金工的传授带领下体验淘金活动，探究沙里淘金的原理。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59632" y="123478"/>
            <a:ext cx="2376264"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85528" y="100856"/>
            <a:ext cx="5687251" cy="2308324"/>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指导要点：</a:t>
            </a:r>
          </a:p>
          <a:p>
            <a:pPr>
              <a:lnSpc>
                <a:spcPct val="150000"/>
              </a:lnSpc>
            </a:pPr>
            <a:r>
              <a:rPr lang="en-US" altLang="zh-CN" sz="2400" b="1" dirty="0">
                <a:latin typeface="楷体" panose="02010609060101010101" pitchFamily="49" charset="-122"/>
                <a:ea typeface="楷体" panose="02010609060101010101" pitchFamily="49" charset="-122"/>
              </a:rPr>
              <a:t>①</a:t>
            </a:r>
            <a:r>
              <a:rPr lang="zh-CN" altLang="zh-CN" sz="2400" b="1" dirty="0">
                <a:latin typeface="楷体" panose="02010609060101010101" pitchFamily="49" charset="-122"/>
                <a:ea typeface="楷体" panose="02010609060101010101" pitchFamily="49" charset="-122"/>
              </a:rPr>
              <a:t>了解各种工具的用法：</a:t>
            </a:r>
          </a:p>
          <a:p>
            <a:pPr>
              <a:lnSpc>
                <a:spcPct val="150000"/>
              </a:lnSpc>
            </a:pPr>
            <a:r>
              <a:rPr lang="zh-CN" altLang="zh-CN" sz="2400" b="1" dirty="0">
                <a:latin typeface="楷体" panose="02010609060101010101" pitchFamily="49" charset="-122"/>
                <a:ea typeface="楷体" panose="02010609060101010101" pitchFamily="49" charset="-122"/>
              </a:rPr>
              <a:t>淘金簸箕——古代淘金的法器</a:t>
            </a:r>
          </a:p>
          <a:p>
            <a:pPr>
              <a:lnSpc>
                <a:spcPct val="150000"/>
              </a:lnSpc>
            </a:pPr>
            <a:r>
              <a:rPr lang="zh-CN" altLang="zh-CN" sz="2400" b="1" dirty="0">
                <a:latin typeface="楷体" panose="02010609060101010101" pitchFamily="49" charset="-122"/>
                <a:ea typeface="楷体" panose="02010609060101010101" pitchFamily="49" charset="-122"/>
              </a:rPr>
              <a:t>工具铲——铲沙</a:t>
            </a:r>
          </a:p>
        </p:txBody>
      </p:sp>
      <p:pic>
        <p:nvPicPr>
          <p:cNvPr id="5" name="Picture 2"/>
          <p:cNvPicPr>
            <a:picLocks noChangeAspect="1" noChangeArrowheads="1"/>
          </p:cNvPicPr>
          <p:nvPr/>
        </p:nvPicPr>
        <p:blipFill>
          <a:blip r:embed="rId3"/>
          <a:srcRect/>
          <a:stretch>
            <a:fillRect/>
          </a:stretch>
        </p:blipFill>
        <p:spPr bwMode="auto">
          <a:xfrm>
            <a:off x="4788024" y="2553279"/>
            <a:ext cx="2254094" cy="153447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1" name="图片 13" descr="21淘金步骤详解"/>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8563" y="2571750"/>
            <a:ext cx="2560254" cy="15560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68152" y="286206"/>
            <a:ext cx="2365800"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512168" y="267494"/>
            <a:ext cx="4572000" cy="1200329"/>
          </a:xfrm>
          <a:prstGeom prst="rect">
            <a:avLst/>
          </a:prstGeom>
        </p:spPr>
        <p:txBody>
          <a:bodyPr>
            <a:spAutoFit/>
          </a:bodyPr>
          <a:lstStyle/>
          <a:p>
            <a:pPr>
              <a:lnSpc>
                <a:spcPct val="150000"/>
              </a:lnSpc>
            </a:pPr>
            <a:r>
              <a:rPr lang="zh-CN" altLang="zh-CN" sz="2400" b="1" dirty="0">
                <a:latin typeface="楷体" panose="02010609060101010101" pitchFamily="49" charset="-122"/>
                <a:ea typeface="楷体" panose="02010609060101010101" pitchFamily="49" charset="-122"/>
              </a:rPr>
              <a:t>指导要点：</a:t>
            </a:r>
          </a:p>
          <a:p>
            <a:pPr>
              <a:lnSpc>
                <a:spcPct val="150000"/>
              </a:lnSpc>
            </a:pPr>
            <a:r>
              <a:rPr lang="en-US" altLang="zh-CN" sz="2400" b="1" dirty="0">
                <a:latin typeface="楷体" panose="02010609060101010101" pitchFamily="49" charset="-122"/>
                <a:ea typeface="楷体" panose="02010609060101010101" pitchFamily="49" charset="-122"/>
              </a:rPr>
              <a:t>②</a:t>
            </a:r>
            <a:r>
              <a:rPr lang="zh-CN" altLang="zh-CN" sz="2400" b="1" dirty="0">
                <a:latin typeface="楷体" panose="02010609060101010101" pitchFamily="49" charset="-122"/>
                <a:ea typeface="楷体" panose="02010609060101010101" pitchFamily="49" charset="-122"/>
              </a:rPr>
              <a:t>认识金豆和金沙样品；</a:t>
            </a:r>
          </a:p>
        </p:txBody>
      </p:sp>
      <p:pic>
        <p:nvPicPr>
          <p:cNvPr id="7170" name="Picture 2"/>
          <p:cNvPicPr>
            <a:picLocks noChangeAspect="1" noChangeArrowheads="1"/>
          </p:cNvPicPr>
          <p:nvPr/>
        </p:nvPicPr>
        <p:blipFill>
          <a:blip r:embed="rId3"/>
          <a:stretch>
            <a:fillRect/>
          </a:stretch>
        </p:blipFill>
        <p:spPr bwMode="auto">
          <a:xfrm>
            <a:off x="1953669" y="2065576"/>
            <a:ext cx="2115059" cy="158629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a:stretch>
            <a:fillRect/>
          </a:stretch>
        </p:blipFill>
        <p:spPr bwMode="auto">
          <a:xfrm>
            <a:off x="4976983" y="2067695"/>
            <a:ext cx="2259313" cy="154471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5486"/>
            <a:ext cx="338437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03648" y="195486"/>
            <a:ext cx="6912768" cy="1754326"/>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zh-CN" altLang="zh-CN" sz="2400" b="1" dirty="0">
                <a:latin typeface="楷体" panose="02010609060101010101" pitchFamily="49" charset="-122"/>
                <a:ea typeface="楷体" panose="02010609060101010101" pitchFamily="49" charset="-122"/>
              </a:rPr>
              <a:t>第一步：准备好淘金所需要的淘金簸箕，用工具铲将沙子铲到簸箕上。</a:t>
            </a:r>
          </a:p>
        </p:txBody>
      </p:sp>
      <p:pic>
        <p:nvPicPr>
          <p:cNvPr id="1026" name="Picture 2" descr="_DSC0067"/>
          <p:cNvPicPr>
            <a:picLocks noChangeAspect="1" noChangeArrowheads="1"/>
          </p:cNvPicPr>
          <p:nvPr/>
        </p:nvPicPr>
        <p:blipFill>
          <a:blip r:embed="rId3"/>
          <a:srcRect/>
          <a:stretch>
            <a:fillRect/>
          </a:stretch>
        </p:blipFill>
        <p:spPr bwMode="auto">
          <a:xfrm>
            <a:off x="3131840" y="2139702"/>
            <a:ext cx="3268402" cy="16561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55576" y="1283792"/>
            <a:ext cx="7930376" cy="165724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（一）认识阶段：</a:t>
            </a:r>
            <a:endPar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endParaRPr>
          </a:p>
          <a:p>
            <a:pPr>
              <a:lnSpc>
                <a:spcPct val="150000"/>
              </a:lnSpc>
            </a:pP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      </a:t>
            </a:r>
            <a:r>
              <a:rPr lang="zh-CN"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走近黄金的前世今生（</a:t>
            </a:r>
            <a:r>
              <a:rPr lang="en-US"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2</a:t>
            </a:r>
            <a:r>
              <a:rPr lang="zh-CN" altLang="zh-CN"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课时）</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619" y="215920"/>
            <a:ext cx="338437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73627" y="215920"/>
            <a:ext cx="6912768" cy="1200329"/>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zh-CN" altLang="zh-CN" sz="2400" b="1" dirty="0">
                <a:latin typeface="楷体" panose="02010609060101010101" pitchFamily="49" charset="-122"/>
                <a:ea typeface="楷体" panose="02010609060101010101" pitchFamily="49" charset="-122"/>
              </a:rPr>
              <a:t>第二步：将大石块直接捡出。</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469" y="1923678"/>
            <a:ext cx="3107084" cy="219901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7" y="132022"/>
            <a:ext cx="3456384"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9592" y="123478"/>
            <a:ext cx="8064896" cy="1754326"/>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zh-CN" altLang="zh-CN" sz="2400" b="1" dirty="0">
                <a:latin typeface="楷体" panose="02010609060101010101" pitchFamily="49" charset="-122"/>
                <a:ea typeface="楷体" panose="02010609060101010101" pitchFamily="49" charset="-122"/>
              </a:rPr>
              <a:t>第三步：保持水平，前后推拉晃动簸箕使沙子平铺在簸箕上面，这样比重大的金沙就会沉淀下来。</a:t>
            </a:r>
          </a:p>
        </p:txBody>
      </p:sp>
      <p:pic>
        <p:nvPicPr>
          <p:cNvPr id="8196" name="Picture 4"/>
          <p:cNvPicPr>
            <a:picLocks noChangeAspect="1" noChangeArrowheads="1"/>
          </p:cNvPicPr>
          <p:nvPr/>
        </p:nvPicPr>
        <p:blipFill>
          <a:blip r:embed="rId3"/>
          <a:stretch>
            <a:fillRect/>
          </a:stretch>
        </p:blipFill>
        <p:spPr bwMode="auto">
          <a:xfrm>
            <a:off x="3246711" y="2571750"/>
            <a:ext cx="2586037" cy="17240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7" y="132022"/>
            <a:ext cx="3456384"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9592" y="123478"/>
            <a:ext cx="8064896" cy="1754326"/>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zh-CN" altLang="zh-CN" sz="2400" b="1" dirty="0">
                <a:latin typeface="楷体" panose="02010609060101010101" pitchFamily="49" charset="-122"/>
                <a:ea typeface="楷体" panose="02010609060101010101" pitchFamily="49" charset="-122"/>
              </a:rPr>
              <a:t>第四步：将簸箕后方举高，前方浸到水里边，前低后高，前后推拉簸箕，这样水就会淘走表层的沙石。 </a:t>
            </a:r>
          </a:p>
        </p:txBody>
      </p:sp>
      <p:pic>
        <p:nvPicPr>
          <p:cNvPr id="3074" name="Picture 2" descr="IMG_8566(1)"/>
          <p:cNvPicPr>
            <a:picLocks noChangeAspect="1" noChangeArrowheads="1"/>
          </p:cNvPicPr>
          <p:nvPr/>
        </p:nvPicPr>
        <p:blipFill>
          <a:blip r:embed="rId3"/>
          <a:srcRect/>
          <a:stretch>
            <a:fillRect/>
          </a:stretch>
        </p:blipFill>
        <p:spPr bwMode="auto">
          <a:xfrm>
            <a:off x="3059832" y="2093962"/>
            <a:ext cx="2876922" cy="19179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7" y="132022"/>
            <a:ext cx="3456384"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9592" y="123478"/>
            <a:ext cx="8064896" cy="2308324"/>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zh-CN" altLang="zh-CN" sz="2400" b="1" dirty="0">
                <a:latin typeface="楷体" panose="02010609060101010101" pitchFamily="49" charset="-122"/>
                <a:ea typeface="楷体" panose="02010609060101010101" pitchFamily="49" charset="-122"/>
              </a:rPr>
              <a:t>第五步：不断重复第三步和第四步，经过细心、辛苦地淘取，最后就会淘到我们需要的金沙，一定要留意金沙中的金豆。</a:t>
            </a:r>
            <a:r>
              <a:rPr lang="en-US" altLang="zh-CN" sz="2400" b="1" dirty="0">
                <a:latin typeface="楷体" panose="02010609060101010101" pitchFamily="49" charset="-122"/>
                <a:ea typeface="楷体" panose="02010609060101010101" pitchFamily="49" charset="-122"/>
              </a:rPr>
              <a:t>   </a:t>
            </a:r>
            <a:endParaRPr lang="zh-CN" altLang="zh-CN" sz="2400" b="1" dirty="0">
              <a:latin typeface="楷体" panose="02010609060101010101" pitchFamily="49" charset="-122"/>
              <a:ea typeface="楷体" panose="02010609060101010101" pitchFamily="49" charset="-122"/>
            </a:endParaRPr>
          </a:p>
        </p:txBody>
      </p:sp>
      <p:pic>
        <p:nvPicPr>
          <p:cNvPr id="4" name="Picture 2"/>
          <p:cNvPicPr>
            <a:picLocks noChangeAspect="1" noChangeArrowheads="1"/>
          </p:cNvPicPr>
          <p:nvPr/>
        </p:nvPicPr>
        <p:blipFill>
          <a:blip r:embed="rId3"/>
          <a:stretch>
            <a:fillRect/>
          </a:stretch>
        </p:blipFill>
        <p:spPr bwMode="auto">
          <a:xfrm>
            <a:off x="3563888" y="2499742"/>
            <a:ext cx="2665200" cy="17768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7" y="132022"/>
            <a:ext cx="3456384"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99592" y="123478"/>
            <a:ext cx="8064896" cy="1198880"/>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③</a:t>
            </a:r>
            <a:r>
              <a:rPr lang="zh-CN" altLang="zh-CN" sz="2400" b="1" dirty="0">
                <a:latin typeface="楷体" panose="02010609060101010101" pitchFamily="49" charset="-122"/>
                <a:ea typeface="楷体" panose="02010609060101010101" pitchFamily="49" charset="-122"/>
              </a:rPr>
              <a:t>沙里淘金的流程</a:t>
            </a:r>
          </a:p>
          <a:p>
            <a:pPr>
              <a:lnSpc>
                <a:spcPct val="150000"/>
              </a:lnSpc>
            </a:pPr>
            <a:r>
              <a:rPr lang="en-US" altLang="zh-CN" sz="2400" b="1" dirty="0">
                <a:latin typeface="楷体" panose="02010609060101010101" pitchFamily="49" charset="-122"/>
                <a:ea typeface="楷体" panose="02010609060101010101" pitchFamily="49" charset="-122"/>
              </a:rPr>
              <a:t>  </a:t>
            </a:r>
            <a:r>
              <a:rPr lang="zh-CN" sz="2400" b="1">
                <a:solidFill>
                  <a:srgbClr val="FF0000"/>
                </a:solidFill>
                <a:ea typeface="宋体" panose="02010600030101010101" pitchFamily="2" charset="-122"/>
                <a:sym typeface="+mn-ea"/>
              </a:rPr>
              <a:t>合作：</a:t>
            </a:r>
            <a:r>
              <a:rPr lang="zh-CN" sz="2400">
                <a:ea typeface="宋体" panose="02010600030101010101" pitchFamily="2" charset="-122"/>
                <a:sym typeface="+mn-ea"/>
              </a:rPr>
              <a:t>利用淘出的金沙，设计创造金沙粘贴作品。</a:t>
            </a:r>
            <a:endParaRPr lang="zh-CN" altLang="zh-CN" sz="2400" b="1" dirty="0">
              <a:latin typeface="楷体" panose="02010609060101010101" pitchFamily="49" charset="-122"/>
              <a:ea typeface="楷体" panose="02010609060101010101" pitchFamily="49" charset="-122"/>
            </a:endParaRPr>
          </a:p>
        </p:txBody>
      </p:sp>
      <p:sp>
        <p:nvSpPr>
          <p:cNvPr id="100" name="文本框 99"/>
          <p:cNvSpPr txBox="1"/>
          <p:nvPr/>
        </p:nvSpPr>
        <p:spPr>
          <a:xfrm>
            <a:off x="3200400" y="1787525"/>
            <a:ext cx="2722245" cy="1322070"/>
          </a:xfrm>
          <a:prstGeom prst="rect">
            <a:avLst/>
          </a:prstGeom>
          <a:noFill/>
          <a:ln w="9525">
            <a:noFill/>
          </a:ln>
        </p:spPr>
        <p:txBody>
          <a:bodyPr wrap="square">
            <a:spAutoFit/>
            <a:scene3d>
              <a:camera prst="orthographicFront"/>
              <a:lightRig rig="threePt" dir="t"/>
            </a:scene3d>
          </a:bodyPr>
          <a:lstStyle/>
          <a:p>
            <a:pPr indent="0" fontAlgn="auto"/>
            <a:r>
              <a:rPr lang="zh-CN" sz="1600" b="1">
                <a:ln/>
                <a:solidFill>
                  <a:schemeClr val="accent1"/>
                </a:solidFill>
                <a:effectLst>
                  <a:outerShdw blurRad="38100" dist="25400" dir="5400000" algn="ctr" rotWithShape="0">
                    <a:srgbClr val="6E747A">
                      <a:alpha val="43000"/>
                    </a:srgbClr>
                  </a:outerShdw>
                </a:effectLst>
                <a:ea typeface="宋体" panose="02010600030101010101" pitchFamily="2" charset="-122"/>
              </a:rPr>
              <a:t>要求：</a:t>
            </a:r>
            <a:endParaRPr lang="zh-CN" sz="1600" b="0">
              <a:ln/>
              <a:solidFill>
                <a:schemeClr val="accent1"/>
              </a:solidFill>
              <a:effectLst>
                <a:outerShdw blurRad="38100" dist="25400" dir="5400000" algn="ctr" rotWithShape="0">
                  <a:srgbClr val="6E747A">
                    <a:alpha val="43000"/>
                  </a:srgbClr>
                </a:outerShdw>
              </a:effectLst>
              <a:ea typeface="宋体" panose="02010600030101010101" pitchFamily="2" charset="-122"/>
            </a:endParaRPr>
          </a:p>
          <a:p>
            <a:pPr indent="0" fontAlgn="auto"/>
            <a:r>
              <a:rPr lang="zh-CN" sz="1600" b="0">
                <a:ln/>
                <a:solidFill>
                  <a:schemeClr val="accent1"/>
                </a:solidFill>
                <a:effectLst>
                  <a:outerShdw blurRad="38100" dist="25400" dir="5400000" algn="ctr" rotWithShape="0">
                    <a:srgbClr val="6E747A">
                      <a:alpha val="43000"/>
                    </a:srgbClr>
                  </a:outerShdw>
                </a:effectLst>
                <a:ea typeface="宋体" panose="02010600030101010101" pitchFamily="2" charset="-122"/>
              </a:rPr>
              <a:t>作品设计要明确表达的寓意，构思独特新颖的造型；画面布局设计要结构巧妙，和谐美观，给人美的震撼和享受。</a:t>
            </a:r>
          </a:p>
        </p:txBody>
      </p:sp>
      <p:pic>
        <p:nvPicPr>
          <p:cNvPr id="5" name="图片 4"/>
          <p:cNvPicPr>
            <a:picLocks noChangeAspect="1"/>
          </p:cNvPicPr>
          <p:nvPr>
            <p:custDataLst>
              <p:tags r:id="rId1"/>
            </p:custDataLst>
          </p:nvPr>
        </p:nvPicPr>
        <p:blipFill>
          <a:blip r:embed="rId4"/>
          <a:stretch>
            <a:fillRect/>
          </a:stretch>
        </p:blipFill>
        <p:spPr>
          <a:xfrm>
            <a:off x="3200400" y="3419475"/>
            <a:ext cx="1958975" cy="1306195"/>
          </a:xfrm>
          <a:prstGeom prst="rect">
            <a:avLst/>
          </a:prstGeom>
          <a:effectLst>
            <a:innerShdw blurRad="63500" dist="50800" dir="13500000">
              <a:prstClr val="black">
                <a:alpha val="50000"/>
              </a:prstClr>
            </a:innerShdw>
          </a:effectLst>
        </p:spPr>
      </p:pic>
      <p:pic>
        <p:nvPicPr>
          <p:cNvPr id="6" name="图片 5"/>
          <p:cNvPicPr>
            <a:picLocks noChangeAspect="1"/>
          </p:cNvPicPr>
          <p:nvPr/>
        </p:nvPicPr>
        <p:blipFill>
          <a:blip r:embed="rId5"/>
          <a:stretch>
            <a:fillRect/>
          </a:stretch>
        </p:blipFill>
        <p:spPr>
          <a:xfrm>
            <a:off x="857250" y="1749425"/>
            <a:ext cx="2062480" cy="1644015"/>
          </a:xfrm>
          <a:prstGeom prst="rect">
            <a:avLst/>
          </a:prstGeom>
          <a:effectLst>
            <a:innerShdw blurRad="63500" dist="50800" dir="10800000">
              <a:prstClr val="black">
                <a:alpha val="50000"/>
              </a:prstClr>
            </a:innerShdw>
          </a:effectLst>
        </p:spPr>
      </p:pic>
      <p:pic>
        <p:nvPicPr>
          <p:cNvPr id="11" name="图片 10"/>
          <p:cNvPicPr>
            <a:picLocks noChangeAspect="1"/>
          </p:cNvPicPr>
          <p:nvPr/>
        </p:nvPicPr>
        <p:blipFill>
          <a:blip r:embed="rId6"/>
          <a:stretch>
            <a:fillRect/>
          </a:stretch>
        </p:blipFill>
        <p:spPr>
          <a:xfrm>
            <a:off x="5998210" y="1870710"/>
            <a:ext cx="2409825" cy="1704975"/>
          </a:xfrm>
          <a:prstGeom prst="rect">
            <a:avLst/>
          </a:prstGeom>
          <a:effectLst>
            <a:innerShdw blurRad="63500" dist="50800" dir="18900000">
              <a:prstClr val="black">
                <a:alpha val="50000"/>
              </a:prstClr>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5736" y="1264279"/>
            <a:ext cx="443583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总结阶</a:t>
            </a:r>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段：</a:t>
            </a:r>
          </a:p>
          <a:p>
            <a:pPr>
              <a:lnSpc>
                <a:spcPct val="150000"/>
              </a:lnSpc>
            </a:pPr>
            <a:r>
              <a:rPr lang="zh-CN" alt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经典黑体简" pitchFamily="49" charset="-122"/>
                <a:ea typeface="经典黑体简" pitchFamily="49" charset="-122"/>
                <a:cs typeface="经典黑体简" pitchFamily="49" charset="-122"/>
              </a:rPr>
              <a:t>      综合评价体系</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3"/>
          <a:stretch>
            <a:fillRect/>
          </a:stretch>
        </p:blipFill>
        <p:spPr>
          <a:xfrm>
            <a:off x="1511300" y="107950"/>
            <a:ext cx="4728845" cy="49295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267494"/>
            <a:ext cx="6696744" cy="1753235"/>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a:t>
            </a:r>
            <a:r>
              <a:rPr lang="zh-CN" altLang="zh-CN" sz="2400" b="1" dirty="0">
                <a:latin typeface="楷体" panose="02010609060101010101" pitchFamily="49" charset="-122"/>
                <a:ea typeface="楷体" panose="02010609060101010101" pitchFamily="49" charset="-122"/>
              </a:rPr>
              <a:t>）了解招远黄金的形成及分布</a:t>
            </a:r>
          </a:p>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1</a:t>
            </a:r>
            <a:r>
              <a:rPr lang="zh-CN" altLang="zh-CN" sz="2400" b="1" dirty="0">
                <a:latin typeface="楷体" panose="02010609060101010101" pitchFamily="49" charset="-122"/>
                <a:ea typeface="楷体" panose="02010609060101010101" pitchFamily="49" charset="-122"/>
              </a:rPr>
              <a:t>：</a:t>
            </a:r>
          </a:p>
          <a:p>
            <a:pPr>
              <a:lnSpc>
                <a:spcPct val="150000"/>
              </a:lnSpc>
            </a:pPr>
            <a:r>
              <a:rPr lang="zh-CN" altLang="zh-CN" sz="2400" b="1" dirty="0">
                <a:latin typeface="楷体" panose="02010609060101010101" pitchFamily="49" charset="-122"/>
                <a:ea typeface="楷体" panose="02010609060101010101" pitchFamily="49" charset="-122"/>
              </a:rPr>
              <a:t>  </a:t>
            </a:r>
            <a:r>
              <a:rPr lang="zh-CN" altLang="zh-CN" b="1" dirty="0">
                <a:latin typeface="微软雅黑" panose="020B0503020204020204" charset="-122"/>
                <a:ea typeface="微软雅黑" panose="020B0503020204020204" charset="-122"/>
                <a:cs typeface="微软雅黑" panose="020B0503020204020204" charset="-122"/>
              </a:rPr>
              <a:t>观看</a:t>
            </a:r>
            <a:r>
              <a:rPr lang="en-US" altLang="zh-CN" b="1" dirty="0">
                <a:latin typeface="微软雅黑" panose="020B0503020204020204" charset="-122"/>
                <a:ea typeface="微软雅黑" panose="020B0503020204020204" charset="-122"/>
                <a:cs typeface="微软雅黑" panose="020B0503020204020204" charset="-122"/>
              </a:rPr>
              <a:t>4D</a:t>
            </a:r>
            <a:r>
              <a:rPr lang="zh-CN" altLang="zh-CN" b="1" dirty="0">
                <a:latin typeface="微软雅黑" panose="020B0503020204020204" charset="-122"/>
                <a:ea typeface="微软雅黑" panose="020B0503020204020204" charset="-122"/>
                <a:cs typeface="微软雅黑" panose="020B0503020204020204" charset="-122"/>
              </a:rPr>
              <a:t>黄金形成模拟视频，探究招远玲珑金矿田的成因。</a:t>
            </a:r>
          </a:p>
        </p:txBody>
      </p:sp>
      <p:pic>
        <p:nvPicPr>
          <p:cNvPr id="13314" name="图片 18"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514230"/>
            <a:ext cx="2257797" cy="170559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图片 18" descr="1"/>
          <p:cNvPicPr>
            <a:picLocks noChangeAspect="1" noChangeArrowheads="1"/>
          </p:cNvPicPr>
          <p:nvPr/>
        </p:nvPicPr>
        <p:blipFill>
          <a:blip r:embed="rId3"/>
          <a:stretch>
            <a:fillRect/>
          </a:stretch>
        </p:blipFill>
        <p:spPr bwMode="auto">
          <a:xfrm>
            <a:off x="4932040" y="2499742"/>
            <a:ext cx="2307757" cy="1656184"/>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708388"/>
            <a:ext cx="8496944" cy="646331"/>
          </a:xfrm>
          <a:prstGeom prst="rect">
            <a:avLst/>
          </a:prstGeom>
        </p:spPr>
        <p:txBody>
          <a:bodyPr wrap="square">
            <a:spAutoFit/>
          </a:bodyPr>
          <a:lstStyle/>
          <a:p>
            <a:pPr>
              <a:lnSpc>
                <a:spcPct val="150000"/>
              </a:lnSpc>
            </a:pPr>
            <a:r>
              <a:rPr lang="en-US" altLang="zh-CN" sz="2400" b="1" dirty="0">
                <a:latin typeface="楷体" panose="02010609060101010101" pitchFamily="49" charset="-122"/>
                <a:ea typeface="楷体" panose="02010609060101010101" pitchFamily="49" charset="-122"/>
              </a:rPr>
              <a:t>    </a:t>
            </a:r>
            <a:r>
              <a:rPr lang="zh-CN" altLang="zh-CN" sz="2400" b="1" dirty="0">
                <a:latin typeface="楷体" panose="02010609060101010101" pitchFamily="49" charset="-122"/>
                <a:ea typeface="楷体" panose="02010609060101010101" pitchFamily="49" charset="-122"/>
              </a:rPr>
              <a:t>因地壳运动引起火山喷发并沉积形成最初的金矿源的过程</a:t>
            </a:r>
            <a:endParaRPr lang="zh-CN" altLang="en-US" dirty="0"/>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5616" y="51470"/>
            <a:ext cx="2520280" cy="6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1259632" y="140046"/>
            <a:ext cx="2040943" cy="461665"/>
          </a:xfrm>
          <a:prstGeom prst="rect">
            <a:avLst/>
          </a:prstGeom>
        </p:spPr>
        <p:txBody>
          <a:bodyPr wrap="none">
            <a:spAutoFit/>
          </a:bodyPr>
          <a:lstStyle/>
          <a:p>
            <a:r>
              <a:rPr lang="zh-CN" altLang="zh-CN" sz="2400" b="1" dirty="0">
                <a:solidFill>
                  <a:prstClr val="black"/>
                </a:solidFill>
                <a:latin typeface="楷体" panose="02010609060101010101" pitchFamily="49" charset="-122"/>
                <a:ea typeface="楷体" panose="02010609060101010101" pitchFamily="49" charset="-122"/>
              </a:rPr>
              <a:t>小组讨论交流</a:t>
            </a:r>
            <a:endParaRPr lang="zh-CN" altLang="en-US" dirty="0"/>
          </a:p>
        </p:txBody>
      </p:sp>
      <p:sp>
        <p:nvSpPr>
          <p:cNvPr id="100" name="文本框 99"/>
          <p:cNvSpPr txBox="1"/>
          <p:nvPr/>
        </p:nvSpPr>
        <p:spPr>
          <a:xfrm>
            <a:off x="1259840" y="1596390"/>
            <a:ext cx="5279390" cy="1630045"/>
          </a:xfrm>
          <a:prstGeom prst="rect">
            <a:avLst/>
          </a:prstGeom>
          <a:noFill/>
          <a:ln w="9525">
            <a:noFill/>
          </a:ln>
        </p:spPr>
        <p:txBody>
          <a:bodyPr wrap="square">
            <a:spAutoFit/>
          </a:bodyPr>
          <a:lstStyle/>
          <a:p>
            <a:pPr indent="304800" fontAlgn="auto">
              <a:lnSpc>
                <a:spcPts val="3000"/>
              </a:lnSpc>
            </a:pPr>
            <a:r>
              <a:rPr lang="zh-CN" altLang="en-US" b="1" dirty="0">
                <a:latin typeface="微软雅黑" panose="020B0503020204020204" charset="-122"/>
                <a:ea typeface="微软雅黑" panose="020B0503020204020204" charset="-122"/>
                <a:cs typeface="仿宋_GB2312" charset="0"/>
              </a:rPr>
              <a:t>安全小提示：</a:t>
            </a:r>
          </a:p>
          <a:p>
            <a:pPr indent="304800" fontAlgn="auto">
              <a:lnSpc>
                <a:spcPts val="3000"/>
              </a:lnSpc>
            </a:pPr>
            <a:r>
              <a:rPr lang="en-US" sz="1600" b="0" dirty="0">
                <a:latin typeface="楷体" panose="02010609060101010101" pitchFamily="49" charset="-122"/>
                <a:cs typeface="仿宋_GB2312" charset="0"/>
              </a:rPr>
              <a:t>①</a:t>
            </a:r>
            <a:r>
              <a:rPr lang="zh-CN" b="0" dirty="0">
                <a:ea typeface="楷体" panose="02010609060101010101" pitchFamily="49" charset="-122"/>
              </a:rPr>
              <a:t>认真看，仔细听。</a:t>
            </a:r>
          </a:p>
          <a:p>
            <a:pPr indent="304800" fontAlgn="auto">
              <a:lnSpc>
                <a:spcPts val="3000"/>
              </a:lnSpc>
            </a:pPr>
            <a:r>
              <a:rPr lang="en-US" sz="1600" b="0" dirty="0">
                <a:latin typeface="楷体" panose="02010609060101010101" pitchFamily="49" charset="-122"/>
                <a:cs typeface="仿宋_GB2312" charset="0"/>
              </a:rPr>
              <a:t>②</a:t>
            </a:r>
            <a:r>
              <a:rPr lang="zh-CN" b="0" dirty="0">
                <a:ea typeface="楷体" panose="02010609060101010101" pitchFamily="49" charset="-122"/>
              </a:rPr>
              <a:t>模拟震动时双脚站稳，扶好栏杆，不要惊慌。</a:t>
            </a:r>
            <a:endParaRPr lang="zh-CN" sz="1400" b="0" dirty="0">
              <a:ea typeface="楷体" panose="02010609060101010101" pitchFamily="49" charset="-122"/>
            </a:endParaRPr>
          </a:p>
          <a:p>
            <a:pPr indent="304800" fontAlgn="auto">
              <a:lnSpc>
                <a:spcPts val="3000"/>
              </a:lnSpc>
            </a:pPr>
            <a:endParaRPr lang="zh-CN" altLang="en-US" sz="1400" b="0" dirty="0">
              <a:ea typeface="楷体" panose="02010609060101010101" pitchFamily="49" charset="-122"/>
            </a:endParaRPr>
          </a:p>
        </p:txBody>
      </p:sp>
      <p:sp>
        <p:nvSpPr>
          <p:cNvPr id="4" name="文本框 3"/>
          <p:cNvSpPr txBox="1"/>
          <p:nvPr/>
        </p:nvSpPr>
        <p:spPr>
          <a:xfrm>
            <a:off x="1336040" y="3226435"/>
            <a:ext cx="7498080" cy="1245235"/>
          </a:xfrm>
          <a:prstGeom prst="rect">
            <a:avLst/>
          </a:prstGeom>
          <a:noFill/>
        </p:spPr>
        <p:txBody>
          <a:bodyPr wrap="square" rtlCol="0">
            <a:spAutoFit/>
          </a:bodyPr>
          <a:lstStyle/>
          <a:p>
            <a:pPr indent="304800" algn="l">
              <a:lnSpc>
                <a:spcPts val="3000"/>
              </a:lnSpc>
              <a:buClrTx/>
              <a:buSzTx/>
              <a:buNone/>
            </a:pPr>
            <a:r>
              <a:rPr lang="zh-CN" altLang="en-US" sz="1800" b="1" dirty="0">
                <a:latin typeface="微软雅黑" panose="020B0503020204020204" charset="-122"/>
                <a:ea typeface="微软雅黑" panose="020B0503020204020204" charset="-122"/>
                <a:cs typeface="仿宋_GB2312" charset="0"/>
                <a:sym typeface="+mn-ea"/>
              </a:rPr>
              <a:t>交流展示：</a:t>
            </a:r>
            <a:endParaRPr lang="zh-CN" sz="1600" dirty="0">
              <a:ea typeface="楷体" panose="02010609060101010101" pitchFamily="49" charset="-122"/>
              <a:sym typeface="+mn-ea"/>
            </a:endParaRPr>
          </a:p>
          <a:p>
            <a:pPr indent="304800" algn="l">
              <a:lnSpc>
                <a:spcPts val="3000"/>
              </a:lnSpc>
              <a:buClrTx/>
              <a:buSzTx/>
              <a:buNone/>
            </a:pPr>
            <a:r>
              <a:rPr lang="zh-CN" dirty="0">
                <a:ea typeface="楷体" panose="02010609060101010101" pitchFamily="49" charset="-122"/>
                <a:sym typeface="+mn-ea"/>
              </a:rPr>
              <a:t>链接地理课程，小组讨论交流因地壳运动引起火山喷发并沉积形成最初的金矿源的过程，分组展示汇报。</a:t>
            </a:r>
            <a:endParaRPr lang="zh-CN" altLang="en-US" dirty="0">
              <a:ea typeface="楷体" panose="02010609060101010101" pitchFamily="49" charset="-122"/>
              <a:sym typeface="+mn-ea"/>
            </a:endParaRPr>
          </a:p>
        </p:txBody>
      </p:sp>
      <p:pic>
        <p:nvPicPr>
          <p:cNvPr id="5" name="图片 4"/>
          <p:cNvPicPr>
            <a:picLocks noChangeAspect="1"/>
          </p:cNvPicPr>
          <p:nvPr/>
        </p:nvPicPr>
        <p:blipFill>
          <a:blip r:embed="rId3"/>
          <a:stretch>
            <a:fillRect/>
          </a:stretch>
        </p:blipFill>
        <p:spPr>
          <a:xfrm rot="20820000">
            <a:off x="775970" y="1673860"/>
            <a:ext cx="715645" cy="7588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15616" y="51470"/>
            <a:ext cx="2520280" cy="63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59632" y="52636"/>
            <a:ext cx="3960440" cy="646331"/>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分组展示汇报</a:t>
            </a:r>
            <a:endParaRPr lang="zh-CN" altLang="en-US" dirty="0"/>
          </a:p>
        </p:txBody>
      </p:sp>
      <p:pic>
        <p:nvPicPr>
          <p:cNvPr id="1434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175" y="1043940"/>
            <a:ext cx="4899660" cy="3216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59632" y="222217"/>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323091" y="195486"/>
            <a:ext cx="7056784" cy="646331"/>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：观看招远黄金矿脉分布沙盘。</a:t>
            </a:r>
          </a:p>
        </p:txBody>
      </p:sp>
      <p:pic>
        <p:nvPicPr>
          <p:cNvPr id="4" name="图片 3" descr="微信图片_20181122152110.jpg"/>
          <p:cNvPicPr>
            <a:picLocks noChangeAspect="1"/>
          </p:cNvPicPr>
          <p:nvPr/>
        </p:nvPicPr>
        <p:blipFill>
          <a:blip r:embed="rId3"/>
          <a:stretch>
            <a:fillRect/>
          </a:stretch>
        </p:blipFill>
        <p:spPr>
          <a:xfrm>
            <a:off x="614680" y="1617980"/>
            <a:ext cx="3614420" cy="2409825"/>
          </a:xfrm>
          <a:prstGeom prst="rect">
            <a:avLst/>
          </a:prstGeom>
        </p:spPr>
      </p:pic>
      <p:sp>
        <p:nvSpPr>
          <p:cNvPr id="100" name="文本框 99"/>
          <p:cNvSpPr txBox="1"/>
          <p:nvPr/>
        </p:nvSpPr>
        <p:spPr>
          <a:xfrm>
            <a:off x="4511675" y="1818640"/>
            <a:ext cx="4048125" cy="1753235"/>
          </a:xfrm>
          <a:prstGeom prst="rect">
            <a:avLst/>
          </a:prstGeom>
          <a:noFill/>
          <a:ln w="9525">
            <a:noFill/>
          </a:ln>
        </p:spPr>
        <p:txBody>
          <a:bodyPr wrap="square">
            <a:spAutoFit/>
          </a:bodyPr>
          <a:lstStyle/>
          <a:p>
            <a:pPr indent="304800"/>
            <a:r>
              <a:rPr lang="zh-CN" sz="1600" b="1">
                <a:solidFill>
                  <a:srgbClr val="FF0000"/>
                </a:solidFill>
                <a:latin typeface="微软雅黑" panose="020B0503020204020204" charset="-122"/>
                <a:ea typeface="微软雅黑" panose="020B0503020204020204" charset="-122"/>
              </a:rPr>
              <a:t>观察：</a:t>
            </a:r>
            <a:r>
              <a:rPr lang="zh-CN" b="0">
                <a:ea typeface="楷体" panose="02010609060101010101" pitchFamily="49" charset="-122"/>
              </a:rPr>
              <a:t>招远黄金矿脉</a:t>
            </a:r>
            <a:r>
              <a:rPr lang="zh-CN" b="0">
                <a:ea typeface="楷体" panose="02010609060101010101" pitchFamily="49" charset="-122"/>
                <a:cs typeface="仿宋_GB2312" charset="0"/>
              </a:rPr>
              <a:t>“人”字形金脉分布沙盘</a:t>
            </a:r>
          </a:p>
          <a:p>
            <a:pPr indent="304800"/>
            <a:r>
              <a:rPr lang="zh-CN" sz="1600" b="1">
                <a:solidFill>
                  <a:srgbClr val="FF0000"/>
                </a:solidFill>
                <a:latin typeface="微软雅黑" panose="020B0503020204020204" charset="-122"/>
                <a:ea typeface="微软雅黑" panose="020B0503020204020204" charset="-122"/>
              </a:rPr>
              <a:t>讨论：</a:t>
            </a:r>
            <a:r>
              <a:rPr lang="zh-CN">
                <a:ea typeface="楷体" panose="02010609060101010101" pitchFamily="49" charset="-122"/>
                <a:sym typeface="+mn-ea"/>
              </a:rPr>
              <a:t>矿脉呈</a:t>
            </a:r>
            <a:r>
              <a:rPr lang="zh-CN">
                <a:ea typeface="楷体" panose="02010609060101010101" pitchFamily="49" charset="-122"/>
                <a:cs typeface="仿宋_GB2312" charset="0"/>
                <a:sym typeface="+mn-ea"/>
              </a:rPr>
              <a:t>“人”字形金脉分布原因</a:t>
            </a:r>
          </a:p>
          <a:p>
            <a:pPr indent="304800"/>
            <a:r>
              <a:rPr lang="zh-CN" sz="1600" b="1">
                <a:solidFill>
                  <a:srgbClr val="FF0000"/>
                </a:solidFill>
                <a:latin typeface="微软雅黑" panose="020B0503020204020204" charset="-122"/>
                <a:ea typeface="微软雅黑" panose="020B0503020204020204" charset="-122"/>
              </a:rPr>
              <a:t>绘制</a:t>
            </a:r>
            <a:r>
              <a:rPr lang="zh-CN" b="0">
                <a:ea typeface="楷体" panose="02010609060101010101" pitchFamily="49" charset="-122"/>
                <a:cs typeface="仿宋_GB2312" charset="0"/>
              </a:rPr>
              <a:t>：招远黄金矿脉</a:t>
            </a:r>
            <a:r>
              <a:rPr lang="zh-CN">
                <a:ea typeface="楷体" panose="02010609060101010101" pitchFamily="49" charset="-122"/>
                <a:cs typeface="仿宋_GB2312" charset="0"/>
                <a:sym typeface="+mn-ea"/>
              </a:rPr>
              <a:t>“人”字形</a:t>
            </a:r>
            <a:r>
              <a:rPr lang="zh-CN" b="0">
                <a:ea typeface="楷体" panose="02010609060101010101" pitchFamily="49" charset="-122"/>
                <a:cs typeface="仿宋_GB2312" charset="0"/>
              </a:rPr>
              <a:t>分布图</a:t>
            </a:r>
            <a:endParaRPr lang="zh-CN" altLang="en-US" b="0">
              <a:ea typeface="楷体" panose="02010609060101010101" pitchFamily="49" charset="-122"/>
              <a:cs typeface="仿宋_GB231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259632" y="222217"/>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323091" y="195486"/>
            <a:ext cx="7056784" cy="646331"/>
          </a:xfrm>
          <a:prstGeom prst="rect">
            <a:avLst/>
          </a:prstGeom>
        </p:spPr>
        <p:txBody>
          <a:bodyPr wrap="square">
            <a:spAutoFit/>
          </a:bodyPr>
          <a:lstStyle/>
          <a:p>
            <a:pPr>
              <a:lnSpc>
                <a:spcPct val="150000"/>
              </a:lnSpc>
            </a:pPr>
            <a:r>
              <a:rPr lang="zh-CN" altLang="zh-CN" sz="2400" b="1" dirty="0">
                <a:latin typeface="楷体" panose="02010609060101010101" pitchFamily="49" charset="-122"/>
                <a:ea typeface="楷体" panose="02010609060101010101" pitchFamily="49" charset="-122"/>
              </a:rPr>
              <a:t>学生活动</a:t>
            </a:r>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：手抓</a:t>
            </a:r>
            <a:r>
              <a:rPr lang="en-US" altLang="zh-CN" sz="2400" b="1" dirty="0">
                <a:latin typeface="楷体" panose="02010609060101010101" pitchFamily="49" charset="-122"/>
                <a:ea typeface="楷体" panose="02010609060101010101" pitchFamily="49" charset="-122"/>
              </a:rPr>
              <a:t>25</a:t>
            </a:r>
            <a:r>
              <a:rPr lang="zh-CN" altLang="zh-CN" sz="2400" b="1" dirty="0">
                <a:latin typeface="楷体" panose="02010609060101010101" pitchFamily="49" charset="-122"/>
                <a:ea typeface="楷体" panose="02010609060101010101" pitchFamily="49" charset="-122"/>
              </a:rPr>
              <a:t>㎏的金砖</a:t>
            </a:r>
          </a:p>
        </p:txBody>
      </p:sp>
      <p:pic>
        <p:nvPicPr>
          <p:cNvPr id="4" name="图片 3" descr="微信图片_20181122152110.jpg"/>
          <p:cNvPicPr>
            <a:picLocks noChangeAspect="1"/>
          </p:cNvPicPr>
          <p:nvPr/>
        </p:nvPicPr>
        <p:blipFill>
          <a:blip r:embed="rId3"/>
          <a:stretch>
            <a:fillRect/>
          </a:stretch>
        </p:blipFill>
        <p:spPr>
          <a:xfrm>
            <a:off x="4425950" y="1367155"/>
            <a:ext cx="3954145" cy="2636520"/>
          </a:xfrm>
          <a:prstGeom prst="rect">
            <a:avLst/>
          </a:prstGeom>
        </p:spPr>
      </p:pic>
      <p:sp>
        <p:nvSpPr>
          <p:cNvPr id="100" name="文本框 99"/>
          <p:cNvSpPr txBox="1"/>
          <p:nvPr/>
        </p:nvSpPr>
        <p:spPr>
          <a:xfrm>
            <a:off x="786765" y="2305050"/>
            <a:ext cx="3394710" cy="1322070"/>
          </a:xfrm>
          <a:prstGeom prst="rect">
            <a:avLst/>
          </a:prstGeom>
          <a:noFill/>
          <a:ln w="9525">
            <a:noFill/>
          </a:ln>
        </p:spPr>
        <p:txBody>
          <a:bodyPr wrap="square">
            <a:spAutoFit/>
          </a:bodyPr>
          <a:lstStyle/>
          <a:p>
            <a:pPr indent="304800"/>
            <a:r>
              <a:rPr lang="zh-CN" sz="2000" b="1">
                <a:solidFill>
                  <a:srgbClr val="FF0000"/>
                </a:solidFill>
                <a:ea typeface="楷体" panose="02010609060101010101" pitchFamily="49" charset="-122"/>
              </a:rPr>
              <a:t>体验：</a:t>
            </a:r>
            <a:r>
              <a:rPr lang="zh-CN" sz="2000" b="0">
                <a:ea typeface="楷体" panose="02010609060101010101" pitchFamily="49" charset="-122"/>
              </a:rPr>
              <a:t>手抓</a:t>
            </a:r>
            <a:r>
              <a:rPr lang="zh-CN" sz="2000" b="0">
                <a:ea typeface="楷体" panose="02010609060101010101" pitchFamily="49" charset="-122"/>
                <a:cs typeface="仿宋_GB2312" charset="0"/>
              </a:rPr>
              <a:t>25㎏的金砖</a:t>
            </a:r>
          </a:p>
          <a:p>
            <a:pPr indent="304800"/>
            <a:r>
              <a:rPr lang="zh-CN" sz="2000" b="1">
                <a:solidFill>
                  <a:srgbClr val="FF0000"/>
                </a:solidFill>
                <a:ea typeface="楷体" panose="02010609060101010101" pitchFamily="49" charset="-122"/>
              </a:rPr>
              <a:t>感受：</a:t>
            </a:r>
            <a:r>
              <a:rPr lang="zh-CN" sz="2000" b="0">
                <a:ea typeface="楷体" panose="02010609060101010101" pitchFamily="49" charset="-122"/>
                <a:cs typeface="仿宋_GB2312" charset="0"/>
              </a:rPr>
              <a:t>体小质重的特点</a:t>
            </a:r>
          </a:p>
          <a:p>
            <a:pPr indent="304800"/>
            <a:r>
              <a:rPr lang="zh-CN" sz="2000" b="1">
                <a:solidFill>
                  <a:srgbClr val="FF0000"/>
                </a:solidFill>
                <a:ea typeface="楷体" panose="02010609060101010101" pitchFamily="49" charset="-122"/>
              </a:rPr>
              <a:t>查阅：</a:t>
            </a:r>
            <a:r>
              <a:rPr lang="zh-CN" sz="2000" b="0">
                <a:ea typeface="楷体" panose="02010609060101010101" pitchFamily="49" charset="-122"/>
                <a:cs typeface="仿宋_GB2312" charset="0"/>
              </a:rPr>
              <a:t>黄金的物理特性并记录分享。</a:t>
            </a:r>
            <a:endParaRPr lang="zh-CN" altLang="en-US" sz="2000" b="0">
              <a:ea typeface="楷体" panose="02010609060101010101" pitchFamily="49" charset="-122"/>
              <a:cs typeface="仿宋_GB2312" charset="0"/>
            </a:endParaRPr>
          </a:p>
        </p:txBody>
      </p:sp>
      <p:pic>
        <p:nvPicPr>
          <p:cNvPr id="6" name="图片 5"/>
          <p:cNvPicPr>
            <a:picLocks noChangeAspect="1"/>
          </p:cNvPicPr>
          <p:nvPr/>
        </p:nvPicPr>
        <p:blipFill>
          <a:blip r:embed="rId4"/>
          <a:stretch>
            <a:fillRect/>
          </a:stretch>
        </p:blipFill>
        <p:spPr>
          <a:xfrm rot="20820000">
            <a:off x="363855" y="1687195"/>
            <a:ext cx="715645" cy="758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59661" y="252759"/>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331640" y="339502"/>
            <a:ext cx="4671472" cy="461665"/>
          </a:xfrm>
          <a:prstGeom prst="rect">
            <a:avLst/>
          </a:prstGeom>
        </p:spPr>
        <p:txBody>
          <a:bodyPr wrap="none">
            <a:spAutoFit/>
          </a:bodyPr>
          <a:lstStyle/>
          <a:p>
            <a:pPr lvl="0"/>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2</a:t>
            </a:r>
            <a:r>
              <a:rPr lang="zh-CN" altLang="en-US"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探访黄金文化发展史及应用</a:t>
            </a:r>
          </a:p>
        </p:txBody>
      </p:sp>
      <p:pic>
        <p:nvPicPr>
          <p:cNvPr id="5" name="图片 4" descr="微信图片_20181122152110.jpg"/>
          <p:cNvPicPr>
            <a:picLocks noChangeAspect="1"/>
          </p:cNvPicPr>
          <p:nvPr/>
        </p:nvPicPr>
        <p:blipFill>
          <a:blip r:embed="rId3"/>
          <a:stretch>
            <a:fillRect/>
          </a:stretch>
        </p:blipFill>
        <p:spPr>
          <a:xfrm>
            <a:off x="2195736" y="1567350"/>
            <a:ext cx="4608512" cy="27768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331640" y="367910"/>
            <a:ext cx="1994496" cy="63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763688" y="458311"/>
            <a:ext cx="5390034" cy="461665"/>
          </a:xfrm>
          <a:prstGeom prst="rect">
            <a:avLst/>
          </a:prstGeom>
        </p:spPr>
        <p:txBody>
          <a:bodyPr wrap="square">
            <a:spAutoFit/>
          </a:bodyPr>
          <a:lstStyle/>
          <a:p>
            <a:r>
              <a:rPr lang="zh-CN" altLang="zh-CN" sz="2400" b="1" dirty="0">
                <a:solidFill>
                  <a:prstClr val="black"/>
                </a:solidFill>
                <a:latin typeface="楷体" panose="02010609060101010101" pitchFamily="49" charset="-122"/>
                <a:ea typeface="楷体" panose="02010609060101010101" pitchFamily="49" charset="-122"/>
              </a:rPr>
              <a:t>走进“世界黄金文明古国交互体验厅”</a:t>
            </a:r>
            <a:endParaRPr lang="zh-CN" altLang="en-US" dirty="0"/>
          </a:p>
        </p:txBody>
      </p:sp>
      <p:pic>
        <p:nvPicPr>
          <p:cNvPr id="5" name="图片 4" descr="微信图片_20181122152110.jpg"/>
          <p:cNvPicPr>
            <a:picLocks noChangeAspect="1"/>
          </p:cNvPicPr>
          <p:nvPr/>
        </p:nvPicPr>
        <p:blipFill>
          <a:blip r:embed="rId3"/>
          <a:stretch>
            <a:fillRect/>
          </a:stretch>
        </p:blipFill>
        <p:spPr>
          <a:xfrm>
            <a:off x="1136015" y="1447800"/>
            <a:ext cx="3869690" cy="2580005"/>
          </a:xfrm>
          <a:prstGeom prst="rect">
            <a:avLst/>
          </a:prstGeom>
        </p:spPr>
      </p:pic>
      <p:sp>
        <p:nvSpPr>
          <p:cNvPr id="100" name="文本框 99"/>
          <p:cNvSpPr txBox="1"/>
          <p:nvPr/>
        </p:nvSpPr>
        <p:spPr>
          <a:xfrm>
            <a:off x="5354320" y="1953895"/>
            <a:ext cx="3376930" cy="1568450"/>
          </a:xfrm>
          <a:prstGeom prst="rect">
            <a:avLst/>
          </a:prstGeom>
          <a:noFill/>
          <a:ln w="9525">
            <a:noFill/>
          </a:ln>
        </p:spPr>
        <p:txBody>
          <a:bodyPr wrap="square">
            <a:spAutoFit/>
          </a:bodyPr>
          <a:lstStyle/>
          <a:p>
            <a:pPr indent="304800"/>
            <a:r>
              <a:rPr lang="zh-CN" sz="1600" b="1">
                <a:solidFill>
                  <a:srgbClr val="FF0000"/>
                </a:solidFill>
                <a:ea typeface="宋体" panose="02010600030101010101" pitchFamily="2" charset="-122"/>
              </a:rPr>
              <a:t>体验一下：</a:t>
            </a:r>
          </a:p>
          <a:p>
            <a:pPr indent="304800"/>
            <a:r>
              <a:rPr lang="zh-CN" sz="1600" b="0">
                <a:ea typeface="宋体" panose="02010600030101010101" pitchFamily="2" charset="-122"/>
              </a:rPr>
              <a:t>通过光感应传感成像技术，踩在代表不同国家的金币上，大屏幕可呈现不同因家的黄金储备情况。</a:t>
            </a:r>
          </a:p>
          <a:p>
            <a:pPr indent="304800" algn="l">
              <a:buClrTx/>
              <a:buSzTx/>
              <a:buFontTx/>
            </a:pPr>
            <a:r>
              <a:rPr lang="zh-CN" sz="1600" b="1">
                <a:solidFill>
                  <a:srgbClr val="FF0000"/>
                </a:solidFill>
                <a:ea typeface="宋体" panose="02010600030101010101" pitchFamily="2" charset="-122"/>
              </a:rPr>
              <a:t>记录一下：</a:t>
            </a:r>
          </a:p>
          <a:p>
            <a:pPr indent="304800"/>
            <a:r>
              <a:rPr lang="zh-CN" sz="1600" b="0">
                <a:ea typeface="宋体" panose="02010600030101010101" pitchFamily="2" charset="-122"/>
              </a:rPr>
              <a:t>世界著名产金大国的黄金文化。</a:t>
            </a:r>
            <a:endParaRPr lang="zh-CN" altLang="en-US" sz="1600" b="0">
              <a:ea typeface="宋体" panose="02010600030101010101" pitchFamily="2" charset="-122"/>
            </a:endParaRPr>
          </a:p>
        </p:txBody>
      </p:sp>
      <p:pic>
        <p:nvPicPr>
          <p:cNvPr id="6" name="图片 5"/>
          <p:cNvPicPr>
            <a:picLocks noChangeAspect="1"/>
          </p:cNvPicPr>
          <p:nvPr/>
        </p:nvPicPr>
        <p:blipFill>
          <a:blip r:embed="rId4"/>
          <a:stretch>
            <a:fillRect/>
          </a:stretch>
        </p:blipFill>
        <p:spPr>
          <a:xfrm rot="1320000">
            <a:off x="7769225" y="1310005"/>
            <a:ext cx="715645" cy="7588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920567940"/>
  <p:tag name="KSO_WM_UNIT_PLACING_PICTURE_USER_VIEWPORT" val="{&quot;height&quot;:6420,&quot;width&quot;:9630}"/>
</p:tagLst>
</file>

<file path=ppt/tags/tag2.xml><?xml version="1.0" encoding="utf-8"?>
<p:tagLst xmlns:a="http://schemas.openxmlformats.org/drawingml/2006/main" xmlns:r="http://schemas.openxmlformats.org/officeDocument/2006/relationships" xmlns:p="http://schemas.openxmlformats.org/presentationml/2006/main">
  <p:tag name="REFSHAPE" val="503500140"/>
  <p:tag name="KSO_WM_UNIT_PLACING_PICTURE_USER_VIEWPORT" val="{&quot;height&quot;:9510,&quot;width&quot;:88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818</Words>
  <Application>Microsoft Office PowerPoint</Application>
  <PresentationFormat>全屏显示(16:9)</PresentationFormat>
  <Paragraphs>68</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经典黑体简</vt:lpstr>
      <vt:lpstr>楷体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招远黄金博物馆研学游 </dc:title>
  <dc:creator>Administrator</dc:creator>
  <cp:lastModifiedBy>于 福忠</cp:lastModifiedBy>
  <cp:revision>31</cp:revision>
  <dcterms:created xsi:type="dcterms:W3CDTF">2020-05-12T01:17:00Z</dcterms:created>
  <dcterms:modified xsi:type="dcterms:W3CDTF">2021-12-24T12:56:56Z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