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23"/>
  </p:notesMasterIdLst>
  <p:handoutMasterIdLst>
    <p:handoutMasterId r:id="rId24"/>
  </p:handoutMasterIdLst>
  <p:sldIdLst>
    <p:sldId id="256" r:id="rId4"/>
    <p:sldId id="305" r:id="rId5"/>
    <p:sldId id="281" r:id="rId6"/>
    <p:sldId id="282" r:id="rId7"/>
    <p:sldId id="268" r:id="rId8"/>
    <p:sldId id="283" r:id="rId9"/>
    <p:sldId id="328" r:id="rId10"/>
    <p:sldId id="259" r:id="rId11"/>
    <p:sldId id="273" r:id="rId12"/>
    <p:sldId id="271" r:id="rId13"/>
    <p:sldId id="274" r:id="rId14"/>
    <p:sldId id="272" r:id="rId15"/>
    <p:sldId id="263" r:id="rId16"/>
    <p:sldId id="266" r:id="rId17"/>
    <p:sldId id="265" r:id="rId18"/>
    <p:sldId id="330" r:id="rId19"/>
    <p:sldId id="275" r:id="rId20"/>
    <p:sldId id="267" r:id="rId21"/>
    <p:sldId id="277" r:id="rId22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990000"/>
    <a:srgbClr val="EBF9F7"/>
    <a:srgbClr val="FF99FF"/>
    <a:srgbClr val="9900CC"/>
    <a:srgbClr val="D60093"/>
    <a:srgbClr val="FF0000"/>
    <a:srgbClr val="FBEBE7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-1704" y="-78"/>
      </p:cViewPr>
      <p:guideLst>
        <p:guide orient="horz" pos="2062"/>
        <p:guide pos="288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notesMaster" Target="notesMasters/notesMaster1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noProof="1" smtClean="0">
                <a:latin typeface="Arial" panose="020B0604020202020204" pitchFamily="34" charset="0"/>
                <a:cs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F9B84EA-7D68-4D60-9CB1-D50884785D1C}" type="datetimeFigureOut">
              <a:rPr kumimoji="0" lang="zh-CN" altLang="en-US" sz="12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kumimoji="0" lang="zh-CN" altLang="en-US" sz="1200" b="0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noProof="1" smtClean="0">
                <a:latin typeface="Arial" panose="020B0604020202020204" pitchFamily="34" charset="0"/>
                <a:cs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2A48B96-639E-45A3-A0BA-2464DFDB1FAA}" type="datetimeFigureOut">
              <a:rPr kumimoji="0" lang="zh-CN" altLang="en-US" sz="12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kumimoji="0" lang="zh-CN" altLang="en-US" sz="1200" b="0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25604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149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685800" y="2825116"/>
            <a:ext cx="7772400" cy="103632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lvl="0" algn="ctr">
              <a:defRPr kern="1200">
                <a:solidFill>
                  <a:srgbClr val="157D53"/>
                </a:solidFill>
              </a:defRPr>
            </a:lvl1pPr>
          </a:lstStyle>
          <a:p>
            <a:pPr lvl="0"/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1371600" y="4057650"/>
            <a:ext cx="6400800" cy="75438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marL="0" lvl="0" indent="0" algn="ctr">
              <a:buNone/>
              <a:defRPr sz="2000" kern="1200">
                <a:solidFill>
                  <a:srgbClr val="0F6146"/>
                </a:solidFill>
                <a:ea typeface="微软雅黑" panose="020B0503020204020204" pitchFamily="2" charset="-122"/>
              </a:defRPr>
            </a:lvl1pPr>
            <a:lvl2pPr marL="457200" lvl="1" indent="-457200" algn="ctr">
              <a:buNone/>
              <a:defRPr sz="2000" kern="1200">
                <a:solidFill>
                  <a:schemeClr val="tx1"/>
                </a:solidFill>
                <a:ea typeface="宋体" panose="02010600030101010101" pitchFamily="2" charset="-122"/>
              </a:defRPr>
            </a:lvl2pPr>
            <a:lvl3pPr marL="914400" lvl="2" indent="-914400" algn="ctr">
              <a:buNone/>
              <a:defRPr sz="2000" kern="1200">
                <a:solidFill>
                  <a:schemeClr val="tx1"/>
                </a:solidFill>
                <a:ea typeface="宋体" panose="02010600030101010101" pitchFamily="2" charset="-122"/>
              </a:defRPr>
            </a:lvl3pPr>
            <a:lvl4pPr marL="1371600" lvl="3" indent="-1371600" algn="ctr">
              <a:buNone/>
              <a:defRPr sz="2000" kern="1200">
                <a:solidFill>
                  <a:schemeClr val="tx1"/>
                </a:solidFill>
                <a:ea typeface="宋体" panose="02010600030101010101" pitchFamily="2" charset="-122"/>
              </a:defRPr>
            </a:lvl4pPr>
            <a:lvl5pPr marL="1828800" lvl="4" indent="-1828800" algn="ctr">
              <a:buNone/>
              <a:defRPr sz="2000" kern="1200">
                <a:solidFill>
                  <a:schemeClr val="tx1"/>
                </a:solidFill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514350"/>
            <a:ext cx="2057400" cy="5612130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514350"/>
            <a:ext cx="6052930" cy="5612130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组合 4101"/>
          <p:cNvGrpSpPr/>
          <p:nvPr userDrawn="1"/>
        </p:nvGrpSpPr>
        <p:grpSpPr>
          <a:xfrm>
            <a:off x="0" y="6034088"/>
            <a:ext cx="7843838" cy="850900"/>
            <a:chOff x="0" y="0"/>
            <a:chExt cx="4942" cy="536"/>
          </a:xfrm>
        </p:grpSpPr>
        <p:sp>
          <p:nvSpPr>
            <p:cNvPr id="14" name="未知"/>
            <p:cNvSpPr>
              <a:spLocks noChangeArrowheads="1"/>
            </p:cNvSpPr>
            <p:nvPr/>
          </p:nvSpPr>
          <p:spPr bwMode="auto">
            <a:xfrm>
              <a:off x="1488" y="0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47864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4110" name="组合 4103"/>
            <p:cNvGrpSpPr/>
            <p:nvPr userDrawn="1"/>
          </p:nvGrpSpPr>
          <p:grpSpPr>
            <a:xfrm>
              <a:off x="2486" y="0"/>
              <a:ext cx="2456" cy="536"/>
              <a:chOff x="0" y="0"/>
              <a:chExt cx="2456" cy="536"/>
            </a:xfrm>
          </p:grpSpPr>
          <p:sp>
            <p:nvSpPr>
              <p:cNvPr id="17" name="未知"/>
              <p:cNvSpPr>
                <a:spLocks noChangeArrowheads="1"/>
              </p:cNvSpPr>
              <p:nvPr/>
            </p:nvSpPr>
            <p:spPr bwMode="auto">
              <a:xfrm>
                <a:off x="1462" y="7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8" name="未知"/>
              <p:cNvSpPr>
                <a:spLocks noChangeArrowheads="1"/>
              </p:cNvSpPr>
              <p:nvPr/>
            </p:nvSpPr>
            <p:spPr bwMode="auto">
              <a:xfrm>
                <a:off x="191" y="0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9" name="未知"/>
              <p:cNvSpPr>
                <a:spLocks noChangeArrowheads="1"/>
              </p:cNvSpPr>
              <p:nvPr/>
            </p:nvSpPr>
            <p:spPr bwMode="auto">
              <a:xfrm>
                <a:off x="544" y="101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0" name="未知"/>
              <p:cNvSpPr>
                <a:spLocks noChangeArrowheads="1"/>
              </p:cNvSpPr>
              <p:nvPr/>
            </p:nvSpPr>
            <p:spPr bwMode="auto">
              <a:xfrm>
                <a:off x="1142" y="74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" name="未知"/>
              <p:cNvSpPr>
                <a:spLocks noChangeArrowheads="1"/>
              </p:cNvSpPr>
              <p:nvPr/>
            </p:nvSpPr>
            <p:spPr bwMode="auto">
              <a:xfrm>
                <a:off x="0" y="67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16" name="未知"/>
            <p:cNvSpPr>
              <a:spLocks noChangeArrowheads="1"/>
            </p:cNvSpPr>
            <p:nvPr/>
          </p:nvSpPr>
          <p:spPr bwMode="auto">
            <a:xfrm>
              <a:off x="0" y="0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3654F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4100" name="组合 4110"/>
          <p:cNvGrpSpPr/>
          <p:nvPr userDrawn="1"/>
        </p:nvGrpSpPr>
        <p:grpSpPr>
          <a:xfrm>
            <a:off x="627063" y="6021388"/>
            <a:ext cx="5684837" cy="849312"/>
            <a:chOff x="0" y="0"/>
            <a:chExt cx="3581" cy="535"/>
          </a:xfrm>
        </p:grpSpPr>
        <p:sp>
          <p:nvSpPr>
            <p:cNvPr id="23" name="未知"/>
            <p:cNvSpPr>
              <a:spLocks noChangeArrowheads="1"/>
            </p:cNvSpPr>
            <p:nvPr/>
          </p:nvSpPr>
          <p:spPr bwMode="auto">
            <a:xfrm>
              <a:off x="801" y="0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4" name="未知"/>
            <p:cNvSpPr>
              <a:spLocks noChangeArrowheads="1"/>
            </p:cNvSpPr>
            <p:nvPr/>
          </p:nvSpPr>
          <p:spPr bwMode="auto">
            <a:xfrm>
              <a:off x="1548" y="36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5" name="未知"/>
            <p:cNvSpPr>
              <a:spLocks noChangeArrowheads="1"/>
            </p:cNvSpPr>
            <p:nvPr/>
          </p:nvSpPr>
          <p:spPr bwMode="auto">
            <a:xfrm>
              <a:off x="1435" y="30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" name="未知"/>
            <p:cNvSpPr>
              <a:spLocks noChangeArrowheads="1"/>
            </p:cNvSpPr>
            <p:nvPr/>
          </p:nvSpPr>
          <p:spPr bwMode="auto">
            <a:xfrm>
              <a:off x="460" y="49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7" name="未知"/>
            <p:cNvSpPr>
              <a:spLocks noChangeArrowheads="1"/>
            </p:cNvSpPr>
            <p:nvPr/>
          </p:nvSpPr>
          <p:spPr bwMode="auto">
            <a:xfrm>
              <a:off x="311" y="61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8" name="未知"/>
            <p:cNvSpPr>
              <a:spLocks noChangeArrowheads="1"/>
            </p:cNvSpPr>
            <p:nvPr/>
          </p:nvSpPr>
          <p:spPr bwMode="auto">
            <a:xfrm>
              <a:off x="0" y="18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685800" y="2825116"/>
            <a:ext cx="7772400" cy="103632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lvl="0" algn="ctr">
              <a:defRPr kern="1200">
                <a:solidFill>
                  <a:srgbClr val="157D53"/>
                </a:solidFill>
              </a:defRPr>
            </a:lvl1pPr>
          </a:lstStyle>
          <a:p>
            <a:pPr lvl="0"/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1371600" y="4057650"/>
            <a:ext cx="6400800" cy="75438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marL="0" lvl="0" indent="0" algn="ctr">
              <a:buNone/>
              <a:defRPr sz="2000" kern="1200">
                <a:solidFill>
                  <a:srgbClr val="0F6146"/>
                </a:solidFill>
                <a:ea typeface="微软雅黑" panose="020B0503020204020204" pitchFamily="2" charset="-122"/>
              </a:defRPr>
            </a:lvl1pPr>
            <a:lvl2pPr marL="457200" lvl="1" indent="-457200" algn="ctr">
              <a:buNone/>
              <a:defRPr sz="2000" kern="1200">
                <a:solidFill>
                  <a:schemeClr val="tx1"/>
                </a:solidFill>
                <a:ea typeface="宋体" panose="02010600030101010101" pitchFamily="2" charset="-122"/>
              </a:defRPr>
            </a:lvl2pPr>
            <a:lvl3pPr marL="914400" lvl="2" indent="-914400" algn="ctr">
              <a:buNone/>
              <a:defRPr sz="2000" kern="1200">
                <a:solidFill>
                  <a:schemeClr val="tx1"/>
                </a:solidFill>
                <a:ea typeface="宋体" panose="02010600030101010101" pitchFamily="2" charset="-122"/>
              </a:defRPr>
            </a:lvl3pPr>
            <a:lvl4pPr marL="1371600" lvl="3" indent="-1371600" algn="ctr">
              <a:buNone/>
              <a:defRPr sz="2000" kern="1200">
                <a:solidFill>
                  <a:schemeClr val="tx1"/>
                </a:solidFill>
                <a:ea typeface="宋体" panose="02010600030101010101" pitchFamily="2" charset="-122"/>
              </a:defRPr>
            </a:lvl4pPr>
            <a:lvl5pPr marL="1828800" lvl="4" indent="-1828800" algn="ctr">
              <a:buNone/>
              <a:defRPr sz="2000" kern="1200">
                <a:solidFill>
                  <a:schemeClr val="tx1"/>
                </a:solidFill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628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628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6"/>
            <a:ext cx="3868340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6"/>
            <a:ext cx="3887391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514350"/>
            <a:ext cx="2057400" cy="5612130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514350"/>
            <a:ext cx="6052930" cy="5612130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628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628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6"/>
            <a:ext cx="3868340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6"/>
            <a:ext cx="3887391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10128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占位符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10128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grpSp>
        <p:nvGrpSpPr>
          <p:cNvPr id="2052" name="组合 3077"/>
          <p:cNvGrpSpPr/>
          <p:nvPr userDrawn="1"/>
        </p:nvGrpSpPr>
        <p:grpSpPr>
          <a:xfrm>
            <a:off x="0" y="6019800"/>
            <a:ext cx="7848600" cy="857250"/>
            <a:chOff x="0" y="0"/>
            <a:chExt cx="4944" cy="540"/>
          </a:xfrm>
        </p:grpSpPr>
        <p:sp>
          <p:nvSpPr>
            <p:cNvPr id="2053" name="未知"/>
            <p:cNvSpPr>
              <a:spLocks noChangeArrowheads="1"/>
            </p:cNvSpPr>
            <p:nvPr/>
          </p:nvSpPr>
          <p:spPr bwMode="auto">
            <a:xfrm>
              <a:off x="1488" y="0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47864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2054" name="组合 3079"/>
            <p:cNvGrpSpPr/>
            <p:nvPr userDrawn="1"/>
          </p:nvGrpSpPr>
          <p:grpSpPr>
            <a:xfrm>
              <a:off x="2486" y="0"/>
              <a:ext cx="2458" cy="540"/>
              <a:chOff x="0" y="0"/>
              <a:chExt cx="2458" cy="540"/>
            </a:xfrm>
          </p:grpSpPr>
          <p:sp>
            <p:nvSpPr>
              <p:cNvPr id="2055" name="未知"/>
              <p:cNvSpPr>
                <a:spLocks noChangeArrowheads="1"/>
              </p:cNvSpPr>
              <p:nvPr/>
            </p:nvSpPr>
            <p:spPr bwMode="auto">
              <a:xfrm>
                <a:off x="1462" y="7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056" name="未知"/>
              <p:cNvSpPr>
                <a:spLocks noChangeArrowheads="1"/>
              </p:cNvSpPr>
              <p:nvPr/>
            </p:nvSpPr>
            <p:spPr bwMode="auto">
              <a:xfrm>
                <a:off x="191" y="0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057" name="未知"/>
              <p:cNvSpPr>
                <a:spLocks noChangeArrowheads="1"/>
              </p:cNvSpPr>
              <p:nvPr/>
            </p:nvSpPr>
            <p:spPr bwMode="auto">
              <a:xfrm>
                <a:off x="544" y="101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058" name="未知"/>
              <p:cNvSpPr>
                <a:spLocks noChangeArrowheads="1"/>
              </p:cNvSpPr>
              <p:nvPr/>
            </p:nvSpPr>
            <p:spPr bwMode="auto">
              <a:xfrm>
                <a:off x="1142" y="74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059" name="未知"/>
              <p:cNvSpPr>
                <a:spLocks noChangeArrowheads="1"/>
              </p:cNvSpPr>
              <p:nvPr/>
            </p:nvSpPr>
            <p:spPr bwMode="auto">
              <a:xfrm>
                <a:off x="0" y="67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2060" name="未知"/>
            <p:cNvSpPr>
              <a:spLocks noChangeArrowheads="1"/>
            </p:cNvSpPr>
            <p:nvPr/>
          </p:nvSpPr>
          <p:spPr bwMode="auto">
            <a:xfrm>
              <a:off x="0" y="0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3654F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ctrTitle"/>
          </p:nvPr>
        </p:nvSpPr>
        <p:spPr>
          <a:xfrm>
            <a:off x="539750" y="2420938"/>
            <a:ext cx="8215313" cy="2532062"/>
          </a:xfrm>
          <a:ln/>
        </p:spPr>
        <p:txBody>
          <a:bodyPr vert="horz" wrap="square" lIns="91440" tIns="45720" rIns="91440" bIns="45720" anchor="ctr" anchorCtr="0"/>
          <a:p>
            <a:pPr>
              <a:buClrTx/>
              <a:buSzTx/>
              <a:buFontTx/>
            </a:pPr>
            <a:r>
              <a:rPr lang="zh-CN" altLang="en-US" sz="8800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武术三路长拳</a:t>
            </a:r>
            <a:br>
              <a:rPr lang="zh-CN" altLang="en-US" sz="4800" b="1" kern="1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</a:br>
            <a:endParaRPr lang="zh-CN" altLang="en-US" sz="4800" b="1" kern="12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文本占位符 21506"/>
          <p:cNvSpPr>
            <a:spLocks noGrp="1"/>
          </p:cNvSpPr>
          <p:nvPr>
            <p:ph idx="1"/>
          </p:nvPr>
        </p:nvSpPr>
        <p:spPr>
          <a:xfrm>
            <a:off x="755650" y="1557338"/>
            <a:ext cx="8229600" cy="4525962"/>
          </a:xfrm>
          <a:ln/>
        </p:spPr>
        <p:txBody>
          <a:bodyPr vert="horz" wrap="square" lIns="91440" tIns="45720" rIns="91440" bIns="45720" anchor="t" anchorCtr="0"/>
          <a:p>
            <a:pPr>
              <a:lnSpc>
                <a:spcPct val="90000"/>
              </a:lnSpc>
              <a:buNone/>
            </a:pPr>
            <a:r>
              <a:rPr lang="en-US" altLang="zh-CN" dirty="0"/>
              <a:t>× × × ×</a:t>
            </a:r>
            <a:endParaRPr lang="en-US" altLang="zh-CN" dirty="0"/>
          </a:p>
          <a:p>
            <a:pPr>
              <a:lnSpc>
                <a:spcPct val="90000"/>
              </a:lnSpc>
              <a:buNone/>
            </a:pPr>
            <a:r>
              <a:rPr lang="en-US" altLang="zh-CN" dirty="0"/>
              <a:t>× × × ×</a:t>
            </a:r>
            <a:endParaRPr lang="en-US" altLang="zh-CN" dirty="0"/>
          </a:p>
          <a:p>
            <a:pPr>
              <a:lnSpc>
                <a:spcPct val="90000"/>
              </a:lnSpc>
              <a:buNone/>
            </a:pPr>
            <a:r>
              <a:rPr lang="en-US" altLang="zh-CN" dirty="0"/>
              <a:t>× × × ×</a:t>
            </a:r>
            <a:endParaRPr lang="zh-CN" altLang="en-US" dirty="0"/>
          </a:p>
          <a:p>
            <a:pPr>
              <a:lnSpc>
                <a:spcPct val="90000"/>
              </a:lnSpc>
              <a:buNone/>
            </a:pPr>
            <a:r>
              <a:rPr lang="en-US" altLang="zh-CN" dirty="0"/>
              <a:t>○ ○ ○ ○ </a:t>
            </a:r>
            <a:endParaRPr lang="en-US" altLang="zh-CN" dirty="0"/>
          </a:p>
          <a:p>
            <a:pPr>
              <a:lnSpc>
                <a:spcPct val="90000"/>
              </a:lnSpc>
              <a:buNone/>
            </a:pPr>
            <a:r>
              <a:rPr lang="en-US" altLang="zh-CN" dirty="0"/>
              <a:t>○ ○ ○ ○ △</a:t>
            </a:r>
            <a:endParaRPr lang="en-US" altLang="zh-CN" dirty="0"/>
          </a:p>
          <a:p>
            <a:pPr>
              <a:lnSpc>
                <a:spcPct val="90000"/>
              </a:lnSpc>
              <a:buNone/>
            </a:pPr>
            <a:r>
              <a:rPr lang="en-US" altLang="zh-CN" dirty="0"/>
              <a:t>○ ○ ○ ○</a:t>
            </a:r>
            <a:endParaRPr lang="en-US" altLang="zh-CN" dirty="0"/>
          </a:p>
          <a:p>
            <a:pPr>
              <a:lnSpc>
                <a:spcPct val="90000"/>
              </a:lnSpc>
              <a:buNone/>
            </a:pPr>
            <a:r>
              <a:rPr lang="en-US" altLang="zh-CN" dirty="0"/>
              <a:t>       </a:t>
            </a:r>
            <a:endParaRPr lang="zh-CN" altLang="en-US" dirty="0"/>
          </a:p>
        </p:txBody>
      </p:sp>
      <p:sp>
        <p:nvSpPr>
          <p:cNvPr id="21508" name="矩形 21507"/>
          <p:cNvSpPr/>
          <p:nvPr/>
        </p:nvSpPr>
        <p:spPr>
          <a:xfrm>
            <a:off x="3059113" y="1844675"/>
            <a:ext cx="5233988" cy="265112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0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  <a:t>“过关斩将”</a:t>
            </a:r>
            <a:r>
              <a:rPr kumimoji="0" lang="zh-CN" altLang="en-US" sz="2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  <a:t>游戏队形（男女生分配比例适当，尽量使四组实力平均。四组间距要足够大，防止发生碰撞。）</a:t>
            </a:r>
            <a:endParaRPr kumimoji="0" lang="zh-CN" altLang="en-US" sz="2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>
                  <a:srgbClr val="FFFFFF"/>
                </a:outerShdw>
              </a:effectLst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340" name="直接连接符 21508"/>
          <p:cNvSpPr/>
          <p:nvPr/>
        </p:nvSpPr>
        <p:spPr>
          <a:xfrm>
            <a:off x="874713" y="2852738"/>
            <a:ext cx="0" cy="331311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1" name="直接连接符 21509"/>
          <p:cNvSpPr/>
          <p:nvPr/>
        </p:nvSpPr>
        <p:spPr>
          <a:xfrm>
            <a:off x="1235075" y="2852738"/>
            <a:ext cx="0" cy="331311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2" name="直接连接符 21510"/>
          <p:cNvSpPr/>
          <p:nvPr/>
        </p:nvSpPr>
        <p:spPr>
          <a:xfrm>
            <a:off x="1595438" y="2852738"/>
            <a:ext cx="0" cy="331311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3" name="直接连接符 21511"/>
          <p:cNvSpPr/>
          <p:nvPr/>
        </p:nvSpPr>
        <p:spPr>
          <a:xfrm>
            <a:off x="2028825" y="2852738"/>
            <a:ext cx="0" cy="3313112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4" name="文本框 7"/>
          <p:cNvSpPr txBox="1"/>
          <p:nvPr/>
        </p:nvSpPr>
        <p:spPr>
          <a:xfrm>
            <a:off x="468313" y="549275"/>
            <a:ext cx="3627437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r"/>
            <a:r>
              <a:rPr lang="en-US" altLang="zh-CN" sz="2800" b="1" dirty="0">
                <a:latin typeface="Arial" panose="020B0604020202020204" pitchFamily="34" charset="0"/>
              </a:rPr>
              <a:t>2</a:t>
            </a:r>
            <a:r>
              <a:rPr lang="zh-CN" altLang="en-US" sz="2800" b="1" dirty="0">
                <a:latin typeface="Arial" panose="020B0604020202020204" pitchFamily="34" charset="0"/>
              </a:rPr>
              <a:t>、小游戏</a:t>
            </a:r>
            <a:r>
              <a:rPr lang="en-US" altLang="zh-CN" sz="2800" b="1" dirty="0">
                <a:latin typeface="Arial" panose="020B0604020202020204" pitchFamily="34" charset="0"/>
              </a:rPr>
              <a:t>“</a:t>
            </a:r>
            <a:r>
              <a:rPr lang="zh-CN" altLang="en-US" sz="2800" b="1" dirty="0">
                <a:latin typeface="Arial" panose="020B0604020202020204" pitchFamily="34" charset="0"/>
              </a:rPr>
              <a:t>过关斩将</a:t>
            </a:r>
            <a:r>
              <a:rPr lang="en-US" altLang="zh-CN" sz="2800" b="1" dirty="0">
                <a:latin typeface="Arial" panose="020B0604020202020204" pitchFamily="34" charset="0"/>
              </a:rPr>
              <a:t>”</a:t>
            </a:r>
            <a:endParaRPr lang="en-US" altLang="zh-CN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矩形 25603"/>
          <p:cNvSpPr/>
          <p:nvPr/>
        </p:nvSpPr>
        <p:spPr>
          <a:xfrm>
            <a:off x="323850" y="1289050"/>
            <a:ext cx="8158163" cy="44735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ctr"/>
            <a:endParaRPr lang="zh-CN" altLang="en-US" sz="2400" dirty="0">
              <a:latin typeface="Garamond" panose="02020404030301010803" pitchFamily="18" charset="0"/>
            </a:endParaRPr>
          </a:p>
          <a:p>
            <a:r>
              <a:rPr lang="zh-CN" altLang="en-US" sz="2400" dirty="0">
                <a:latin typeface="Garamond" panose="02020404030301010803" pitchFamily="18" charset="0"/>
              </a:rPr>
              <a:t>        </a:t>
            </a:r>
            <a:r>
              <a:rPr lang="zh-CN" altLang="en-US" sz="2400" dirty="0">
                <a:solidFill>
                  <a:srgbClr val="FF0000"/>
                </a:solidFill>
                <a:latin typeface="Garamond" panose="02020404030301010803" pitchFamily="18" charset="0"/>
              </a:rPr>
              <a:t>游戏方法：</a:t>
            </a:r>
            <a:endParaRPr lang="zh-CN" altLang="en-US" sz="2400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r>
              <a:rPr lang="zh-CN" altLang="en-US" sz="2400" dirty="0">
                <a:latin typeface="Garamond" panose="02020404030301010803" pitchFamily="18" charset="0"/>
              </a:rPr>
              <a:t>①进行跳短绳接力（一次</a:t>
            </a:r>
            <a:r>
              <a:rPr lang="en-US" altLang="zh-CN" sz="2400" dirty="0">
                <a:latin typeface="Garamond" panose="02020404030301010803" pitchFamily="18" charset="0"/>
              </a:rPr>
              <a:t>10</a:t>
            </a:r>
            <a:r>
              <a:rPr lang="zh-CN" altLang="en-US" sz="2400" dirty="0">
                <a:latin typeface="Garamond" panose="02020404030301010803" pitchFamily="18" charset="0"/>
              </a:rPr>
              <a:t>次跳绳再往返</a:t>
            </a:r>
            <a:r>
              <a:rPr lang="en-US" altLang="zh-CN" sz="2400" dirty="0">
                <a:latin typeface="Garamond" panose="02020404030301010803" pitchFamily="18" charset="0"/>
              </a:rPr>
              <a:t>20</a:t>
            </a:r>
            <a:r>
              <a:rPr lang="zh-CN" altLang="en-US" sz="2400" dirty="0">
                <a:latin typeface="Garamond" panose="02020404030301010803" pitchFamily="18" charset="0"/>
              </a:rPr>
              <a:t>米）；</a:t>
            </a:r>
            <a:endParaRPr lang="zh-CN" altLang="en-US" sz="2400" dirty="0">
              <a:latin typeface="Garamond" panose="02020404030301010803" pitchFamily="18" charset="0"/>
            </a:endParaRPr>
          </a:p>
          <a:p>
            <a:endParaRPr lang="zh-CN" altLang="en-US" sz="2400" dirty="0">
              <a:latin typeface="Garamond" panose="02020404030301010803" pitchFamily="18" charset="0"/>
            </a:endParaRPr>
          </a:p>
          <a:p>
            <a:r>
              <a:rPr lang="zh-CN" altLang="en-US" sz="2400" dirty="0">
                <a:latin typeface="Garamond" panose="02020404030301010803" pitchFamily="18" charset="0"/>
              </a:rPr>
              <a:t>第一名同学做完全部练习返回终点时 ，第二名同学开始进行第一个练习，以此类推。完成早的队伍获胜。</a:t>
            </a:r>
            <a:endParaRPr lang="zh-CN" altLang="en-US" sz="2400" dirty="0">
              <a:latin typeface="Garamond" panose="02020404030301010803" pitchFamily="18" charset="0"/>
            </a:endParaRPr>
          </a:p>
          <a:p>
            <a:r>
              <a:rPr lang="zh-CN" altLang="en-US" sz="2400" dirty="0">
                <a:solidFill>
                  <a:srgbClr val="FF0000"/>
                </a:solidFill>
                <a:latin typeface="Garamond" panose="02020404030301010803" pitchFamily="18" charset="0"/>
              </a:rPr>
              <a:t>要求：</a:t>
            </a:r>
            <a:r>
              <a:rPr lang="zh-CN" altLang="en-US" sz="2400" dirty="0">
                <a:latin typeface="Garamond" panose="02020404030301010803" pitchFamily="18" charset="0"/>
              </a:rPr>
              <a:t>男女生分配合理，四个队伍的学生身体素质基本接近。</a:t>
            </a:r>
            <a:endParaRPr lang="zh-CN" altLang="en-US" sz="2400" dirty="0">
              <a:latin typeface="Garamond" panose="02020404030301010803" pitchFamily="18" charset="0"/>
            </a:endParaRPr>
          </a:p>
          <a:p>
            <a:r>
              <a:rPr lang="zh-CN" altLang="en-US" sz="2400" dirty="0">
                <a:latin typeface="Garamond" panose="02020404030301010803" pitchFamily="18" charset="0"/>
              </a:rPr>
              <a:t>        </a:t>
            </a:r>
            <a:r>
              <a:rPr lang="zh-CN" altLang="en-US" sz="2400" dirty="0">
                <a:solidFill>
                  <a:srgbClr val="FF0000"/>
                </a:solidFill>
                <a:latin typeface="Garamond" panose="02020404030301010803" pitchFamily="18" charset="0"/>
              </a:rPr>
              <a:t>设计意图：</a:t>
            </a:r>
            <a:r>
              <a:rPr lang="zh-CN" altLang="en-US" sz="2400" dirty="0">
                <a:latin typeface="Garamond" panose="02020404030301010803" pitchFamily="18" charset="0"/>
              </a:rPr>
              <a:t>通过小运动量的活动，团队比赛的形式， 调节活跃课堂气氛，达到热身的效果，为本次课堂教学打下基础。既达到愉悦学生的身心，又起到做准备活动的作用。 </a:t>
            </a:r>
            <a:br>
              <a:rPr lang="zh-CN" altLang="en-US" sz="2400" dirty="0">
                <a:latin typeface="Garamond" panose="02020404030301010803" pitchFamily="18" charset="0"/>
              </a:rPr>
            </a:br>
            <a:br>
              <a:rPr lang="zh-CN" altLang="en-US" sz="2400" dirty="0">
                <a:latin typeface="Garamond" panose="02020404030301010803" pitchFamily="18" charset="0"/>
              </a:rPr>
            </a:br>
            <a:endParaRPr lang="zh-CN" altLang="en-US" sz="2400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文本占位符 22530"/>
          <p:cNvSpPr>
            <a:spLocks noGrp="1"/>
          </p:cNvSpPr>
          <p:nvPr>
            <p:ph idx="1"/>
          </p:nvPr>
        </p:nvSpPr>
        <p:spPr>
          <a:xfrm>
            <a:off x="2411413" y="1412875"/>
            <a:ext cx="5253037" cy="3622675"/>
          </a:xfrm>
          <a:ln/>
        </p:spPr>
        <p:txBody>
          <a:bodyPr vert="horz" wrap="square" lIns="91440" tIns="45720" rIns="91440" bIns="45720" anchor="t" anchorCtr="0"/>
          <a:p>
            <a:pPr>
              <a:buNone/>
            </a:pPr>
            <a:r>
              <a:rPr lang="en-US" altLang="zh-CN" dirty="0">
                <a:sym typeface="Webdings" panose="05030102010509060703" pitchFamily="18" charset="2"/>
              </a:rPr>
              <a:t>×  ×  ×  ×  ×  ×  ×  ×</a:t>
            </a:r>
            <a:endParaRPr lang="en-US" altLang="zh-CN" dirty="0">
              <a:sym typeface="Webdings" panose="05030102010509060703" pitchFamily="18" charset="2"/>
            </a:endParaRPr>
          </a:p>
          <a:p>
            <a:pPr>
              <a:buNone/>
            </a:pPr>
            <a:r>
              <a:rPr lang="en-US" altLang="zh-CN" dirty="0">
                <a:sym typeface="Webdings" panose="05030102010509060703" pitchFamily="18" charset="2"/>
              </a:rPr>
              <a:t>×  ×  ×  ×  ×  ×  ×  ×</a:t>
            </a:r>
            <a:endParaRPr lang="en-US" altLang="zh-CN" dirty="0">
              <a:sym typeface="Webdings" panose="05030102010509060703" pitchFamily="18" charset="2"/>
            </a:endParaRPr>
          </a:p>
          <a:p>
            <a:pPr>
              <a:buNone/>
            </a:pPr>
            <a:r>
              <a:rPr lang="en-US" altLang="zh-CN" dirty="0">
                <a:sym typeface="Webdings" panose="05030102010509060703" pitchFamily="18" charset="2"/>
              </a:rPr>
              <a:t>○  ○  ○  ○  ○  ○  ○  ○</a:t>
            </a:r>
            <a:endParaRPr lang="en-US" altLang="zh-CN" dirty="0">
              <a:sym typeface="Webdings" panose="05030102010509060703" pitchFamily="18" charset="2"/>
            </a:endParaRPr>
          </a:p>
          <a:p>
            <a:pPr>
              <a:buNone/>
            </a:pPr>
            <a:r>
              <a:rPr lang="en-US" altLang="zh-CN" dirty="0">
                <a:sym typeface="Webdings" panose="05030102010509060703" pitchFamily="18" charset="2"/>
              </a:rPr>
              <a:t>○  ○  ○  ○  ○  ○  ○  ○</a:t>
            </a:r>
            <a:endParaRPr lang="en-US" altLang="zh-CN" dirty="0">
              <a:sym typeface="Webdings" panose="05030102010509060703" pitchFamily="18" charset="2"/>
            </a:endParaRPr>
          </a:p>
          <a:p>
            <a:pPr>
              <a:buNone/>
            </a:pPr>
            <a:r>
              <a:rPr lang="en-US" altLang="zh-CN" dirty="0">
                <a:sym typeface="Webdings" panose="05030102010509060703" pitchFamily="18" charset="2"/>
              </a:rPr>
              <a:t>                   △</a:t>
            </a:r>
            <a:endParaRPr lang="zh-CN" altLang="en-US" dirty="0">
              <a:sym typeface="Webdings" panose="05030102010509060703" pitchFamily="18" charset="2"/>
            </a:endParaRPr>
          </a:p>
        </p:txBody>
      </p:sp>
      <p:sp>
        <p:nvSpPr>
          <p:cNvPr id="16387" name="文本框 22531"/>
          <p:cNvSpPr txBox="1"/>
          <p:nvPr/>
        </p:nvSpPr>
        <p:spPr>
          <a:xfrm>
            <a:off x="1187450" y="3717925"/>
            <a:ext cx="6635750" cy="20113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Garamond" panose="02020404030301010803" pitchFamily="18" charset="0"/>
              </a:rPr>
              <a:t>徒手操队形</a:t>
            </a:r>
            <a:r>
              <a:rPr lang="zh-CN" altLang="en-US" sz="2800" dirty="0">
                <a:latin typeface="Garamond" panose="02020404030301010803" pitchFamily="18" charset="0"/>
              </a:rPr>
              <a:t>：前排侧平举，后排前平举。要求教师声音洪亮，示范准确。要求学生听从教师口令，认真做徒手操。</a:t>
            </a:r>
            <a:endParaRPr lang="zh-CN" altLang="en-US" sz="2800" dirty="0">
              <a:latin typeface="Garamond" panose="02020404030301010803" pitchFamily="18" charset="0"/>
            </a:endParaRPr>
          </a:p>
        </p:txBody>
      </p:sp>
      <p:sp>
        <p:nvSpPr>
          <p:cNvPr id="16388" name="文本框 8"/>
          <p:cNvSpPr txBox="1"/>
          <p:nvPr/>
        </p:nvSpPr>
        <p:spPr>
          <a:xfrm>
            <a:off x="395288" y="549275"/>
            <a:ext cx="1998662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r"/>
            <a:r>
              <a:rPr lang="en-US" altLang="zh-CN" sz="2800" b="1" dirty="0">
                <a:latin typeface="Arial" panose="020B0604020202020204" pitchFamily="34" charset="0"/>
              </a:rPr>
              <a:t>3</a:t>
            </a:r>
            <a:r>
              <a:rPr lang="zh-CN" altLang="en-US" sz="2800" b="1" dirty="0">
                <a:latin typeface="Arial" panose="020B0604020202020204" pitchFamily="34" charset="0"/>
              </a:rPr>
              <a:t>、徒手操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矩形 12292"/>
          <p:cNvSpPr/>
          <p:nvPr/>
        </p:nvSpPr>
        <p:spPr>
          <a:xfrm>
            <a:off x="1187450" y="1409700"/>
            <a:ext cx="6597650" cy="43624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ctr"/>
            <a:r>
              <a:rPr lang="zh-CN" altLang="en-US" sz="2800" dirty="0">
                <a:solidFill>
                  <a:srgbClr val="FF0000"/>
                </a:solidFill>
                <a:latin typeface="Garamond" panose="02020404030301010803" pitchFamily="18" charset="0"/>
              </a:rPr>
              <a:t>徒手操（</a:t>
            </a:r>
            <a:r>
              <a:rPr lang="en-US" altLang="zh-CN" sz="2800" dirty="0">
                <a:solidFill>
                  <a:srgbClr val="FF0000"/>
                </a:solidFill>
                <a:latin typeface="Garamond" panose="02020404030301010803" pitchFamily="18" charset="0"/>
              </a:rPr>
              <a:t>4×8</a:t>
            </a:r>
            <a:r>
              <a:rPr lang="zh-CN" altLang="en-US" sz="2800" dirty="0">
                <a:solidFill>
                  <a:srgbClr val="FF0000"/>
                </a:solidFill>
                <a:latin typeface="Garamond" panose="02020404030301010803" pitchFamily="18" charset="0"/>
              </a:rPr>
              <a:t>拍）（</a:t>
            </a:r>
            <a:r>
              <a:rPr lang="en-US" altLang="zh-CN" sz="2800" dirty="0">
                <a:solidFill>
                  <a:srgbClr val="FF0000"/>
                </a:solidFill>
                <a:latin typeface="Garamond" panose="02020404030301010803" pitchFamily="18" charset="0"/>
              </a:rPr>
              <a:t>3′</a:t>
            </a:r>
            <a:r>
              <a:rPr lang="zh-CN" altLang="en-US" sz="2800" dirty="0">
                <a:solidFill>
                  <a:srgbClr val="FF0000"/>
                </a:solidFill>
                <a:latin typeface="Garamond" panose="02020404030301010803" pitchFamily="18" charset="0"/>
              </a:rPr>
              <a:t>）</a:t>
            </a:r>
            <a:r>
              <a:rPr lang="zh-CN" altLang="en-US" sz="2800" dirty="0">
                <a:latin typeface="Garamond" panose="02020404030301010803" pitchFamily="18" charset="0"/>
              </a:rPr>
              <a:t> </a:t>
            </a:r>
            <a:endParaRPr lang="zh-CN" altLang="en-US" sz="2800" dirty="0">
              <a:latin typeface="Garamond" panose="02020404030301010803" pitchFamily="18" charset="0"/>
            </a:endParaRPr>
          </a:p>
          <a:p>
            <a:r>
              <a:rPr lang="zh-CN" altLang="en-US" sz="2800" dirty="0">
                <a:latin typeface="Garamond" panose="02020404030301010803" pitchFamily="18" charset="0"/>
              </a:rPr>
              <a:t>（</a:t>
            </a:r>
            <a:r>
              <a:rPr lang="en-US" altLang="zh-CN" sz="2800" dirty="0">
                <a:latin typeface="Garamond" panose="02020404030301010803" pitchFamily="18" charset="0"/>
              </a:rPr>
              <a:t>1</a:t>
            </a:r>
            <a:r>
              <a:rPr lang="zh-CN" altLang="en-US" sz="2800" dirty="0">
                <a:latin typeface="Garamond" panose="02020404030301010803" pitchFamily="18" charset="0"/>
              </a:rPr>
              <a:t>）肩部运动 （</a:t>
            </a:r>
            <a:r>
              <a:rPr lang="en-US" altLang="zh-CN" sz="2800" dirty="0">
                <a:latin typeface="Garamond" panose="02020404030301010803" pitchFamily="18" charset="0"/>
              </a:rPr>
              <a:t>2</a:t>
            </a:r>
            <a:r>
              <a:rPr lang="zh-CN" altLang="en-US" sz="2800" dirty="0">
                <a:latin typeface="Garamond" panose="02020404030301010803" pitchFamily="18" charset="0"/>
              </a:rPr>
              <a:t>）腰部运动 （</a:t>
            </a:r>
            <a:r>
              <a:rPr lang="en-US" altLang="zh-CN" sz="2800" dirty="0">
                <a:latin typeface="Garamond" panose="02020404030301010803" pitchFamily="18" charset="0"/>
              </a:rPr>
              <a:t>3</a:t>
            </a:r>
            <a:r>
              <a:rPr lang="zh-CN" altLang="en-US" sz="2800" dirty="0">
                <a:latin typeface="Garamond" panose="02020404030301010803" pitchFamily="18" charset="0"/>
              </a:rPr>
              <a:t>）腿部运动（</a:t>
            </a:r>
            <a:r>
              <a:rPr lang="en-US" altLang="zh-CN" sz="2800" dirty="0">
                <a:latin typeface="Garamond" panose="02020404030301010803" pitchFamily="18" charset="0"/>
              </a:rPr>
              <a:t>4</a:t>
            </a:r>
            <a:r>
              <a:rPr lang="zh-CN" altLang="en-US" sz="2800" dirty="0">
                <a:latin typeface="Garamond" panose="02020404030301010803" pitchFamily="18" charset="0"/>
              </a:rPr>
              <a:t>）手腕脚踝</a:t>
            </a:r>
            <a:br>
              <a:rPr lang="zh-CN" altLang="en-US" sz="2800" dirty="0">
                <a:latin typeface="Garamond" panose="02020404030301010803" pitchFamily="18" charset="0"/>
              </a:rPr>
            </a:br>
            <a:r>
              <a:rPr lang="zh-CN" altLang="en-US" sz="2800" dirty="0">
                <a:latin typeface="Garamond" panose="02020404030301010803" pitchFamily="18" charset="0"/>
              </a:rPr>
              <a:t>        </a:t>
            </a:r>
            <a:r>
              <a:rPr lang="zh-CN" altLang="en-US" sz="2800" dirty="0">
                <a:solidFill>
                  <a:srgbClr val="FF0000"/>
                </a:solidFill>
                <a:latin typeface="Garamond" panose="02020404030301010803" pitchFamily="18" charset="0"/>
              </a:rPr>
              <a:t>设计意图：</a:t>
            </a:r>
            <a:r>
              <a:rPr lang="zh-CN" altLang="en-US" sz="2800" dirty="0">
                <a:latin typeface="Garamond" panose="02020404030301010803" pitchFamily="18" charset="0"/>
              </a:rPr>
              <a:t> 学习、演练武术，对学生的柔韧性要求很高，柔韧性的优劣直接影响到完成动作的质量。因此，热身时，重点做好腿、腰、肩的活动，防止出现韧带拉伤和扭伤。 </a:t>
            </a:r>
            <a:br>
              <a:rPr lang="zh-CN" altLang="en-US" sz="2800" dirty="0">
                <a:latin typeface="Garamond" panose="02020404030301010803" pitchFamily="18" charset="0"/>
              </a:rPr>
            </a:br>
            <a:br>
              <a:rPr lang="zh-CN" altLang="en-US" sz="2800" dirty="0">
                <a:latin typeface="Garamond" panose="02020404030301010803" pitchFamily="18" charset="0"/>
              </a:rPr>
            </a:br>
            <a:endParaRPr lang="zh-CN" altLang="en-US" sz="2800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文本占位符 15362"/>
          <p:cNvSpPr>
            <a:spLocks noGrp="1"/>
          </p:cNvSpPr>
          <p:nvPr>
            <p:ph idx="1"/>
          </p:nvPr>
        </p:nvSpPr>
        <p:spPr>
          <a:xfrm>
            <a:off x="684213" y="1484313"/>
            <a:ext cx="8304212" cy="5530850"/>
          </a:xfrm>
          <a:ln/>
        </p:spPr>
        <p:txBody>
          <a:bodyPr vert="horz" wrap="square" lIns="91440" tIns="45720" rIns="91440" bIns="45720" anchor="t" anchorCtr="0"/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2800" dirty="0">
                <a:latin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</a:rPr>
              <a:t>、讲解示范动作要领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2800" dirty="0">
                <a:latin typeface="宋体" panose="02010600030101010101" pitchFamily="2" charset="-122"/>
              </a:rPr>
              <a:t>2</a:t>
            </a:r>
            <a:r>
              <a:rPr lang="zh-CN" altLang="en-US" sz="2800" dirty="0">
                <a:latin typeface="宋体" panose="02010600030101010101" pitchFamily="2" charset="-122"/>
              </a:rPr>
              <a:t>、进行三路长拳分解动作的学习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2800" dirty="0">
                <a:latin typeface="宋体" panose="02010600030101010101" pitchFamily="2" charset="-122"/>
              </a:rPr>
              <a:t>3</a:t>
            </a:r>
            <a:r>
              <a:rPr lang="zh-CN" altLang="en-US" sz="2800" dirty="0">
                <a:latin typeface="宋体" panose="02010600030101010101" pitchFamily="2" charset="-122"/>
              </a:rPr>
              <a:t>、分组练习三路长拳动作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2800" dirty="0">
                <a:latin typeface="宋体" panose="02010600030101010101" pitchFamily="2" charset="-122"/>
              </a:rPr>
              <a:t>4</a:t>
            </a:r>
            <a:r>
              <a:rPr lang="zh-CN" altLang="en-US" sz="2800" dirty="0">
                <a:latin typeface="宋体" panose="02010600030101010101" pitchFamily="2" charset="-122"/>
              </a:rPr>
              <a:t>、学得好的同学示范三路长拳动作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2800" dirty="0">
                <a:latin typeface="宋体" panose="02010600030101010101" pitchFamily="2" charset="-122"/>
              </a:rPr>
              <a:t>5</a:t>
            </a:r>
            <a:r>
              <a:rPr lang="zh-CN" altLang="en-US" sz="2800" dirty="0">
                <a:latin typeface="宋体" panose="02010600030101010101" pitchFamily="2" charset="-122"/>
              </a:rPr>
              <a:t>、学生集体完整练习三路长拳动作</a:t>
            </a:r>
            <a:endParaRPr lang="zh-CN" altLang="en-US" sz="2800" dirty="0">
              <a:latin typeface="宋体" panose="02010600030101010101" pitchFamily="2" charset="-122"/>
            </a:endParaRPr>
          </a:p>
        </p:txBody>
      </p:sp>
      <p:sp>
        <p:nvSpPr>
          <p:cNvPr id="18435" name="文本框 9"/>
          <p:cNvSpPr txBox="1"/>
          <p:nvPr/>
        </p:nvSpPr>
        <p:spPr>
          <a:xfrm>
            <a:off x="468313" y="549275"/>
            <a:ext cx="3087687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r"/>
            <a:r>
              <a:rPr lang="en-US" altLang="zh-CN" sz="2800" b="1" dirty="0">
                <a:latin typeface="Arial" panose="020B0604020202020204" pitchFamily="34" charset="0"/>
              </a:rPr>
              <a:t>4</a:t>
            </a:r>
            <a:r>
              <a:rPr lang="zh-CN" altLang="en-US" sz="2800" b="1" dirty="0">
                <a:latin typeface="Arial" panose="020B0604020202020204" pitchFamily="34" charset="0"/>
              </a:rPr>
              <a:t>、学习三路长拳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标题 14337"/>
          <p:cNvSpPr>
            <a:spLocks noGrp="1" noRot="1"/>
          </p:cNvSpPr>
          <p:nvPr>
            <p:ph type="title"/>
          </p:nvPr>
        </p:nvSpPr>
        <p:spPr>
          <a:xfrm>
            <a:off x="539750" y="1052513"/>
            <a:ext cx="962025" cy="4678362"/>
          </a:xfrm>
          <a:ln/>
        </p:spPr>
        <p:txBody>
          <a:bodyPr vert="eaVert" wrap="square" lIns="91440" tIns="45720" rIns="91440" bIns="45720" anchor="ctr" anchorCtr="0"/>
          <a:p>
            <a:pPr algn="ctr"/>
            <a:r>
              <a:rPr lang="zh-CN" altLang="en-US" b="1" dirty="0">
                <a:solidFill>
                  <a:srgbClr val="FF0000"/>
                </a:solidFill>
              </a:rPr>
              <a:t>分组练习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4341" name="矩形 14340"/>
          <p:cNvSpPr/>
          <p:nvPr/>
        </p:nvSpPr>
        <p:spPr>
          <a:xfrm>
            <a:off x="6804025" y="1412875"/>
            <a:ext cx="1800225" cy="88582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marL="914400" marR="0" lvl="2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/>
            </a:pPr>
            <a:endParaRPr kumimoji="0" lang="en-US" altLang="zh-CN" sz="2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>
                  <a:srgbClr val="FFFFFF"/>
                </a:outerShdw>
              </a:effectLst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  <a:t>○○○○</a:t>
            </a:r>
            <a:endParaRPr kumimoji="0" lang="en-US" altLang="zh-CN" sz="2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>
                  <a:srgbClr val="FFFFFF"/>
                </a:outerShdw>
              </a:effectLst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342" name="矩形 14341"/>
          <p:cNvSpPr/>
          <p:nvPr/>
        </p:nvSpPr>
        <p:spPr>
          <a:xfrm>
            <a:off x="7524750" y="3068638"/>
            <a:ext cx="1390650" cy="641350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  <a:t>○○</a:t>
            </a:r>
            <a:endParaRPr kumimoji="0" lang="en-US" altLang="zh-CN" sz="2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>
                  <a:srgbClr val="FFFFFF"/>
                </a:outerShdw>
              </a:effectLst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  <a:t>○○○</a:t>
            </a:r>
            <a:endParaRPr kumimoji="0" lang="en-US" altLang="zh-CN" sz="2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>
                  <a:srgbClr val="FFFFFF"/>
                </a:outerShdw>
              </a:effectLst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343" name="矩形 14342"/>
          <p:cNvSpPr/>
          <p:nvPr/>
        </p:nvSpPr>
        <p:spPr>
          <a:xfrm>
            <a:off x="2286000" y="3078163"/>
            <a:ext cx="4572000" cy="7016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  <a:t>○○</a:t>
            </a:r>
            <a:endParaRPr kumimoji="0" lang="en-US" altLang="zh-CN" sz="2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>
                  <a:srgbClr val="FFFFFF"/>
                </a:outerShdw>
              </a:effectLst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  <a:t>○○○</a:t>
            </a:r>
            <a:endParaRPr kumimoji="0" lang="en-US" altLang="zh-CN" sz="2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>
                  <a:srgbClr val="FFFFFF"/>
                </a:outerShdw>
              </a:effectLst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344" name="矩形 14343"/>
          <p:cNvSpPr/>
          <p:nvPr/>
        </p:nvSpPr>
        <p:spPr>
          <a:xfrm>
            <a:off x="2286000" y="3078163"/>
            <a:ext cx="4572000" cy="7016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  <a:t>○○</a:t>
            </a:r>
            <a:endParaRPr kumimoji="0" lang="en-US" altLang="zh-CN" sz="2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>
                  <a:srgbClr val="FFFFFF"/>
                </a:outerShdw>
              </a:effectLst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  <a:t>○○○</a:t>
            </a:r>
            <a:endParaRPr kumimoji="0" lang="en-US" altLang="zh-CN" sz="2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>
                  <a:srgbClr val="FFFFFF"/>
                </a:outerShdw>
              </a:effectLst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345" name="矩形 14344"/>
          <p:cNvSpPr/>
          <p:nvPr/>
        </p:nvSpPr>
        <p:spPr>
          <a:xfrm>
            <a:off x="4643438" y="2924175"/>
            <a:ext cx="1062038" cy="7016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  <a:t>○○</a:t>
            </a:r>
            <a:endParaRPr kumimoji="0" lang="en-US" altLang="zh-CN" sz="2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>
                  <a:srgbClr val="FFFFFF"/>
                </a:outerShdw>
              </a:effectLst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  <a:t>○○○</a:t>
            </a:r>
            <a:endParaRPr kumimoji="0" lang="en-US" altLang="zh-CN" sz="2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>
                  <a:srgbClr val="FFFFFF"/>
                </a:outerShdw>
              </a:effectLst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346" name="矩形 14345"/>
          <p:cNvSpPr/>
          <p:nvPr/>
        </p:nvSpPr>
        <p:spPr>
          <a:xfrm>
            <a:off x="4643438" y="1628775"/>
            <a:ext cx="990600" cy="7016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  <a:t>○○</a:t>
            </a:r>
            <a:endParaRPr kumimoji="0" lang="en-US" altLang="zh-CN" sz="2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>
                  <a:srgbClr val="FFFFFF"/>
                </a:outerShdw>
              </a:effectLst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  <a:t>○○○</a:t>
            </a:r>
            <a:endParaRPr kumimoji="0" lang="en-US" altLang="zh-CN" sz="2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>
                  <a:srgbClr val="FFFFFF"/>
                </a:outerShdw>
              </a:effectLst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347" name="矩形 14346"/>
          <p:cNvSpPr/>
          <p:nvPr/>
        </p:nvSpPr>
        <p:spPr>
          <a:xfrm>
            <a:off x="7596188" y="4292600"/>
            <a:ext cx="990600" cy="7016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  <a:t>○○</a:t>
            </a:r>
            <a:endParaRPr kumimoji="0" lang="en-US" altLang="zh-CN" sz="2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>
                  <a:srgbClr val="FFFFFF"/>
                </a:outerShdw>
              </a:effectLst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  <a:t>○○○</a:t>
            </a:r>
            <a:endParaRPr kumimoji="0" lang="en-US" altLang="zh-CN" sz="2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>
                  <a:srgbClr val="FFFFFF"/>
                </a:outerShdw>
              </a:effectLst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348" name="矩形 14347"/>
          <p:cNvSpPr/>
          <p:nvPr/>
        </p:nvSpPr>
        <p:spPr>
          <a:xfrm>
            <a:off x="1476375" y="4508500"/>
            <a:ext cx="1655763" cy="58102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marL="914400" marR="0" lvl="2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  <a:t>○○○○</a:t>
            </a:r>
            <a:endParaRPr kumimoji="0" lang="en-US" altLang="zh-CN" sz="2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>
                  <a:srgbClr val="FFFFFF"/>
                </a:outerShdw>
              </a:effectLst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349" name="矩形 14348"/>
          <p:cNvSpPr/>
          <p:nvPr/>
        </p:nvSpPr>
        <p:spPr>
          <a:xfrm>
            <a:off x="1835150" y="1557338"/>
            <a:ext cx="1728788" cy="58102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marL="914400" marR="0" lvl="2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  <a:t>○○○○</a:t>
            </a:r>
            <a:endParaRPr kumimoji="0" lang="en-US" altLang="zh-CN" sz="2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>
                  <a:srgbClr val="FFFFFF"/>
                </a:outerShdw>
              </a:effectLst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350" name="矩形 14349"/>
          <p:cNvSpPr/>
          <p:nvPr/>
        </p:nvSpPr>
        <p:spPr>
          <a:xfrm>
            <a:off x="4284663" y="4724400"/>
            <a:ext cx="1295400" cy="10699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marL="914400" marR="0" lvl="2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ea"/>
              </a:rPr>
              <a:t>○○○○</a:t>
            </a:r>
            <a:endParaRPr kumimoji="0" lang="en-US" altLang="zh-CN" sz="20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>
                  <a:srgbClr val="FFFFFF"/>
                </a:outerShdw>
              </a:effectLst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351" name="矩形 14350"/>
          <p:cNvSpPr/>
          <p:nvPr/>
        </p:nvSpPr>
        <p:spPr>
          <a:xfrm>
            <a:off x="6011863" y="1628775"/>
            <a:ext cx="795338" cy="7016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p>
            <a:pPr>
              <a:buNone/>
            </a:pPr>
            <a:r>
              <a:rPr lang="" altLang="zh-CN" dirty="0">
                <a:effectLst>
                  <a:outerShdw blurRad="38100" dist="38100" dir="2700000">
                    <a:srgbClr val="FFFFFF"/>
                  </a:outerShdw>
                </a:effectLst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× × ×</a:t>
            </a:r>
            <a:r>
              <a:rPr lang="" altLang="zh-CN" dirty="0"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 </a:t>
            </a:r>
            <a:r>
              <a:rPr lang="" altLang="zh-CN" dirty="0">
                <a:effectLst>
                  <a:outerShdw blurRad="38100" dist="38100" dir="2700000">
                    <a:srgbClr val="FFFFFF"/>
                  </a:outerShdw>
                </a:effectLst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×</a:t>
            </a:r>
            <a:endParaRPr lang="" altLang="zh-CN" dirty="0">
              <a:effectLst>
                <a:outerShdw blurRad="38100" dist="38100" dir="2700000">
                  <a:srgbClr val="FFFFFF"/>
                </a:outerShdw>
              </a:effectLst>
              <a:latin typeface="Garamond" panose="02020404030301010803" pitchFamily="18" charset="0"/>
              <a:sym typeface="Webdings" panose="05030102010509060703" pitchFamily="18" charset="2"/>
            </a:endParaRPr>
          </a:p>
        </p:txBody>
      </p:sp>
      <p:sp>
        <p:nvSpPr>
          <p:cNvPr id="14352" name="矩形 14351"/>
          <p:cNvSpPr/>
          <p:nvPr/>
        </p:nvSpPr>
        <p:spPr>
          <a:xfrm>
            <a:off x="3563938" y="4868863"/>
            <a:ext cx="1073150" cy="7016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p>
            <a:pPr>
              <a:buNone/>
            </a:pPr>
            <a:r>
              <a:rPr lang="" altLang="zh-CN" dirty="0">
                <a:effectLst>
                  <a:outerShdw blurRad="38100" dist="38100" dir="2700000">
                    <a:srgbClr val="FFFFFF"/>
                  </a:outerShdw>
                </a:effectLst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× ×</a:t>
            </a:r>
            <a:r>
              <a:rPr lang="" altLang="zh-CN" dirty="0"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 </a:t>
            </a:r>
            <a:r>
              <a:rPr lang="" altLang="zh-CN" dirty="0">
                <a:effectLst>
                  <a:outerShdw blurRad="38100" dist="38100" dir="2700000">
                    <a:srgbClr val="FFFFFF"/>
                  </a:outerShdw>
                </a:effectLst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×</a:t>
            </a:r>
            <a:endParaRPr lang="" altLang="zh-CN" dirty="0">
              <a:effectLst>
                <a:outerShdw blurRad="38100" dist="38100" dir="2700000">
                  <a:srgbClr val="FFFFFF"/>
                </a:outerShdw>
              </a:effectLst>
              <a:latin typeface="Garamond" panose="02020404030301010803" pitchFamily="18" charset="0"/>
              <a:sym typeface="Webdings" panose="05030102010509060703" pitchFamily="18" charset="2"/>
            </a:endParaRPr>
          </a:p>
          <a:p>
            <a:pPr>
              <a:buNone/>
            </a:pPr>
            <a:r>
              <a:rPr lang="" altLang="zh-CN" dirty="0">
                <a:effectLst>
                  <a:outerShdw blurRad="38100" dist="38100" dir="2700000">
                    <a:srgbClr val="FFFFFF"/>
                  </a:outerShdw>
                </a:effectLst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 ×</a:t>
            </a:r>
            <a:r>
              <a:rPr lang="" altLang="zh-CN" dirty="0"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 </a:t>
            </a:r>
            <a:r>
              <a:rPr lang="" altLang="zh-CN" dirty="0">
                <a:effectLst>
                  <a:outerShdw blurRad="38100" dist="38100" dir="2700000">
                    <a:srgbClr val="FFFFFF"/>
                  </a:outerShdw>
                </a:effectLst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×</a:t>
            </a:r>
            <a:endParaRPr lang="" altLang="zh-CN" dirty="0">
              <a:effectLst>
                <a:outerShdw blurRad="38100" dist="38100" dir="2700000">
                  <a:srgbClr val="FFFFFF"/>
                </a:outerShdw>
              </a:effectLst>
              <a:latin typeface="Garamond" panose="02020404030301010803" pitchFamily="18" charset="0"/>
              <a:sym typeface="Webdings" panose="05030102010509060703" pitchFamily="18" charset="2"/>
            </a:endParaRPr>
          </a:p>
        </p:txBody>
      </p:sp>
      <p:sp>
        <p:nvSpPr>
          <p:cNvPr id="14353" name="矩形 14352"/>
          <p:cNvSpPr/>
          <p:nvPr/>
        </p:nvSpPr>
        <p:spPr>
          <a:xfrm>
            <a:off x="3635375" y="1700213"/>
            <a:ext cx="819150" cy="7016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p>
            <a:pPr>
              <a:buNone/>
            </a:pPr>
            <a:r>
              <a:rPr lang="" altLang="zh-CN" dirty="0">
                <a:effectLst>
                  <a:outerShdw blurRad="38100" dist="38100" dir="2700000">
                    <a:srgbClr val="FFFFFF"/>
                  </a:outerShdw>
                </a:effectLst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× × </a:t>
            </a:r>
            <a:endParaRPr lang="" altLang="zh-CN" dirty="0">
              <a:effectLst>
                <a:outerShdw blurRad="38100" dist="38100" dir="2700000">
                  <a:srgbClr val="FFFFFF"/>
                </a:outerShdw>
              </a:effectLst>
              <a:latin typeface="Garamond" panose="02020404030301010803" pitchFamily="18" charset="0"/>
              <a:sym typeface="Webdings" panose="05030102010509060703" pitchFamily="18" charset="2"/>
            </a:endParaRPr>
          </a:p>
          <a:p>
            <a:pPr>
              <a:buNone/>
            </a:pPr>
            <a:r>
              <a:rPr lang="" altLang="zh-CN" dirty="0">
                <a:effectLst>
                  <a:outerShdw blurRad="38100" dist="38100" dir="2700000">
                    <a:srgbClr val="FFFFFF"/>
                  </a:outerShdw>
                </a:effectLst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×</a:t>
            </a:r>
            <a:r>
              <a:rPr lang="" altLang="zh-CN" dirty="0"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 </a:t>
            </a:r>
            <a:r>
              <a:rPr lang="" altLang="zh-CN" dirty="0">
                <a:effectLst>
                  <a:outerShdw blurRad="38100" dist="38100" dir="2700000">
                    <a:srgbClr val="FFFFFF"/>
                  </a:outerShdw>
                </a:effectLst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×</a:t>
            </a:r>
            <a:endParaRPr lang="" altLang="zh-CN" dirty="0">
              <a:effectLst>
                <a:outerShdw blurRad="38100" dist="38100" dir="2700000">
                  <a:srgbClr val="FFFFFF"/>
                </a:outerShdw>
              </a:effectLst>
              <a:latin typeface="Garamond" panose="02020404030301010803" pitchFamily="18" charset="0"/>
              <a:sym typeface="Webdings" panose="05030102010509060703" pitchFamily="18" charset="2"/>
            </a:endParaRPr>
          </a:p>
        </p:txBody>
      </p:sp>
      <p:sp>
        <p:nvSpPr>
          <p:cNvPr id="14355" name="矩形 14354"/>
          <p:cNvSpPr/>
          <p:nvPr/>
        </p:nvSpPr>
        <p:spPr>
          <a:xfrm>
            <a:off x="3348038" y="3141663"/>
            <a:ext cx="1439863" cy="7016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p>
            <a:pPr>
              <a:buNone/>
            </a:pPr>
            <a:r>
              <a:rPr lang="" altLang="zh-CN" dirty="0">
                <a:effectLst>
                  <a:outerShdw blurRad="38100" dist="38100" dir="2700000">
                    <a:srgbClr val="FFFFFF"/>
                  </a:outerShdw>
                </a:effectLst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× ×</a:t>
            </a:r>
            <a:r>
              <a:rPr lang="" altLang="zh-CN" dirty="0"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 </a:t>
            </a:r>
            <a:r>
              <a:rPr lang="" altLang="zh-CN" dirty="0">
                <a:effectLst>
                  <a:outerShdw blurRad="38100" dist="38100" dir="2700000">
                    <a:srgbClr val="FFFFFF"/>
                  </a:outerShdw>
                </a:effectLst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×</a:t>
            </a:r>
            <a:endParaRPr lang="" altLang="zh-CN" dirty="0">
              <a:effectLst>
                <a:outerShdw blurRad="38100" dist="38100" dir="2700000">
                  <a:srgbClr val="FFFFFF"/>
                </a:outerShdw>
              </a:effectLst>
              <a:latin typeface="Garamond" panose="02020404030301010803" pitchFamily="18" charset="0"/>
              <a:sym typeface="Webdings" panose="05030102010509060703" pitchFamily="18" charset="2"/>
            </a:endParaRPr>
          </a:p>
          <a:p>
            <a:pPr>
              <a:buNone/>
            </a:pPr>
            <a:r>
              <a:rPr lang="" altLang="zh-CN" dirty="0">
                <a:effectLst>
                  <a:outerShdw blurRad="38100" dist="38100" dir="2700000">
                    <a:srgbClr val="FFFFFF"/>
                  </a:outerShdw>
                </a:effectLst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 ×</a:t>
            </a:r>
            <a:r>
              <a:rPr lang="" altLang="zh-CN" dirty="0"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 </a:t>
            </a:r>
            <a:r>
              <a:rPr lang="" altLang="zh-CN" dirty="0">
                <a:effectLst>
                  <a:outerShdw blurRad="38100" dist="38100" dir="2700000">
                    <a:srgbClr val="FFFFFF"/>
                  </a:outerShdw>
                </a:effectLst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×</a:t>
            </a:r>
            <a:endParaRPr lang="" altLang="zh-CN" dirty="0">
              <a:effectLst>
                <a:outerShdw blurRad="38100" dist="38100" dir="2700000">
                  <a:srgbClr val="FFFFFF"/>
                </a:outerShdw>
              </a:effectLst>
              <a:latin typeface="Garamond" panose="02020404030301010803" pitchFamily="18" charset="0"/>
              <a:sym typeface="Webdings" panose="05030102010509060703" pitchFamily="18" charset="2"/>
            </a:endParaRPr>
          </a:p>
        </p:txBody>
      </p:sp>
      <p:sp>
        <p:nvSpPr>
          <p:cNvPr id="14356" name="矩形 14355"/>
          <p:cNvSpPr/>
          <p:nvPr/>
        </p:nvSpPr>
        <p:spPr>
          <a:xfrm>
            <a:off x="5940425" y="3078163"/>
            <a:ext cx="917575" cy="10064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p>
            <a:pPr>
              <a:buNone/>
            </a:pPr>
            <a:r>
              <a:rPr lang="" altLang="zh-CN" dirty="0">
                <a:effectLst>
                  <a:outerShdw blurRad="38100" dist="38100" dir="2700000">
                    <a:srgbClr val="FFFFFF"/>
                  </a:outerShdw>
                </a:effectLst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× ×</a:t>
            </a:r>
            <a:r>
              <a:rPr lang="" altLang="zh-CN" dirty="0"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 </a:t>
            </a:r>
            <a:r>
              <a:rPr lang="" altLang="zh-CN" dirty="0">
                <a:effectLst>
                  <a:outerShdw blurRad="38100" dist="38100" dir="2700000">
                    <a:srgbClr val="FFFFFF"/>
                  </a:outerShdw>
                </a:effectLst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×</a:t>
            </a:r>
            <a:endParaRPr lang="" altLang="zh-CN" dirty="0">
              <a:effectLst>
                <a:outerShdw blurRad="38100" dist="38100" dir="2700000">
                  <a:srgbClr val="FFFFFF"/>
                </a:outerShdw>
              </a:effectLst>
              <a:latin typeface="Garamond" panose="02020404030301010803" pitchFamily="18" charset="0"/>
              <a:sym typeface="Webdings" panose="05030102010509060703" pitchFamily="18" charset="2"/>
            </a:endParaRPr>
          </a:p>
          <a:p>
            <a:pPr>
              <a:buNone/>
            </a:pPr>
            <a:r>
              <a:rPr lang="" altLang="zh-CN" dirty="0">
                <a:effectLst>
                  <a:outerShdw blurRad="38100" dist="38100" dir="2700000">
                    <a:srgbClr val="FFFFFF"/>
                  </a:outerShdw>
                </a:effectLst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 ×</a:t>
            </a:r>
            <a:r>
              <a:rPr lang="" altLang="zh-CN" dirty="0"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 </a:t>
            </a:r>
            <a:r>
              <a:rPr lang="" altLang="zh-CN" dirty="0">
                <a:effectLst>
                  <a:outerShdw blurRad="38100" dist="38100" dir="2700000">
                    <a:srgbClr val="FFFFFF"/>
                  </a:outerShdw>
                </a:effectLst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×</a:t>
            </a:r>
            <a:endParaRPr lang="" altLang="zh-CN" dirty="0">
              <a:effectLst>
                <a:outerShdw blurRad="38100" dist="38100" dir="2700000">
                  <a:srgbClr val="FFFFFF"/>
                </a:outerShdw>
              </a:effectLst>
              <a:latin typeface="Garamond" panose="02020404030301010803" pitchFamily="18" charset="0"/>
              <a:sym typeface="Webdings" panose="05030102010509060703" pitchFamily="18" charset="2"/>
            </a:endParaRPr>
          </a:p>
        </p:txBody>
      </p:sp>
      <p:sp>
        <p:nvSpPr>
          <p:cNvPr id="14357" name="矩形 14356"/>
          <p:cNvSpPr/>
          <p:nvPr/>
        </p:nvSpPr>
        <p:spPr>
          <a:xfrm>
            <a:off x="6588125" y="5445125"/>
            <a:ext cx="1584325" cy="7016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p>
            <a:pPr>
              <a:buNone/>
            </a:pPr>
            <a:r>
              <a:rPr lang="" altLang="zh-CN" dirty="0">
                <a:effectLst>
                  <a:outerShdw blurRad="38100" dist="38100" dir="2700000">
                    <a:srgbClr val="FFFFFF"/>
                  </a:outerShdw>
                </a:effectLst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× ×</a:t>
            </a:r>
            <a:r>
              <a:rPr lang="" altLang="zh-CN" dirty="0"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 </a:t>
            </a:r>
            <a:r>
              <a:rPr lang="" altLang="zh-CN" dirty="0">
                <a:effectLst>
                  <a:outerShdw blurRad="38100" dist="38100" dir="2700000">
                    <a:srgbClr val="FFFFFF"/>
                  </a:outerShdw>
                </a:effectLst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×</a:t>
            </a:r>
            <a:endParaRPr lang="" altLang="zh-CN" dirty="0">
              <a:effectLst>
                <a:outerShdw blurRad="38100" dist="38100" dir="2700000">
                  <a:srgbClr val="FFFFFF"/>
                </a:outerShdw>
              </a:effectLst>
              <a:latin typeface="Garamond" panose="02020404030301010803" pitchFamily="18" charset="0"/>
              <a:sym typeface="Webdings" panose="05030102010509060703" pitchFamily="18" charset="2"/>
            </a:endParaRPr>
          </a:p>
          <a:p>
            <a:pPr>
              <a:buNone/>
            </a:pPr>
            <a:r>
              <a:rPr lang="" altLang="zh-CN" dirty="0">
                <a:effectLst>
                  <a:outerShdw blurRad="38100" dist="38100" dir="2700000">
                    <a:srgbClr val="FFFFFF"/>
                  </a:outerShdw>
                </a:effectLst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 ×</a:t>
            </a:r>
            <a:r>
              <a:rPr lang="" altLang="zh-CN" dirty="0"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 </a:t>
            </a:r>
            <a:r>
              <a:rPr lang="" altLang="zh-CN" dirty="0">
                <a:effectLst>
                  <a:outerShdw blurRad="38100" dist="38100" dir="2700000">
                    <a:srgbClr val="FFFFFF"/>
                  </a:outerShdw>
                </a:effectLst>
                <a:latin typeface="Garamond" panose="02020404030301010803" pitchFamily="18" charset="0"/>
                <a:ea typeface="宋体" panose="02010600030101010101" pitchFamily="2" charset="-122"/>
                <a:sym typeface="Webdings" panose="05030102010509060703" pitchFamily="18" charset="2"/>
              </a:rPr>
              <a:t>×</a:t>
            </a:r>
            <a:endParaRPr lang="" altLang="zh-CN" dirty="0">
              <a:effectLst>
                <a:outerShdw blurRad="38100" dist="38100" dir="2700000">
                  <a:srgbClr val="FFFFFF"/>
                </a:outerShdw>
              </a:effectLst>
              <a:latin typeface="Garamond" panose="02020404030301010803" pitchFamily="18" charset="0"/>
              <a:sym typeface="Webdings" panose="05030102010509060703" pitchFamily="18" charset="2"/>
            </a:endParaRPr>
          </a:p>
        </p:txBody>
      </p:sp>
      <p:sp>
        <p:nvSpPr>
          <p:cNvPr id="19475" name="文本框 7"/>
          <p:cNvSpPr txBox="1"/>
          <p:nvPr/>
        </p:nvSpPr>
        <p:spPr>
          <a:xfrm>
            <a:off x="1247775" y="788988"/>
            <a:ext cx="71945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r"/>
            <a:r>
              <a:rPr lang="zh-CN" altLang="en-US" sz="2400" b="1" dirty="0">
                <a:solidFill>
                  <a:srgbClr val="0033CC"/>
                </a:solidFill>
                <a:latin typeface="Garamond" panose="02020404030301010803" pitchFamily="18" charset="0"/>
              </a:rPr>
              <a:t>四到六个人人为一个小组，选出一名组长组织练习。</a:t>
            </a:r>
            <a:endParaRPr lang="zh-CN" altLang="en-US" sz="2400" b="1" dirty="0">
              <a:solidFill>
                <a:srgbClr val="0033CC"/>
              </a:solidFill>
              <a:latin typeface="Garamond" panose="02020404030301010803" pitchFamily="18" charset="0"/>
            </a:endParaRPr>
          </a:p>
        </p:txBody>
      </p:sp>
      <p:sp>
        <p:nvSpPr>
          <p:cNvPr id="19476" name="文本框 8"/>
          <p:cNvSpPr txBox="1"/>
          <p:nvPr/>
        </p:nvSpPr>
        <p:spPr>
          <a:xfrm>
            <a:off x="1247775" y="1147763"/>
            <a:ext cx="780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r"/>
            <a:r>
              <a:rPr lang="zh-CN" altLang="en-US" sz="2400" b="1" dirty="0">
                <a:solidFill>
                  <a:srgbClr val="0033CC"/>
                </a:solidFill>
                <a:latin typeface="Garamond" panose="02020404030301010803" pitchFamily="18" charset="0"/>
              </a:rPr>
              <a:t>教师在分组练习期间巡视指导。给学生足够的练习时间。</a:t>
            </a:r>
            <a:endParaRPr lang="zh-CN" altLang="en-US" sz="2400" b="1" dirty="0">
              <a:solidFill>
                <a:srgbClr val="0033CC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内容占位符 87042"/>
          <p:cNvSpPr>
            <a:spLocks noGrp="1" noChangeArrowheads="1"/>
          </p:cNvSpPr>
          <p:nvPr>
            <p:ph idx="1"/>
          </p:nvPr>
        </p:nvSpPr>
        <p:spPr>
          <a:effectLst>
            <a:outerShdw dist="28398" dir="3806097" algn="ctr" rotWithShape="0">
              <a:schemeClr val="bg1"/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400" b="1" i="0" u="none" strike="noStrike" kern="120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◆ </a:t>
            </a:r>
            <a:r>
              <a:rPr kumimoji="0" lang="zh-CN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较好、较快掌握技术动作的同学</a:t>
            </a:r>
            <a:r>
              <a:rPr kumimoji="0" lang="zh-CN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：</a:t>
            </a:r>
            <a:endParaRPr kumimoji="0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       拓宽武术知识面、发挥其学习骨干作用、辅助教师进行武术教学为主。</a:t>
            </a:r>
            <a:endParaRPr kumimoji="0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    </a:t>
            </a:r>
            <a:endParaRPr kumimoji="0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400" b="0" i="0" u="none" strike="noStrike" kern="120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◆</a:t>
            </a:r>
            <a:r>
              <a:rPr kumimoji="0" lang="en-US" altLang="zh-CN" sz="2400" b="1" i="0" u="none" strike="noStrike" kern="120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 </a:t>
            </a:r>
            <a:r>
              <a:rPr kumimoji="0" lang="zh-CN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素质好</a:t>
            </a:r>
            <a:r>
              <a:rPr kumimoji="0" lang="en-US" altLang="zh-CN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, </a:t>
            </a:r>
            <a:r>
              <a:rPr kumimoji="0" lang="zh-CN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能够完成课堂的学习任务的同学：</a:t>
            </a:r>
            <a:endParaRPr kumimoji="0" lang="zh-CN" altLang="en-US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      以掌握课堂教学内容和技术动作、逐步提高学习质量为主要目标</a:t>
            </a:r>
            <a:r>
              <a:rPr kumimoji="0" lang="en-US" altLang="zh-CN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,</a:t>
            </a:r>
            <a:r>
              <a:rPr kumimoji="0" lang="zh-CN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兼顾武术教学能力的培养与实践。</a:t>
            </a:r>
            <a:endParaRPr kumimoji="0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    </a:t>
            </a:r>
            <a:endParaRPr kumimoji="0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400" b="1" i="0" u="none" strike="noStrike" kern="120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◆ </a:t>
            </a:r>
            <a:r>
              <a:rPr kumimoji="0" lang="zh-CN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有畏难情绪</a:t>
            </a:r>
            <a:r>
              <a:rPr kumimoji="0" lang="en-US" altLang="zh-CN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, </a:t>
            </a:r>
            <a:r>
              <a:rPr kumimoji="0" lang="zh-CN" alt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接受课堂教学内容有难度的同学：</a:t>
            </a:r>
            <a:endParaRPr kumimoji="0" lang="zh-CN" altLang="en-US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      以保证完成课堂教学任务、基本掌握动作技术和相应的武术教学能力为主要教学目标</a:t>
            </a:r>
            <a:r>
              <a:rPr kumimoji="0" lang="en-US" altLang="zh-CN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,</a:t>
            </a:r>
            <a:r>
              <a:rPr kumimoji="0" lang="zh-CN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同时加强武术专项素质的训练和提高。</a:t>
            </a:r>
            <a:endParaRPr kumimoji="0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标题 26629"/>
          <p:cNvSpPr>
            <a:spLocks noGrp="1" noRot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r>
              <a:rPr lang="zh-CN" altLang="en-US" b="1" dirty="0">
                <a:solidFill>
                  <a:srgbClr val="FF0000"/>
                </a:solidFill>
              </a:rPr>
              <a:t>汇报表演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1507" name="文本占位符 26630"/>
          <p:cNvSpPr>
            <a:spLocks noGrp="1"/>
          </p:cNvSpPr>
          <p:nvPr>
            <p:ph idx="1"/>
          </p:nvPr>
        </p:nvSpPr>
        <p:spPr>
          <a:xfrm>
            <a:off x="2195513" y="3694113"/>
            <a:ext cx="6416675" cy="2547937"/>
          </a:xfrm>
          <a:ln/>
        </p:spPr>
        <p:txBody>
          <a:bodyPr vert="horz" wrap="square" lIns="91440" tIns="45720" rIns="91440" bIns="45720" anchor="t" anchorCtr="0"/>
          <a:p>
            <a:pPr>
              <a:lnSpc>
                <a:spcPct val="80000"/>
              </a:lnSpc>
              <a:buNone/>
            </a:pPr>
            <a:r>
              <a:rPr lang="en-US" altLang="zh-CN" sz="2000" dirty="0">
                <a:sym typeface="Webdings" panose="05030102010509060703" pitchFamily="18" charset="2"/>
              </a:rPr>
              <a:t>×  ×  ×  ×  ×  ×  ×  ×</a:t>
            </a:r>
            <a:endParaRPr lang="en-US" altLang="zh-CN" sz="2000" dirty="0">
              <a:sym typeface="Webdings" panose="05030102010509060703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2000" dirty="0">
                <a:sym typeface="Webdings" panose="05030102010509060703" pitchFamily="18" charset="2"/>
              </a:rPr>
              <a:t>×  ×  ×  ×  ×  ×  ×  ×</a:t>
            </a:r>
            <a:endParaRPr lang="en-US" altLang="zh-CN" sz="2000" dirty="0">
              <a:sym typeface="Webdings" panose="05030102010509060703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2000" dirty="0">
                <a:sym typeface="Webdings" panose="05030102010509060703" pitchFamily="18" charset="2"/>
              </a:rPr>
              <a:t>○  ○  ○  ○  ○  ○  ○  ○</a:t>
            </a:r>
            <a:endParaRPr lang="en-US" altLang="zh-CN" sz="2000" dirty="0">
              <a:sym typeface="Webdings" panose="05030102010509060703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2000" dirty="0">
                <a:sym typeface="Webdings" panose="05030102010509060703" pitchFamily="18" charset="2"/>
              </a:rPr>
              <a:t>○  ○  ○  ○  ○  ○  ○  ○</a:t>
            </a:r>
            <a:endParaRPr lang="en-US" altLang="zh-CN" sz="2000" dirty="0">
              <a:sym typeface="Webdings" panose="05030102010509060703" pitchFamily="18" charset="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2000" dirty="0">
                <a:sym typeface="Webdings" panose="05030102010509060703" pitchFamily="18" charset="2"/>
              </a:rPr>
              <a:t>                   △</a:t>
            </a:r>
            <a:endParaRPr lang="zh-CN" altLang="en-US" sz="2000" dirty="0">
              <a:sym typeface="Webdings" panose="05030102010509060703" pitchFamily="18" charset="2"/>
            </a:endParaRPr>
          </a:p>
          <a:p>
            <a:pPr>
              <a:lnSpc>
                <a:spcPct val="80000"/>
              </a:lnSpc>
              <a:buNone/>
            </a:pPr>
            <a:endParaRPr lang="zh-CN" altLang="en-US" sz="2000" dirty="0"/>
          </a:p>
        </p:txBody>
      </p:sp>
      <p:sp>
        <p:nvSpPr>
          <p:cNvPr id="21508" name="矩形 26631"/>
          <p:cNvSpPr/>
          <p:nvPr/>
        </p:nvSpPr>
        <p:spPr>
          <a:xfrm>
            <a:off x="684213" y="1447800"/>
            <a:ext cx="7143750" cy="2224088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indent="76200" algn="ctr"/>
            <a:r>
              <a:rPr lang="zh-CN" altLang="en-US" sz="2800" dirty="0">
                <a:latin typeface="宋体" panose="02010600030101010101" pitchFamily="2" charset="-122"/>
              </a:rPr>
              <a:t> </a:t>
            </a:r>
            <a:r>
              <a:rPr lang="en-US" altLang="zh-CN" sz="2800" b="1" dirty="0">
                <a:latin typeface="宋体" panose="02010600030101010101" pitchFamily="2" charset="-122"/>
              </a:rPr>
              <a:t>1</a:t>
            </a:r>
            <a:r>
              <a:rPr lang="zh-CN" altLang="en-US" sz="2800" b="1" dirty="0">
                <a:latin typeface="宋体" panose="02010600030101010101" pitchFamily="2" charset="-122"/>
              </a:rPr>
              <a:t>、</a:t>
            </a:r>
            <a:r>
              <a:rPr lang="zh-CN" altLang="en-US" sz="2800" dirty="0">
                <a:latin typeface="宋体" panose="02010600030101010101" pitchFamily="2" charset="-122"/>
              </a:rPr>
              <a:t>小组互评    </a:t>
            </a:r>
            <a:r>
              <a:rPr lang="zh-CN" altLang="en-US" sz="2800" b="1" dirty="0">
                <a:solidFill>
                  <a:schemeClr val="bg2"/>
                </a:solidFill>
                <a:latin typeface="宋体" panose="02010600030101010101" pitchFamily="2" charset="-122"/>
              </a:rPr>
              <a:t>设计意图：    </a:t>
            </a:r>
            <a:endParaRPr lang="zh-CN" altLang="en-US" sz="2800" b="1" dirty="0">
              <a:solidFill>
                <a:schemeClr val="bg2"/>
              </a:solidFill>
              <a:latin typeface="宋体" panose="02010600030101010101" pitchFamily="2" charset="-122"/>
            </a:endParaRPr>
          </a:p>
          <a:p>
            <a:pPr indent="76200" algn="ctr"/>
            <a:r>
              <a:rPr lang="zh-CN" altLang="en-US" sz="2800" b="1" dirty="0">
                <a:solidFill>
                  <a:schemeClr val="bg2"/>
                </a:solidFill>
                <a:latin typeface="宋体" panose="02010600030101010101" pitchFamily="2" charset="-122"/>
              </a:rPr>
              <a:t>  </a:t>
            </a:r>
            <a:r>
              <a:rPr lang="en-US" altLang="zh-CN" sz="2800" dirty="0">
                <a:latin typeface="宋体" panose="02010600030101010101" pitchFamily="2" charset="-122"/>
              </a:rPr>
              <a:t>2</a:t>
            </a:r>
            <a:r>
              <a:rPr lang="zh-CN" altLang="en-US" sz="2800" dirty="0">
                <a:latin typeface="宋体" panose="02010600030101010101" pitchFamily="2" charset="-122"/>
              </a:rPr>
              <a:t>、教师选评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 indent="76200"/>
            <a:r>
              <a:rPr lang="en-US" altLang="zh-CN" sz="2800" dirty="0">
                <a:latin typeface="宋体" panose="02010600030101010101" pitchFamily="2" charset="-122"/>
              </a:rPr>
              <a:t>                      3</a:t>
            </a:r>
            <a:r>
              <a:rPr lang="zh-CN" altLang="en-US" sz="2800" dirty="0">
                <a:latin typeface="宋体" panose="02010600030101010101" pitchFamily="2" charset="-122"/>
              </a:rPr>
              <a:t>、优秀展示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 indent="76200"/>
            <a:r>
              <a:rPr lang="zh-CN" altLang="en-US" sz="2800" dirty="0">
                <a:latin typeface="宋体" panose="02010600030101010101" pitchFamily="2" charset="-122"/>
              </a:rPr>
              <a:t>                           </a:t>
            </a:r>
            <a:r>
              <a:rPr lang="en-US" altLang="zh-CN" sz="2800" dirty="0">
                <a:latin typeface="宋体" panose="02010600030101010101" pitchFamily="2" charset="-122"/>
              </a:rPr>
              <a:t>4</a:t>
            </a:r>
            <a:r>
              <a:rPr lang="zh-CN" altLang="en-US" sz="2800" dirty="0">
                <a:latin typeface="宋体" panose="02010600030101010101" pitchFamily="2" charset="-122"/>
              </a:rPr>
              <a:t>、集体表演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 indent="76200"/>
            <a:r>
              <a:rPr lang="zh-CN" altLang="en-US" sz="2800" dirty="0">
                <a:latin typeface="Garamond" panose="02020404030301010803" pitchFamily="18" charset="0"/>
              </a:rPr>
              <a:t>                </a:t>
            </a:r>
            <a:endParaRPr lang="zh-CN" altLang="en-US" sz="2800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文本占位符 16386"/>
          <p:cNvSpPr>
            <a:spLocks noGrp="1"/>
          </p:cNvSpPr>
          <p:nvPr>
            <p:ph idx="1"/>
          </p:nvPr>
        </p:nvSpPr>
        <p:spPr>
          <a:xfrm>
            <a:off x="468313" y="1412875"/>
            <a:ext cx="6302375" cy="3673475"/>
          </a:xfrm>
          <a:ln/>
        </p:spPr>
        <p:txBody>
          <a:bodyPr vert="horz" wrap="square" lIns="91440" tIns="45720" rIns="91440" bIns="45720" anchor="t" anchorCtr="0"/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2800" dirty="0">
                <a:latin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</a:rPr>
              <a:t>、放松运动</a:t>
            </a:r>
            <a:endParaRPr lang="zh-CN" altLang="en-US" sz="2800" dirty="0"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2800" dirty="0">
                <a:latin typeface="宋体" panose="02010600030101010101" pitchFamily="2" charset="-122"/>
              </a:rPr>
              <a:t>2</a:t>
            </a:r>
            <a:r>
              <a:rPr lang="zh-CN" altLang="en-US" sz="2800" dirty="0">
                <a:latin typeface="宋体" panose="02010600030101010101" pitchFamily="2" charset="-122"/>
              </a:rPr>
              <a:t>、师生“抱拳礼”道别 </a:t>
            </a:r>
            <a:br>
              <a:rPr lang="zh-CN" altLang="en-US" sz="2800" dirty="0">
                <a:latin typeface="宋体" panose="02010600030101010101" pitchFamily="2" charset="-122"/>
              </a:rPr>
            </a:br>
            <a:endParaRPr lang="zh-CN" altLang="en-US" sz="2800" dirty="0">
              <a:latin typeface="宋体" panose="02010600030101010101" pitchFamily="2" charset="-122"/>
            </a:endParaRPr>
          </a:p>
        </p:txBody>
      </p:sp>
      <p:sp>
        <p:nvSpPr>
          <p:cNvPr id="22531" name="文本框 1"/>
          <p:cNvSpPr txBox="1"/>
          <p:nvPr/>
        </p:nvSpPr>
        <p:spPr>
          <a:xfrm>
            <a:off x="539750" y="549275"/>
            <a:ext cx="2868613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latin typeface="Arial" panose="020B0604020202020204" pitchFamily="34" charset="0"/>
                <a:sym typeface="Arial" panose="020B0604020202020204" pitchFamily="34" charset="0"/>
              </a:rPr>
              <a:t>5</a:t>
            </a:r>
            <a:r>
              <a:rPr lang="zh-CN" altLang="en-US" sz="2800" b="1" dirty="0">
                <a:latin typeface="Arial" panose="020B0604020202020204" pitchFamily="34" charset="0"/>
                <a:sym typeface="Arial" panose="020B0604020202020204" pitchFamily="34" charset="0"/>
              </a:rPr>
              <a:t>、恢复身心练习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pic>
        <p:nvPicPr>
          <p:cNvPr id="22532" name="图片 29699" descr="W02010083156162758735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00563" y="476250"/>
            <a:ext cx="4649787" cy="63896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5" name="文本框 30724"/>
          <p:cNvSpPr txBox="1"/>
          <p:nvPr/>
        </p:nvSpPr>
        <p:spPr>
          <a:xfrm>
            <a:off x="1548130" y="2564765"/>
            <a:ext cx="6427788" cy="1189038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 marR="0" defTabSz="914400"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7200" b="1" i="1" kern="1200" cap="none" spc="0" normalizeH="0" baseline="0" noProof="1">
                <a:solidFill>
                  <a:srgbClr val="0033CC"/>
                </a:solidFill>
                <a:effectLst>
                  <a:reflection blurRad="6350" stA="53000" endA="300" endPos="35500" dir="5400000" sy="-90000" algn="bl" rotWithShape="0"/>
                </a:effectLst>
                <a:latin typeface="Garamond" panose="02020404030301010803" pitchFamily="18" charset="0"/>
                <a:ea typeface="新宋体" panose="02010609030101010101" pitchFamily="49" charset="-122"/>
                <a:cs typeface="+mn-ea"/>
              </a:rPr>
              <a:t>谢谢观看！</a:t>
            </a:r>
            <a:endParaRPr kumimoji="0" lang="zh-CN" altLang="en-US" sz="7200" b="1" i="1" kern="1200" cap="none" spc="0" normalizeH="0" baseline="0" noProof="1">
              <a:solidFill>
                <a:srgbClr val="0033CC"/>
              </a:solidFill>
              <a:effectLst>
                <a:reflection blurRad="6350" stA="53000" endA="300" endPos="35500" dir="5400000" sy="-90000" algn="bl" rotWithShape="0"/>
              </a:effectLst>
              <a:latin typeface="Garamond" panose="02020404030301010803" pitchFamily="18" charset="0"/>
              <a:ea typeface="新宋体" panose="02010609030101010101" pitchFamily="49" charset="-122"/>
              <a:cs typeface="+mn-cs"/>
            </a:endParaRPr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3"/>
          <p:cNvSpPr>
            <a:spLocks noGrp="1"/>
          </p:cNvSpPr>
          <p:nvPr>
            <p:ph type="title"/>
          </p:nvPr>
        </p:nvSpPr>
        <p:spPr>
          <a:xfrm>
            <a:off x="250825" y="333375"/>
            <a:ext cx="8229600" cy="1012825"/>
          </a:xfrm>
          <a:ln/>
        </p:spPr>
        <p:txBody>
          <a:bodyPr vert="horz" wrap="square" lIns="91440" tIns="45720" rIns="91440" bIns="45720" anchor="ctr" anchorCtr="0"/>
          <a:p>
            <a:r>
              <a:rPr lang="zh-CN" altLang="en-US" b="1" dirty="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说课内容</a:t>
            </a:r>
            <a:endParaRPr lang="zh-CN" altLang="en-US" b="1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1476375" y="1341438"/>
            <a:ext cx="7345363" cy="403225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一、教材分析</a:t>
            </a: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二、学情分析</a:t>
            </a: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三、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教学目标</a:t>
            </a: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四、</a:t>
            </a: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教学重难点</a:t>
            </a: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五、教法和学法</a:t>
            </a: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kumimoji="0" lang="zh-CN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六、教学程序</a:t>
            </a: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Char char="•"/>
              <a:defRPr/>
            </a:pPr>
            <a:endParaRPr kumimoji="0" lang="zh-CN" alt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pic>
        <p:nvPicPr>
          <p:cNvPr id="6148" name="图片 29701" descr="pic_11092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87900" y="547688"/>
            <a:ext cx="4340225" cy="63563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标题 35843"/>
          <p:cNvSpPr>
            <a:spLocks noGrp="1" noRot="1"/>
          </p:cNvSpPr>
          <p:nvPr>
            <p:ph type="title"/>
          </p:nvPr>
        </p:nvSpPr>
        <p:spPr>
          <a:xfrm>
            <a:off x="323850" y="333375"/>
            <a:ext cx="8229600" cy="1012825"/>
          </a:xfrm>
          <a:ln/>
        </p:spPr>
        <p:txBody>
          <a:bodyPr vert="horz" wrap="square" lIns="91440" tIns="45720" rIns="91440" bIns="45720" anchor="ctr" anchorCtr="0"/>
          <a:p>
            <a:r>
              <a:rPr lang="zh-CN" altLang="en-US" b="1" dirty="0">
                <a:solidFill>
                  <a:srgbClr val="0033CC"/>
                </a:solidFill>
              </a:rPr>
              <a:t>一、教材分析</a:t>
            </a:r>
            <a:endParaRPr lang="zh-CN" altLang="en-US" b="1" dirty="0">
              <a:solidFill>
                <a:srgbClr val="0033CC"/>
              </a:solidFill>
            </a:endParaRPr>
          </a:p>
        </p:txBody>
      </p:sp>
      <p:sp>
        <p:nvSpPr>
          <p:cNvPr id="7171" name="文本占位符 35844"/>
          <p:cNvSpPr>
            <a:spLocks noGrp="1"/>
          </p:cNvSpPr>
          <p:nvPr>
            <p:ph idx="1"/>
          </p:nvPr>
        </p:nvSpPr>
        <p:spPr>
          <a:xfrm>
            <a:off x="34925" y="1701800"/>
            <a:ext cx="8877300" cy="4525963"/>
          </a:xfrm>
          <a:ln/>
        </p:spPr>
        <p:txBody>
          <a:bodyPr vert="horz" wrap="square" lIns="91440" tIns="45720" rIns="91440" bIns="45720" anchor="t" anchorCtr="0"/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dirty="0"/>
              <a:t>           </a:t>
            </a:r>
            <a:r>
              <a:rPr lang="zh-CN" altLang="en-US" dirty="0">
                <a:latin typeface="宋体" panose="02010600030101010101" pitchFamily="2" charset="-122"/>
              </a:rPr>
              <a:t>三路长拳是</a:t>
            </a:r>
            <a:r>
              <a:rPr lang="zh-CN" altLang="en-US" b="1" u="sng" dirty="0">
                <a:solidFill>
                  <a:srgbClr val="FF0000"/>
                </a:solidFill>
                <a:latin typeface="宋体" panose="02010600030101010101" pitchFamily="2" charset="-122"/>
              </a:rPr>
              <a:t>中华民族传统武术</a:t>
            </a:r>
            <a:r>
              <a:rPr lang="zh-CN" altLang="en-US" dirty="0">
                <a:latin typeface="宋体" panose="02010600030101010101" pitchFamily="2" charset="-122"/>
              </a:rPr>
              <a:t>的一部分，它是</a:t>
            </a:r>
            <a:r>
              <a:rPr lang="zh-CN" altLang="en-US" b="1" u="sng" dirty="0">
                <a:solidFill>
                  <a:srgbClr val="FF0000"/>
                </a:solidFill>
                <a:latin typeface="宋体" panose="02010600030101010101" pitchFamily="2" charset="-122"/>
              </a:rPr>
              <a:t>国家实施武术进校园大战略下的一个规定套路</a:t>
            </a:r>
            <a:r>
              <a:rPr lang="zh-CN" altLang="en-US" dirty="0">
                <a:latin typeface="宋体" panose="02010600030101010101" pitchFamily="2" charset="-122"/>
              </a:rPr>
              <a:t>。它动作优美，简单易学，节奏鲜明，受到学生们的普遍喜爱。学生通过学习可以得到美育熏陶。对学习其它武术套路，发展身体的</a:t>
            </a:r>
            <a:r>
              <a:rPr lang="zh-CN" altLang="en-US" b="1" u="sng" dirty="0">
                <a:solidFill>
                  <a:srgbClr val="FF0000"/>
                </a:solidFill>
                <a:latin typeface="宋体" panose="02010600030101010101" pitchFamily="2" charset="-122"/>
              </a:rPr>
              <a:t>力量、柔韧性、灵活性、协调性和节奏感</a:t>
            </a:r>
            <a:r>
              <a:rPr lang="zh-CN" altLang="en-US" dirty="0">
                <a:latin typeface="宋体" panose="02010600030101010101" pitchFamily="2" charset="-122"/>
              </a:rPr>
              <a:t>，提高动作的速度和连贯性，激发民族自豪感，养成吃苦耐劳的习惯，有重要作用。 </a:t>
            </a:r>
            <a:endParaRPr lang="zh-CN" altLang="en-US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标题 37889"/>
          <p:cNvSpPr>
            <a:spLocks noGrp="1" noRot="1"/>
          </p:cNvSpPr>
          <p:nvPr>
            <p:ph type="title"/>
          </p:nvPr>
        </p:nvSpPr>
        <p:spPr>
          <a:xfrm>
            <a:off x="395288" y="260350"/>
            <a:ext cx="8229600" cy="1014413"/>
          </a:xfrm>
          <a:ln/>
        </p:spPr>
        <p:txBody>
          <a:bodyPr vert="horz" wrap="square" lIns="91440" tIns="45720" rIns="91440" bIns="45720" anchor="ctr" anchorCtr="0"/>
          <a:p>
            <a:r>
              <a:rPr lang="zh-CN" altLang="en-US" b="1" dirty="0">
                <a:solidFill>
                  <a:srgbClr val="0033CC"/>
                </a:solidFill>
                <a:latin typeface="宋体" panose="02010600030101010101" pitchFamily="2" charset="-122"/>
              </a:rPr>
              <a:t>二、学情分析</a:t>
            </a:r>
            <a:endParaRPr lang="zh-CN" altLang="en-US" b="1" dirty="0">
              <a:solidFill>
                <a:srgbClr val="0033CC"/>
              </a:solidFill>
              <a:latin typeface="宋体" panose="02010600030101010101" pitchFamily="2" charset="-122"/>
            </a:endParaRPr>
          </a:p>
        </p:txBody>
      </p:sp>
      <p:sp>
        <p:nvSpPr>
          <p:cNvPr id="8195" name="文本占位符 37890"/>
          <p:cNvSpPr>
            <a:spLocks noGrp="1"/>
          </p:cNvSpPr>
          <p:nvPr>
            <p:ph idx="1"/>
          </p:nvPr>
        </p:nvSpPr>
        <p:spPr>
          <a:xfrm>
            <a:off x="468313" y="1196975"/>
            <a:ext cx="8412162" cy="4525963"/>
          </a:xfrm>
          <a:ln/>
        </p:spPr>
        <p:txBody>
          <a:bodyPr vert="horz" wrap="square" lIns="91440" tIns="45720" rIns="91440" bIns="45720" anchor="t" anchorCtr="0"/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br>
              <a:rPr lang="zh-CN" altLang="en-US" dirty="0">
                <a:latin typeface="宋体" panose="02010600030101010101" pitchFamily="2" charset="-122"/>
              </a:rPr>
            </a:br>
            <a:r>
              <a:rPr lang="en-US" altLang="zh-CN" dirty="0">
                <a:latin typeface="宋体" panose="02010600030101010101" pitchFamily="2" charset="-122"/>
              </a:rPr>
              <a:t>1</a:t>
            </a:r>
            <a:r>
              <a:rPr lang="zh-CN" altLang="en-US" dirty="0">
                <a:latin typeface="宋体" panose="02010600030101010101" pitchFamily="2" charset="-122"/>
              </a:rPr>
              <a:t>、学生基本</a:t>
            </a:r>
            <a:r>
              <a:rPr lang="zh-CN" altLang="en-US" dirty="0">
                <a:latin typeface="宋体" panose="02010600030101010101" pitchFamily="2" charset="-122"/>
              </a:rPr>
              <a:t>没有基础，但是他们模仿能力强；好动、好奇心强；敢于表现自我。 </a:t>
            </a:r>
            <a:br>
              <a:rPr lang="zh-CN" altLang="en-US" dirty="0">
                <a:latin typeface="宋体" panose="02010600030101010101" pitchFamily="2" charset="-122"/>
              </a:rPr>
            </a:br>
            <a:r>
              <a:rPr lang="en-US" altLang="zh-CN" dirty="0">
                <a:latin typeface="宋体" panose="02010600030101010101" pitchFamily="2" charset="-122"/>
              </a:rPr>
              <a:t>2</a:t>
            </a:r>
            <a:r>
              <a:rPr lang="zh-CN" altLang="en-US" dirty="0">
                <a:latin typeface="宋体" panose="02010600030101010101" pitchFamily="2" charset="-122"/>
              </a:rPr>
              <a:t>、运动参与能力、性格爱好都具有很大的差异，部分</a:t>
            </a:r>
            <a:r>
              <a:rPr lang="zh-CN" altLang="en-US" b="1" dirty="0">
                <a:latin typeface="宋体" panose="02010600030101010101" pitchFamily="2" charset="-122"/>
              </a:rPr>
              <a:t>女生</a:t>
            </a:r>
            <a:r>
              <a:rPr lang="zh-CN" altLang="en-US" dirty="0">
                <a:latin typeface="宋体" panose="02010600030101010101" pitchFamily="2" charset="-122"/>
              </a:rPr>
              <a:t>往往会表现出怕羞的一面，而</a:t>
            </a:r>
            <a:r>
              <a:rPr lang="zh-CN" altLang="en-US" b="1" dirty="0">
                <a:latin typeface="宋体" panose="02010600030101010101" pitchFamily="2" charset="-122"/>
              </a:rPr>
              <a:t>男生</a:t>
            </a:r>
            <a:r>
              <a:rPr lang="zh-CN" altLang="en-US" dirty="0">
                <a:latin typeface="宋体" panose="02010600030101010101" pitchFamily="2" charset="-122"/>
              </a:rPr>
              <a:t>则会无所顾忌地表现自我。因此，一些带有模仿性、表演性的练习，很能激起学生的学习兴趣。</a:t>
            </a:r>
            <a:r>
              <a:rPr lang="zh-CN" altLang="en-US" b="1" u="sng" dirty="0">
                <a:solidFill>
                  <a:srgbClr val="FF0000"/>
                </a:solidFill>
                <a:latin typeface="宋体" panose="02010600030101010101" pitchFamily="2" charset="-122"/>
              </a:rPr>
              <a:t>武术运动恰恰是一项刚、柔兼备的项目，既能表现出男生的刚强，又能体现出女生的柔美。 </a:t>
            </a:r>
            <a:endParaRPr lang="zh-CN" altLang="en-US" b="1" u="sng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标题 17409"/>
          <p:cNvSpPr>
            <a:spLocks noGrp="1" noRot="1"/>
          </p:cNvSpPr>
          <p:nvPr>
            <p:ph type="title"/>
          </p:nvPr>
        </p:nvSpPr>
        <p:spPr>
          <a:xfrm>
            <a:off x="457200" y="298450"/>
            <a:ext cx="8229600" cy="1014413"/>
          </a:xfrm>
          <a:ln/>
        </p:spPr>
        <p:txBody>
          <a:bodyPr vert="horz" wrap="square" lIns="91440" tIns="45720" rIns="91440" bIns="45720" anchor="ctr" anchorCtr="0"/>
          <a:p>
            <a:r>
              <a:rPr lang="zh-CN" altLang="en-US" b="1" dirty="0">
                <a:solidFill>
                  <a:srgbClr val="0033CC"/>
                </a:solidFill>
                <a:latin typeface="宋体" panose="02010600030101010101" pitchFamily="2" charset="-122"/>
              </a:rPr>
              <a:t>三、教学目标</a:t>
            </a:r>
            <a:endParaRPr lang="zh-CN" altLang="en-US" b="1" dirty="0">
              <a:solidFill>
                <a:srgbClr val="0033CC"/>
              </a:solidFill>
              <a:latin typeface="宋体" panose="02010600030101010101" pitchFamily="2" charset="-122"/>
            </a:endParaRPr>
          </a:p>
        </p:txBody>
      </p:sp>
      <p:sp>
        <p:nvSpPr>
          <p:cNvPr id="9219" name="文本占位符 17410"/>
          <p:cNvSpPr>
            <a:spLocks noGrp="1"/>
          </p:cNvSpPr>
          <p:nvPr>
            <p:ph idx="1"/>
          </p:nvPr>
        </p:nvSpPr>
        <p:spPr>
          <a:xfrm>
            <a:off x="457200" y="1887538"/>
            <a:ext cx="8507413" cy="4525962"/>
          </a:xfrm>
          <a:ln/>
        </p:spPr>
        <p:txBody>
          <a:bodyPr vert="horz" wrap="square" lIns="91440" tIns="45720" rIns="91440" bIns="45720" anchor="t" anchorCtr="0"/>
          <a:p>
            <a:pPr marL="0" indent="0">
              <a:buNone/>
            </a:pP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</a:rPr>
              <a:t>认知目标</a:t>
            </a:r>
            <a:r>
              <a:rPr lang="zh-CN" altLang="en-US" dirty="0"/>
              <a:t>：掌握组合动作动作名称和顺序及特点，提高学生学习武术的兴趣，学习看图学武术的方法。</a:t>
            </a:r>
            <a:endParaRPr lang="zh-CN" altLang="en-US" dirty="0"/>
          </a:p>
          <a:p>
            <a:pPr marL="0" indent="0">
              <a:buNone/>
            </a:pPr>
            <a:br>
              <a:rPr lang="zh-CN" altLang="en-US" dirty="0"/>
            </a:b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sym typeface="Arial" panose="020B0604020202020204" pitchFamily="34" charset="0"/>
              </a:rPr>
              <a:t>技能目标</a:t>
            </a:r>
            <a:r>
              <a:rPr lang="zh-CN" altLang="en-US" dirty="0">
                <a:sym typeface="Arial" panose="020B0604020202020204" pitchFamily="34" charset="0"/>
              </a:rPr>
              <a:t>：通过学生观察、模仿、相互交流、尝试练习，使学生领会每个动作的攻防含义，做到动作路线清楚，手形、步形正确到位。发展力量、协调性、柔韧性等素质。 </a:t>
            </a:r>
            <a:endParaRPr lang="zh-CN" altLang="en-US" dirty="0">
              <a:sym typeface="Arial" panose="020B0604020202020204" pitchFamily="34" charset="0"/>
            </a:endParaRPr>
          </a:p>
          <a:p>
            <a:pPr marL="0" indent="0">
              <a:buNone/>
            </a:pPr>
            <a:endParaRPr lang="zh-CN" altLang="en-US" dirty="0"/>
          </a:p>
          <a:p>
            <a:pPr marL="0" indent="0">
              <a:buNone/>
            </a:pP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sym typeface="Arial" panose="020B0604020202020204" pitchFamily="34" charset="0"/>
              </a:rPr>
              <a:t>情感目标</a:t>
            </a:r>
            <a:r>
              <a:rPr lang="zh-CN" altLang="en-US" dirty="0">
                <a:sym typeface="Arial" panose="020B0604020202020204" pitchFamily="34" charset="0"/>
              </a:rPr>
              <a:t>：使学生能以积极认真、主动参与的态度学习，在课堂上培养学生谦虚好学、团结协作、开拓创新的学习能力。体验合作交流，增强武术练习的自信心。培养崇尚武德的精神。</a:t>
            </a:r>
            <a:br>
              <a:rPr lang="zh-CN" altLang="en-US" dirty="0">
                <a:sym typeface="Arial" panose="020B0604020202020204" pitchFamily="34" charset="0"/>
              </a:rPr>
            </a:br>
            <a:br>
              <a:rPr lang="zh-CN" altLang="en-US" dirty="0">
                <a:sym typeface="Arial" panose="020B0604020202020204" pitchFamily="34" charset="0"/>
              </a:rPr>
            </a:br>
            <a:br>
              <a:rPr lang="zh-CN" altLang="en-US" dirty="0"/>
            </a:b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标题 38913"/>
          <p:cNvSpPr>
            <a:spLocks noGrp="1" noRot="1"/>
          </p:cNvSpPr>
          <p:nvPr>
            <p:ph type="title"/>
          </p:nvPr>
        </p:nvSpPr>
        <p:spPr>
          <a:xfrm>
            <a:off x="395288" y="260350"/>
            <a:ext cx="8229600" cy="1012825"/>
          </a:xfrm>
          <a:ln/>
        </p:spPr>
        <p:txBody>
          <a:bodyPr vert="horz" wrap="square" lIns="91440" tIns="45720" rIns="91440" bIns="45720" anchor="ctr" anchorCtr="0"/>
          <a:p>
            <a:r>
              <a:rPr lang="zh-CN" altLang="en-US" b="1" dirty="0">
                <a:solidFill>
                  <a:srgbClr val="0033CC"/>
                </a:solidFill>
                <a:latin typeface="宋体" panose="02010600030101010101" pitchFamily="2" charset="-122"/>
              </a:rPr>
              <a:t>四、教学重点、难点</a:t>
            </a:r>
            <a:endParaRPr lang="zh-CN" altLang="en-US" b="1" dirty="0">
              <a:solidFill>
                <a:srgbClr val="0033CC"/>
              </a:solidFill>
              <a:latin typeface="宋体" panose="02010600030101010101" pitchFamily="2" charset="-122"/>
            </a:endParaRPr>
          </a:p>
        </p:txBody>
      </p:sp>
      <p:sp>
        <p:nvSpPr>
          <p:cNvPr id="10243" name="文本占位符 38914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marL="0" indent="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</a:rPr>
              <a:t>教学重点</a:t>
            </a:r>
            <a:r>
              <a:rPr lang="zh-CN" altLang="en-US" dirty="0"/>
              <a:t>：三路长拳 动作路线。</a:t>
            </a:r>
            <a:endParaRPr lang="zh-CN" altLang="en-US" dirty="0"/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</a:rPr>
              <a:t>教学难点</a:t>
            </a:r>
            <a:r>
              <a:rPr lang="zh-CN" altLang="en-US" dirty="0"/>
              <a:t>：动作力度，手形、步形正确到位。 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r>
              <a:rPr lang="zh-CN" altLang="en-US" b="1" dirty="0">
                <a:solidFill>
                  <a:srgbClr val="0033CC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  <a:t>五、教法与学法</a:t>
            </a:r>
            <a:br>
              <a:rPr lang="zh-CN" altLang="en-US" b="1" dirty="0">
                <a:solidFill>
                  <a:srgbClr val="0033CC"/>
                </a:solidFill>
                <a:latin typeface="宋体" panose="02010600030101010101" pitchFamily="2" charset="-122"/>
                <a:sym typeface="宋体" panose="02010600030101010101" pitchFamily="2" charset="-122"/>
              </a:rPr>
            </a:br>
            <a:endParaRPr lang="zh-CN" altLang="en-US" b="1" dirty="0">
              <a:solidFill>
                <a:srgbClr val="0033CC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850" y="1073150"/>
            <a:ext cx="8296275" cy="4721225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  <a:t>教法</a:t>
            </a: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  <a:t>： </a:t>
            </a: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+mn-ea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  <a:t>          为了激发学生对国术的兴趣，本次课我主要通过各种提问、自练、示范、互动、比赛等教法，使简单的武术运动变得有趣、丰富。通过</a:t>
            </a: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  <a:t>启发思维、讲解示范、分层教学、教学比赛</a:t>
            </a: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  <a:t>等方法来完成教学任务。 </a:t>
            </a: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+mn-ea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  <a:t>学法</a:t>
            </a: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  <a:t>：</a:t>
            </a: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  <a:t>  </a:t>
            </a: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  <a:t>1</a:t>
            </a: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  <a:t>、体验：通过老师的启发和学生的自主练习，充分调动学生学习的兴趣，较好体现学生的主体作用。 </a:t>
            </a: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+mn-ea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  <a:t>2</a:t>
            </a: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  <a:t>、个性化：完成和自己能力相适应的教学内容，充分展示武术套路，体现学生个性化，发掘学生潜能。 </a:t>
            </a: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+mn-ea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  <a:t>3</a:t>
            </a:r>
            <a:r>
              <a: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+mn-ea"/>
              </a:rPr>
              <a:t>、兴趣：通过套路练习，体验到武术的乐趣，发展学生灵敏素质，提高学生的反应能力。 </a:t>
            </a: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zh-CN" altLang="en-US" sz="24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标题 8193"/>
          <p:cNvSpPr>
            <a:spLocks noGrp="1" noRot="1"/>
          </p:cNvSpPr>
          <p:nvPr>
            <p:ph type="title"/>
          </p:nvPr>
        </p:nvSpPr>
        <p:spPr>
          <a:xfrm>
            <a:off x="395288" y="333375"/>
            <a:ext cx="8229600" cy="1012825"/>
          </a:xfrm>
          <a:ln/>
        </p:spPr>
        <p:txBody>
          <a:bodyPr vert="horz" wrap="square" lIns="91440" tIns="45720" rIns="91440" bIns="45720" anchor="ctr" anchorCtr="0"/>
          <a:p>
            <a:r>
              <a:rPr lang="zh-CN" altLang="en-US" b="1" dirty="0">
                <a:solidFill>
                  <a:srgbClr val="0033CC"/>
                </a:solidFill>
                <a:latin typeface="宋体" panose="02010600030101010101" pitchFamily="2" charset="-122"/>
              </a:rPr>
              <a:t>六、教学程序</a:t>
            </a:r>
            <a:endParaRPr lang="zh-CN" altLang="en-US" b="1" dirty="0">
              <a:solidFill>
                <a:srgbClr val="0033CC"/>
              </a:solidFill>
              <a:latin typeface="宋体" panose="02010600030101010101" pitchFamily="2" charset="-122"/>
            </a:endParaRPr>
          </a:p>
        </p:txBody>
      </p:sp>
      <p:sp>
        <p:nvSpPr>
          <p:cNvPr id="2" name="流程图: 直接访问存储器 1"/>
          <p:cNvSpPr/>
          <p:nvPr/>
        </p:nvSpPr>
        <p:spPr>
          <a:xfrm>
            <a:off x="560388" y="1300163"/>
            <a:ext cx="2763838" cy="1355725"/>
          </a:xfrm>
          <a:prstGeom prst="flowChartMagneticDrum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0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流程图: 直接访问存储器 2"/>
          <p:cNvSpPr/>
          <p:nvPr/>
        </p:nvSpPr>
        <p:spPr>
          <a:xfrm>
            <a:off x="1289050" y="2265363"/>
            <a:ext cx="3290888" cy="1368425"/>
          </a:xfrm>
          <a:prstGeom prst="flowChartMagneticDrum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0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流程图: 直接访问存储器 3"/>
          <p:cNvSpPr/>
          <p:nvPr/>
        </p:nvSpPr>
        <p:spPr>
          <a:xfrm>
            <a:off x="2190750" y="3303588"/>
            <a:ext cx="2578100" cy="1398588"/>
          </a:xfrm>
          <a:prstGeom prst="flowChartMagneticDrum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0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流程图: 直接访问存储器 4"/>
          <p:cNvSpPr/>
          <p:nvPr/>
        </p:nvSpPr>
        <p:spPr>
          <a:xfrm>
            <a:off x="3708400" y="4221163"/>
            <a:ext cx="2841625" cy="1398588"/>
          </a:xfrm>
          <a:prstGeom prst="flowChartMagneticDrum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0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流程图: 直接访问存储器 5"/>
          <p:cNvSpPr/>
          <p:nvPr/>
        </p:nvSpPr>
        <p:spPr>
          <a:xfrm>
            <a:off x="4718050" y="5229225"/>
            <a:ext cx="2759075" cy="1304925"/>
          </a:xfrm>
          <a:prstGeom prst="flowChartMagneticDrum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000" b="0" i="0" u="none" strike="noStrike" kern="1200" cap="none" spc="0" normalizeH="0" baseline="0" noProof="1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296" name="文本框 6"/>
          <p:cNvSpPr txBox="1"/>
          <p:nvPr/>
        </p:nvSpPr>
        <p:spPr>
          <a:xfrm>
            <a:off x="465138" y="1647825"/>
            <a:ext cx="246856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latin typeface="Arial" panose="020B0604020202020204" pitchFamily="34" charset="0"/>
              </a:rPr>
              <a:t>、课堂常规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2297" name="文本框 7"/>
          <p:cNvSpPr txBox="1"/>
          <p:nvPr/>
        </p:nvSpPr>
        <p:spPr>
          <a:xfrm>
            <a:off x="1216025" y="2697163"/>
            <a:ext cx="29686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2</a:t>
            </a:r>
            <a:r>
              <a:rPr lang="zh-CN" altLang="en-US" sz="2400" b="1" dirty="0">
                <a:latin typeface="Arial" panose="020B0604020202020204" pitchFamily="34" charset="0"/>
              </a:rPr>
              <a:t>、小游戏</a:t>
            </a:r>
            <a:r>
              <a:rPr lang="en-US" altLang="zh-CN" sz="2400" b="1" dirty="0">
                <a:latin typeface="Arial" panose="020B0604020202020204" pitchFamily="34" charset="0"/>
              </a:rPr>
              <a:t>“</a:t>
            </a:r>
            <a:r>
              <a:rPr lang="zh-CN" altLang="en-US" sz="2400" b="1" dirty="0">
                <a:latin typeface="Arial" panose="020B0604020202020204" pitchFamily="34" charset="0"/>
              </a:rPr>
              <a:t>过关斩将</a:t>
            </a:r>
            <a:r>
              <a:rPr lang="en-US" altLang="zh-CN" sz="2400" b="1" dirty="0">
                <a:latin typeface="Arial" panose="020B0604020202020204" pitchFamily="34" charset="0"/>
              </a:rPr>
              <a:t>”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12298" name="文本框 8"/>
          <p:cNvSpPr txBox="1"/>
          <p:nvPr/>
        </p:nvSpPr>
        <p:spPr>
          <a:xfrm>
            <a:off x="2566988" y="3736975"/>
            <a:ext cx="199866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3</a:t>
            </a:r>
            <a:r>
              <a:rPr lang="zh-CN" altLang="en-US" sz="2400" b="1" dirty="0">
                <a:latin typeface="Arial" panose="020B0604020202020204" pitchFamily="34" charset="0"/>
              </a:rPr>
              <a:t>、徒手操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2299" name="文本框 9"/>
          <p:cNvSpPr txBox="1"/>
          <p:nvPr/>
        </p:nvSpPr>
        <p:spPr>
          <a:xfrm>
            <a:off x="3781425" y="4672013"/>
            <a:ext cx="2768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4</a:t>
            </a:r>
            <a:r>
              <a:rPr lang="zh-CN" altLang="en-US" sz="2400" b="1" dirty="0">
                <a:latin typeface="Arial" panose="020B0604020202020204" pitchFamily="34" charset="0"/>
              </a:rPr>
              <a:t>、学习三路长拳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12300" name="文本框 10"/>
          <p:cNvSpPr txBox="1"/>
          <p:nvPr/>
        </p:nvSpPr>
        <p:spPr>
          <a:xfrm>
            <a:off x="4857750" y="5589588"/>
            <a:ext cx="25320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latin typeface="Arial" panose="020B0604020202020204" pitchFamily="34" charset="0"/>
              </a:rPr>
              <a:t>5</a:t>
            </a:r>
            <a:r>
              <a:rPr lang="zh-CN" altLang="en-US" sz="2400" b="1" dirty="0">
                <a:latin typeface="Arial" panose="020B0604020202020204" pitchFamily="34" charset="0"/>
              </a:rPr>
              <a:t>、恢复身心练习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矩形 24579"/>
          <p:cNvSpPr/>
          <p:nvPr/>
        </p:nvSpPr>
        <p:spPr>
          <a:xfrm>
            <a:off x="1258888" y="1322864"/>
            <a:ext cx="4253230" cy="396938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marL="514350" indent="-514350">
              <a:lnSpc>
                <a:spcPct val="150000"/>
              </a:lnSpc>
              <a:buFont typeface="宋体" panose="02010600030101010101" pitchFamily="2" charset="-122"/>
              <a:buAutoNum type="circleNumDbPlain"/>
            </a:pPr>
            <a:r>
              <a:rPr lang="zh-CN" altLang="en-US" sz="2800" dirty="0">
                <a:latin typeface="Garamond" panose="02020404030301010803" pitchFamily="18" charset="0"/>
              </a:rPr>
              <a:t>整队</a:t>
            </a:r>
            <a:endParaRPr lang="zh-CN" altLang="en-US" sz="2800" dirty="0">
              <a:latin typeface="Garamond" panose="02020404030301010803" pitchFamily="18" charset="0"/>
            </a:endParaRPr>
          </a:p>
          <a:p>
            <a:pPr marL="514350" indent="-514350">
              <a:lnSpc>
                <a:spcPct val="150000"/>
              </a:lnSpc>
              <a:buFont typeface="宋体" panose="02010600030101010101" pitchFamily="2" charset="-122"/>
              <a:buAutoNum type="circleNumDbPlain"/>
            </a:pPr>
            <a:r>
              <a:rPr lang="zh-CN" altLang="en-US" sz="2800" dirty="0">
                <a:latin typeface="Garamond" panose="02020404030301010803" pitchFamily="18" charset="0"/>
              </a:rPr>
              <a:t>报告上课人数</a:t>
            </a:r>
            <a:endParaRPr lang="zh-CN" altLang="en-US" sz="2800" dirty="0">
              <a:latin typeface="Garamond" panose="02020404030301010803" pitchFamily="18" charset="0"/>
            </a:endParaRPr>
          </a:p>
          <a:p>
            <a:pPr marL="514350" indent="-514350">
              <a:lnSpc>
                <a:spcPct val="150000"/>
              </a:lnSpc>
              <a:buFont typeface="宋体" panose="02010600030101010101" pitchFamily="2" charset="-122"/>
              <a:buAutoNum type="circleNumDbPlain"/>
            </a:pPr>
            <a:r>
              <a:rPr lang="zh-CN" altLang="en-US" sz="2800" dirty="0">
                <a:latin typeface="Garamond" panose="02020404030301010803" pitchFamily="18" charset="0"/>
              </a:rPr>
              <a:t>师生问好</a:t>
            </a:r>
            <a:endParaRPr lang="zh-CN" altLang="en-US" sz="2800" dirty="0">
              <a:latin typeface="Garamond" panose="02020404030301010803" pitchFamily="18" charset="0"/>
            </a:endParaRPr>
          </a:p>
          <a:p>
            <a:pPr marL="514350" indent="-514350">
              <a:lnSpc>
                <a:spcPct val="150000"/>
              </a:lnSpc>
              <a:buFont typeface="宋体" panose="02010600030101010101" pitchFamily="2" charset="-122"/>
              <a:buAutoNum type="circleNumDbPlain"/>
            </a:pPr>
            <a:r>
              <a:rPr lang="zh-CN" altLang="en-US" sz="2800" dirty="0">
                <a:latin typeface="Garamond" panose="02020404030301010803" pitchFamily="18" charset="0"/>
              </a:rPr>
              <a:t>宣布本节课内容、任务</a:t>
            </a:r>
            <a:endParaRPr lang="zh-CN" altLang="en-US" sz="2800" dirty="0">
              <a:latin typeface="Garamond" panose="02020404030301010803" pitchFamily="18" charset="0"/>
            </a:endParaRPr>
          </a:p>
          <a:p>
            <a:pPr marL="514350" indent="-514350">
              <a:lnSpc>
                <a:spcPct val="150000"/>
              </a:lnSpc>
              <a:buFont typeface="宋体" panose="02010600030101010101" pitchFamily="2" charset="-122"/>
              <a:buAutoNum type="circleNumDbPlain"/>
            </a:pPr>
            <a:r>
              <a:rPr lang="zh-CN" altLang="en-US" sz="2800" dirty="0">
                <a:latin typeface="Garamond" panose="02020404030301010803" pitchFamily="18" charset="0"/>
              </a:rPr>
              <a:t>检查、整理服装</a:t>
            </a:r>
            <a:endParaRPr lang="zh-CN" altLang="en-US" sz="2800" dirty="0"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  <a:buFont typeface="宋体" panose="02010600030101010101" pitchFamily="2" charset="-122"/>
            </a:pPr>
            <a:endParaRPr lang="zh-CN" altLang="en-US" sz="2800" dirty="0">
              <a:latin typeface="Garamond" panose="02020404030301010803" pitchFamily="18" charset="0"/>
            </a:endParaRPr>
          </a:p>
        </p:txBody>
      </p:sp>
      <p:sp>
        <p:nvSpPr>
          <p:cNvPr id="13315" name="文本框 1"/>
          <p:cNvSpPr txBox="1"/>
          <p:nvPr/>
        </p:nvSpPr>
        <p:spPr>
          <a:xfrm>
            <a:off x="0" y="549275"/>
            <a:ext cx="3309938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r"/>
            <a:r>
              <a:rPr lang="en-US" altLang="zh-CN" sz="2800" b="1" dirty="0">
                <a:latin typeface="Arial" panose="020B0604020202020204" pitchFamily="34" charset="0"/>
              </a:rPr>
              <a:t>1</a:t>
            </a:r>
            <a:r>
              <a:rPr lang="zh-CN" altLang="en-US" sz="2800" b="1" dirty="0">
                <a:latin typeface="Arial" panose="020B0604020202020204" pitchFamily="34" charset="0"/>
              </a:rPr>
              <a:t>、课堂常规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人际关系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人际关系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人际关系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1_人际关系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0</TotalTime>
  <Words>2277</Words>
  <Application>WPS 演示</Application>
  <PresentationFormat>全屏显示(4:3)</PresentationFormat>
  <Paragraphs>183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32" baseType="lpstr">
      <vt:lpstr>Arial</vt:lpstr>
      <vt:lpstr>宋体</vt:lpstr>
      <vt:lpstr>Wingdings</vt:lpstr>
      <vt:lpstr>华文细黑</vt:lpstr>
      <vt:lpstr>+mn-ea</vt:lpstr>
      <vt:lpstr>Segoe Print</vt:lpstr>
      <vt:lpstr>Garamond</vt:lpstr>
      <vt:lpstr>Webdings</vt:lpstr>
      <vt:lpstr>微软雅黑</vt:lpstr>
      <vt:lpstr>Arial Unicode MS</vt:lpstr>
      <vt:lpstr>新宋体</vt:lpstr>
      <vt:lpstr>人际关系</vt:lpstr>
      <vt:lpstr>1_人际关系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体育说课稿</dc:title>
  <dc:creator>微软用户</dc:creator>
  <cp:lastModifiedBy>晴天</cp:lastModifiedBy>
  <cp:revision>43</cp:revision>
  <dcterms:created xsi:type="dcterms:W3CDTF">2007-05-17T23:33:53Z</dcterms:created>
  <dcterms:modified xsi:type="dcterms:W3CDTF">2022-01-07T08:15:50Z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2052-11.1.0.11194</vt:lpwstr>
  </property>
  <property fmtid="{D5CDD505-2E9C-101B-9397-08002B2CF9AE}" pid="3" name="ICV">
    <vt:lpwstr>37EC274EA15F43FDBB4706E820FAD3AE</vt:lpwstr>
  </property>
</Properties>
</file>