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256" r:id="rId4"/>
    <p:sldId id="257" r:id="rId5"/>
    <p:sldId id="258" r:id="rId6"/>
    <p:sldId id="260" r:id="rId7"/>
    <p:sldId id="259" r:id="rId8"/>
    <p:sldId id="262" r:id="rId9"/>
    <p:sldId id="261" r:id="rId10"/>
  </p:sldIdLst>
  <p:sldSz cx="9144000" cy="6858000" type="screen4x3"/>
  <p:notesSz cx="6858000" cy="9144000"/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138" y="-102"/>
      </p:cViewPr>
      <p:guideLst>
        <p:guide orient="horz" pos="2167"/>
        <p:guide pos="2880"/>
      </p:guideLst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3" Type="http://schemas.openxmlformats.org/officeDocument/2006/relationships/tableStyles" Target="tableStyles.xml"/><Relationship Id="rId12" Type="http://schemas.openxmlformats.org/officeDocument/2006/relationships/viewProps" Target="viewProps.xml"/><Relationship Id="rId11" Type="http://schemas.openxmlformats.org/officeDocument/2006/relationships/presProps" Target="presProps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1026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1026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3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4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074" name="标题 3073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sz="4000" b="1" kern="1200" baseline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研学准备我能行</a:t>
            </a:r>
            <a:r>
              <a:rPr lang="en-US" altLang="zh-CN" sz="4000" b="1" kern="1200" baseline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zh-CN" altLang="en-US" sz="4000" b="1" kern="1200" baseline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海洋奥妙大探索</a:t>
            </a:r>
            <a:endParaRPr lang="zh-CN" altLang="en-US" sz="4000" b="1" kern="1200" baseline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851910" y="3789045"/>
            <a:ext cx="119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000">
                <a:latin typeface="黑体" panose="02010609060101010101" charset="-122"/>
                <a:ea typeface="黑体" panose="02010609060101010101" charset="-122"/>
              </a:rPr>
              <a:t>第一课时</a:t>
            </a:r>
            <a:endParaRPr lang="zh-CN" altLang="en-US" sz="2000"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074" name="标题 3073"/>
          <p:cNvSpPr>
            <a:spLocks noGrp="1"/>
          </p:cNvSpPr>
          <p:nvPr>
            <p:ph type="ctrTitle"/>
          </p:nvPr>
        </p:nvSpPr>
        <p:spPr>
          <a:xfrm>
            <a:off x="843915" y="1412875"/>
            <a:ext cx="7456170" cy="3034665"/>
          </a:xfrm>
        </p:spPr>
        <p:txBody>
          <a:bodyPr anchor="ctr" anchorCtr="0"/>
          <a:p>
            <a:pPr algn="l" defTabSz="914400">
              <a:buClrTx/>
              <a:buSzTx/>
              <a:buFontTx/>
              <a:buNone/>
            </a:pPr>
            <a:r>
              <a:rPr lang="en-US" altLang="zh-CN" sz="4000" kern="1200" baseline="0">
                <a:latin typeface="黑体" panose="02010609060101010101" charset="-122"/>
                <a:ea typeface="黑体" panose="02010609060101010101" charset="-122"/>
              </a:rPr>
              <a:t>   </a:t>
            </a:r>
            <a:r>
              <a:rPr lang="zh-CN" sz="4000" kern="1200" baseline="0">
                <a:latin typeface="黑体" panose="02010609060101010101" charset="-122"/>
                <a:ea typeface="黑体" panose="02010609060101010101" charset="-122"/>
              </a:rPr>
              <a:t>同学们，你们知道海洋里都有什么生物？能说说你喜欢的一种生物的样子吗？</a:t>
            </a:r>
            <a:endParaRPr lang="zh-CN" sz="4000" kern="1200" baseline="0"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edge/>
      </p:transition>
    </mc:Choice>
    <mc:Fallback>
      <p:transition spd="slow">
        <p:wedg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圆角矩形 1"/>
          <p:cNvSpPr/>
          <p:nvPr/>
        </p:nvSpPr>
        <p:spPr>
          <a:xfrm>
            <a:off x="467995" y="404495"/>
            <a:ext cx="2952115" cy="720090"/>
          </a:xfrm>
          <a:prstGeom prst="roundRect">
            <a:avLst/>
          </a:prstGeom>
          <a:solidFill>
            <a:schemeClr val="accent3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74" name="标题 3073"/>
          <p:cNvSpPr>
            <a:spLocks noGrp="1"/>
          </p:cNvSpPr>
          <p:nvPr>
            <p:ph type="ctrTitle"/>
          </p:nvPr>
        </p:nvSpPr>
        <p:spPr>
          <a:xfrm>
            <a:off x="395605" y="404495"/>
            <a:ext cx="3177540" cy="740410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sz="4000" kern="1200" baseline="0">
                <a:latin typeface="黑体" panose="02010609060101010101" charset="-122"/>
                <a:ea typeface="黑体" panose="02010609060101010101" charset="-122"/>
              </a:rPr>
              <a:t>课前研学单</a:t>
            </a:r>
            <a:endParaRPr lang="zh-CN" sz="4000" kern="1200" baseline="0"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251460" y="1217930"/>
            <a:ext cx="7321550" cy="4618990"/>
            <a:chOff x="396" y="1918"/>
            <a:chExt cx="11530" cy="7274"/>
          </a:xfrm>
        </p:grpSpPr>
        <p:sp>
          <p:nvSpPr>
            <p:cNvPr id="11" name="竖卷形 10"/>
            <p:cNvSpPr/>
            <p:nvPr/>
          </p:nvSpPr>
          <p:spPr>
            <a:xfrm>
              <a:off x="396" y="1918"/>
              <a:ext cx="11531" cy="7274"/>
            </a:xfrm>
            <a:prstGeom prst="verticalScroll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0" name="文本框 99"/>
            <p:cNvSpPr txBox="1"/>
            <p:nvPr/>
          </p:nvSpPr>
          <p:spPr>
            <a:xfrm>
              <a:off x="1984" y="2565"/>
              <a:ext cx="8000" cy="203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endParaRPr lang="zh-CN" sz="1800">
                <a:ea typeface="宋体" panose="02010600030101010101" pitchFamily="2" charset="-122"/>
              </a:endParaRPr>
            </a:p>
            <a:p>
              <a:r>
                <a:rPr lang="zh-CN" sz="2000" b="1">
                  <a:ea typeface="宋体" panose="02010600030101010101" pitchFamily="2" charset="-122"/>
                </a:rPr>
                <a:t>1</a:t>
              </a:r>
              <a:r>
                <a:rPr lang="en-US" altLang="zh-CN" sz="2000" b="1">
                  <a:ea typeface="宋体" panose="02010600030101010101" pitchFamily="2" charset="-122"/>
                </a:rPr>
                <a:t>.</a:t>
              </a:r>
              <a:r>
                <a:rPr lang="zh-CN" sz="2000" b="1">
                  <a:ea typeface="宋体" panose="02010600030101010101" pitchFamily="2" charset="-122"/>
                </a:rPr>
                <a:t>海洋作为世界文明的源头，在历史上有着重要的地位。请同学们结合网络探寻世界海洋发展历程的奥秘，并写下来。</a:t>
              </a:r>
              <a:endParaRPr lang="zh-CN" altLang="en-US" sz="2000" b="1">
                <a:ea typeface="宋体" panose="02010600030101010101" pitchFamily="2" charset="-122"/>
              </a:endParaRPr>
            </a:p>
          </p:txBody>
        </p:sp>
        <p:sp>
          <p:nvSpPr>
            <p:cNvPr id="102" name="文本框 101"/>
            <p:cNvSpPr txBox="1"/>
            <p:nvPr/>
          </p:nvSpPr>
          <p:spPr>
            <a:xfrm>
              <a:off x="2097" y="4379"/>
              <a:ext cx="8000" cy="193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indent="406400"/>
              <a:endParaRPr lang="zh-CN" sz="1600">
                <a:ea typeface="宋体" panose="02010600030101010101" pitchFamily="2" charset="-122"/>
              </a:endParaRPr>
            </a:p>
            <a:p>
              <a:pPr indent="406400"/>
              <a:r>
                <a:rPr lang="zh-CN" sz="2000" b="1">
                  <a:ea typeface="宋体" panose="02010600030101010101" pitchFamily="2" charset="-122"/>
                </a:rPr>
                <a:t>2</a:t>
              </a:r>
              <a:r>
                <a:rPr lang="en-US" altLang="zh-CN" sz="2000" b="1">
                  <a:ea typeface="宋体" panose="02010600030101010101" pitchFamily="2" charset="-122"/>
                </a:rPr>
                <a:t>.</a:t>
              </a:r>
              <a:r>
                <a:rPr lang="zh-CN" sz="2000" b="1">
                  <a:ea typeface="宋体" panose="02010600030101010101" pitchFamily="2" charset="-122"/>
                </a:rPr>
                <a:t>世界上一共有几大洋，请查阅资料列出来。并写一写我国与哪个大洋相邻。</a:t>
              </a:r>
              <a:r>
                <a:rPr lang="en-US" sz="1800" b="1">
                  <a:latin typeface="仿宋_GB2312" panose="02010609030101010101" charset="-122"/>
                  <a:ea typeface="宋体" panose="02010600030101010101" pitchFamily="2" charset="-122"/>
                </a:rPr>
                <a:t> </a:t>
              </a:r>
              <a:endParaRPr lang="en-US" altLang="en-US" sz="1800" b="1">
                <a:latin typeface="仿宋_GB2312" panose="02010609030101010101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107" name="文本框 106"/>
          <p:cNvSpPr txBox="1"/>
          <p:nvPr/>
        </p:nvSpPr>
        <p:spPr>
          <a:xfrm>
            <a:off x="1331595" y="3788728"/>
            <a:ext cx="5080000" cy="12915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endParaRPr lang="en-US" sz="1800">
              <a:latin typeface="仿宋_GB2312" panose="02010609030101010101" charset="-122"/>
              <a:ea typeface="宋体" panose="02010600030101010101" pitchFamily="2" charset="-122"/>
            </a:endParaRPr>
          </a:p>
          <a:p>
            <a:r>
              <a:rPr lang="en-US" sz="2000" b="1">
                <a:latin typeface="仿宋_GB2312" panose="02010609030101010101" charset="-122"/>
                <a:ea typeface="宋体" panose="02010600030101010101" pitchFamily="2" charset="-122"/>
              </a:rPr>
              <a:t>3.</a:t>
            </a:r>
            <a:r>
              <a:rPr lang="zh-CN" sz="2000" b="1">
                <a:ea typeface="宋体" panose="02010600030101010101" pitchFamily="2" charset="-122"/>
              </a:rPr>
              <a:t>海纳百川，有容乃大。博大包容是海洋的第一品格，也是海洋文化的精髓。请你搜集关于展现海洋博大胸怀的诗词并写下来。</a:t>
            </a:r>
            <a:endParaRPr lang="zh-CN" altLang="en-US" sz="2000" b="1">
              <a:ea typeface="宋体" panose="02010600030101010101" pitchFamily="2" charset="-122"/>
            </a:endParaRPr>
          </a:p>
        </p:txBody>
      </p:sp>
      <p:pic>
        <p:nvPicPr>
          <p:cNvPr id="10" name="图片 9"/>
          <p:cNvPicPr/>
          <p:nvPr/>
        </p:nvPicPr>
        <p:blipFill>
          <a:blip r:embed="rId2"/>
          <a:stretch>
            <a:fillRect/>
          </a:stretch>
        </p:blipFill>
        <p:spPr>
          <a:xfrm>
            <a:off x="2032000" y="7264082"/>
            <a:ext cx="5591175" cy="19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8" name="文本框 107"/>
          <p:cNvSpPr txBox="1"/>
          <p:nvPr/>
        </p:nvSpPr>
        <p:spPr>
          <a:xfrm>
            <a:off x="2032000" y="7283132"/>
            <a:ext cx="50800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sz="1600">
                <a:latin typeface="仿宋_GB2312" panose="02010609030101010101" charset="-122"/>
                <a:ea typeface="宋体" panose="02010600030101010101" pitchFamily="2" charset="-122"/>
              </a:rPr>
              <a:t> 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074" name="标题 3073"/>
          <p:cNvSpPr>
            <a:spLocks noGrp="1"/>
          </p:cNvSpPr>
          <p:nvPr>
            <p:ph type="ctrTitle"/>
          </p:nvPr>
        </p:nvSpPr>
        <p:spPr>
          <a:xfrm>
            <a:off x="251460" y="260350"/>
            <a:ext cx="3673475" cy="1217930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sz="2400" kern="1200" baseline="0">
                <a:latin typeface="黑体" panose="02010609060101010101" charset="-122"/>
                <a:ea typeface="黑体" panose="02010609060101010101" charset="-122"/>
              </a:rPr>
              <a:t>美丽的海底世界视频</a:t>
            </a:r>
            <a:endParaRPr lang="zh-CN" sz="2400" kern="1200" baseline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075" name="副标题 3074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p>
            <a:pPr defTabSz="914400">
              <a:buClrTx/>
              <a:buSzTx/>
              <a:buFontTx/>
            </a:pPr>
            <a:endParaRPr sz="3200" kern="1200" baseline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" name="海底世界视频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340485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edge/>
      </p:transition>
    </mc:Choice>
    <mc:Fallback>
      <p:transition spd="slow">
        <p:wedg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圆角矩形 1"/>
          <p:cNvSpPr/>
          <p:nvPr/>
        </p:nvSpPr>
        <p:spPr>
          <a:xfrm>
            <a:off x="251460" y="404495"/>
            <a:ext cx="3024505" cy="7200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74" name="标题 3073"/>
          <p:cNvSpPr>
            <a:spLocks noGrp="1"/>
          </p:cNvSpPr>
          <p:nvPr>
            <p:ph type="ctrTitle"/>
          </p:nvPr>
        </p:nvSpPr>
        <p:spPr>
          <a:xfrm>
            <a:off x="179705" y="260350"/>
            <a:ext cx="3206750" cy="1044575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sz="3600" kern="1200" baseline="0">
                <a:latin typeface="黑体" panose="02010609060101010101" charset="-122"/>
                <a:ea typeface="黑体" panose="02010609060101010101" charset="-122"/>
              </a:rPr>
              <a:t>小组合作探究</a:t>
            </a:r>
            <a:endParaRPr lang="zh-CN" sz="3600" kern="1200" baseline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075" name="副标题 3074"/>
          <p:cNvSpPr>
            <a:spLocks noGrp="1"/>
          </p:cNvSpPr>
          <p:nvPr>
            <p:ph type="subTitle" idx="1"/>
          </p:nvPr>
        </p:nvSpPr>
        <p:spPr>
          <a:xfrm>
            <a:off x="1259840" y="1844675"/>
            <a:ext cx="6400800" cy="2021840"/>
          </a:xfrm>
        </p:spPr>
        <p:txBody>
          <a:bodyPr/>
          <a:p>
            <a:pPr algn="l" defTabSz="914400">
              <a:buClrTx/>
              <a:buSzTx/>
              <a:buFontTx/>
            </a:pPr>
            <a:r>
              <a:rPr lang="en-US" altLang="zh-CN" sz="3200" kern="1200" baseline="0">
                <a:latin typeface="黑体" panose="02010609060101010101" charset="-122"/>
                <a:ea typeface="黑体" panose="02010609060101010101" charset="-122"/>
              </a:rPr>
              <a:t>    </a:t>
            </a:r>
            <a:r>
              <a:rPr lang="zh-CN" sz="3200" kern="1200" baseline="0">
                <a:latin typeface="黑体" panose="02010609060101010101" charset="-122"/>
                <a:ea typeface="黑体" panose="02010609060101010101" charset="-122"/>
              </a:rPr>
              <a:t>同学们，请你们小组内商讨，外出研学的话应该遵守哪些规则？商定后请写一下，过会派一名代表进行汇报。</a:t>
            </a:r>
            <a:endParaRPr lang="zh-CN" sz="3200" kern="1200" baseline="0"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/>
      </p:transition>
    </mc:Choice>
    <mc:Fallback>
      <p:transition spd="slow">
        <p:blinds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074" name="标题 3073"/>
          <p:cNvSpPr>
            <a:spLocks noGrp="1"/>
          </p:cNvSpPr>
          <p:nvPr>
            <p:ph type="ctrTitle"/>
          </p:nvPr>
        </p:nvSpPr>
        <p:spPr>
          <a:xfrm>
            <a:off x="1979930" y="188595"/>
            <a:ext cx="3673475" cy="1217930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sz="2400" kern="1200" baseline="0">
                <a:latin typeface="黑体" panose="02010609060101010101" charset="-122"/>
                <a:ea typeface="黑体" panose="02010609060101010101" charset="-122"/>
              </a:rPr>
              <a:t>《大海啊故乡》</a:t>
            </a:r>
            <a:endParaRPr lang="zh-CN" sz="2400" kern="1200" baseline="0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2" name="儿童歌曲 - 大海啊故乡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08215" y="4725035"/>
            <a:ext cx="619125" cy="61912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691640" y="1268730"/>
            <a:ext cx="5258435" cy="4246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b="1"/>
              <a:t>小时候 妈妈对我讲</a:t>
            </a:r>
            <a:endParaRPr lang="zh-CN" altLang="en-US" b="1"/>
          </a:p>
          <a:p>
            <a:r>
              <a:rPr lang="zh-CN" altLang="en-US" b="1"/>
              <a:t>大海就是我故乡</a:t>
            </a:r>
            <a:endParaRPr lang="zh-CN" altLang="en-US" b="1"/>
          </a:p>
          <a:p>
            <a:r>
              <a:rPr lang="zh-CN" altLang="en-US" b="1"/>
              <a:t>海边出生 海里成长</a:t>
            </a:r>
            <a:endParaRPr lang="zh-CN" altLang="en-US" b="1"/>
          </a:p>
          <a:p>
            <a:r>
              <a:rPr lang="zh-CN" altLang="en-US" b="1"/>
              <a:t>大海啊大海</a:t>
            </a:r>
            <a:endParaRPr lang="zh-CN" altLang="en-US" b="1"/>
          </a:p>
          <a:p>
            <a:r>
              <a:rPr lang="zh-CN" altLang="en-US" b="1"/>
              <a:t>是我生活的地方</a:t>
            </a:r>
            <a:endParaRPr lang="zh-CN" altLang="en-US" b="1"/>
          </a:p>
          <a:p>
            <a:r>
              <a:rPr lang="zh-CN" altLang="en-US" b="1"/>
              <a:t>海风吹 海浪涌</a:t>
            </a:r>
            <a:r>
              <a:rPr lang="en-US" altLang="zh-CN" b="1"/>
              <a:t>  </a:t>
            </a:r>
            <a:r>
              <a:rPr lang="zh-CN" altLang="en-US" b="1"/>
              <a:t>随我飘流四方</a:t>
            </a:r>
            <a:endParaRPr lang="zh-CN" altLang="en-US" b="1"/>
          </a:p>
          <a:p>
            <a:r>
              <a:rPr lang="zh-CN" altLang="en-US" b="1"/>
              <a:t>小时候</a:t>
            </a:r>
            <a:endParaRPr lang="zh-CN" altLang="en-US" b="1"/>
          </a:p>
          <a:p>
            <a:r>
              <a:rPr lang="zh-CN" altLang="en-US" b="1"/>
              <a:t>妈妈对我讲</a:t>
            </a:r>
            <a:endParaRPr lang="zh-CN" altLang="en-US" b="1"/>
          </a:p>
          <a:p>
            <a:r>
              <a:rPr lang="zh-CN" altLang="en-US" b="1"/>
              <a:t>大海就是我故乡</a:t>
            </a:r>
            <a:endParaRPr lang="zh-CN" altLang="en-US" b="1"/>
          </a:p>
          <a:p>
            <a:r>
              <a:rPr lang="zh-CN" altLang="en-US" b="1"/>
              <a:t>海边出生</a:t>
            </a:r>
            <a:endParaRPr lang="zh-CN" altLang="en-US" b="1"/>
          </a:p>
          <a:p>
            <a:r>
              <a:rPr lang="zh-CN" altLang="en-US" b="1"/>
              <a:t>海里成长</a:t>
            </a:r>
            <a:endParaRPr lang="zh-CN" altLang="en-US" b="1"/>
          </a:p>
          <a:p>
            <a:r>
              <a:rPr lang="zh-CN" altLang="en-US" b="1"/>
              <a:t>大海啊大海</a:t>
            </a:r>
            <a:endParaRPr lang="zh-CN" altLang="en-US" b="1"/>
          </a:p>
          <a:p>
            <a:r>
              <a:rPr lang="zh-CN" altLang="en-US" b="1"/>
              <a:t>是我生活的地方</a:t>
            </a:r>
            <a:endParaRPr lang="zh-CN" altLang="en-US" b="1"/>
          </a:p>
          <a:p>
            <a:r>
              <a:rPr lang="zh-CN" altLang="en-US" b="1"/>
              <a:t>海风吹 海浪涌</a:t>
            </a:r>
            <a:r>
              <a:rPr lang="en-US" altLang="zh-CN" b="1"/>
              <a:t> </a:t>
            </a:r>
            <a:r>
              <a:rPr lang="zh-CN" altLang="en-US" b="1"/>
              <a:t>随我漂流四方</a:t>
            </a:r>
            <a:endParaRPr lang="zh-CN" altLang="en-US" b="1"/>
          </a:p>
          <a:p>
            <a:endParaRPr lang="zh-CN" altLang="en-US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611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075" name="副标题 3074"/>
          <p:cNvSpPr>
            <a:spLocks noGrp="1"/>
          </p:cNvSpPr>
          <p:nvPr>
            <p:ph type="subTitle" idx="1"/>
          </p:nvPr>
        </p:nvSpPr>
        <p:spPr>
          <a:xfrm>
            <a:off x="1259840" y="1844675"/>
            <a:ext cx="6400800" cy="2021840"/>
          </a:xfrm>
        </p:spPr>
        <p:txBody>
          <a:bodyPr/>
          <a:p>
            <a:pPr algn="l" defTabSz="914400">
              <a:buClrTx/>
              <a:buSzTx/>
              <a:buFontTx/>
            </a:pPr>
            <a:r>
              <a:rPr lang="en-US" altLang="zh-CN" sz="3200" kern="1200" baseline="0">
                <a:latin typeface="黑体" panose="02010609060101010101" charset="-122"/>
                <a:ea typeface="黑体" panose="02010609060101010101" charset="-122"/>
              </a:rPr>
              <a:t>    </a:t>
            </a:r>
            <a:r>
              <a:rPr lang="zh-CN" sz="3200" kern="1200" baseline="0">
                <a:latin typeface="黑体" panose="02010609060101010101" charset="-122"/>
                <a:ea typeface="黑体" panose="02010609060101010101" charset="-122"/>
              </a:rPr>
              <a:t>亲爱的同学们，让我们一起带上我们的灵巧的双手、敏锐的双眼、愉悦的心情、智慧的脑袋，向神秘的海洋世界快乐出发吧！</a:t>
            </a:r>
            <a:endParaRPr lang="zh-CN" sz="3200" kern="1200" baseline="0"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edge/>
      </p:transition>
    </mc:Choice>
    <mc:Fallback>
      <p:transition spd="slow">
        <p:wedge/>
      </p:transition>
    </mc:Fallback>
  </mc:AlternateContent>
</p:sld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446</Words>
  <Application>WPS 演示</Application>
  <PresentationFormat/>
  <Paragraphs>43</Paragraphs>
  <Slides>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7</vt:i4>
      </vt:variant>
    </vt:vector>
  </HeadingPairs>
  <TitlesOfParts>
    <vt:vector size="17" baseType="lpstr">
      <vt:lpstr>Arial</vt:lpstr>
      <vt:lpstr>宋体</vt:lpstr>
      <vt:lpstr>Wingdings</vt:lpstr>
      <vt:lpstr>黑体</vt:lpstr>
      <vt:lpstr>仿宋_GB2312</vt:lpstr>
      <vt:lpstr>微软雅黑</vt:lpstr>
      <vt:lpstr>Arial Unicode MS</vt:lpstr>
      <vt:lpstr>Calibri</vt:lpstr>
      <vt:lpstr>默认设计模板</vt:lpstr>
      <vt:lpstr>1_默认设计模板</vt:lpstr>
      <vt:lpstr>研学准备我能行 海洋奥妙大探索</vt:lpstr>
      <vt:lpstr>   同学们，你们知道海洋里都有什么生物？能说说你喜欢的一种生物的样子吗？</vt:lpstr>
      <vt:lpstr>课前研学单</vt:lpstr>
      <vt:lpstr>美丽的海底世界视频</vt:lpstr>
      <vt:lpstr>小组合作探究</vt:lpstr>
      <vt:lpstr>《大海啊故乡》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Administrator</cp:lastModifiedBy>
  <cp:revision>19</cp:revision>
  <dcterms:created xsi:type="dcterms:W3CDTF">2022-01-03T09:17:00Z</dcterms:created>
  <dcterms:modified xsi:type="dcterms:W3CDTF">2022-01-05T08:49:45Z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2052-11.8.6.8810</vt:lpwstr>
  </property>
  <property fmtid="{D5CDD505-2E9C-101B-9397-08002B2CF9AE}" pid="3" name="ICV">
    <vt:lpwstr>C7360178B86C44028C0464F538805423</vt:lpwstr>
  </property>
</Properties>
</file>