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551" r:id="rId3"/>
    <p:sldId id="553" r:id="rId5"/>
    <p:sldId id="588" r:id="rId6"/>
    <p:sldId id="590" r:id="rId7"/>
    <p:sldId id="591" r:id="rId8"/>
    <p:sldId id="593" r:id="rId9"/>
    <p:sldId id="613" r:id="rId10"/>
    <p:sldId id="612" r:id="rId11"/>
    <p:sldId id="611" r:id="rId12"/>
    <p:sldId id="603" r:id="rId13"/>
    <p:sldId id="614" r:id="rId14"/>
    <p:sldId id="606" r:id="rId15"/>
    <p:sldId id="609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</p:embeddedFont>
    <p:embeddedFont>
      <p:font typeface="字魂武林江湖体" panose="00000500000000000000" charset="-122"/>
      <p:regular r:id="rId23"/>
    </p:embeddedFont>
    <p:embeddedFont>
      <p:font typeface="汉仪北魏写经W" panose="00020600040101010101" charset="-122"/>
      <p:regular r:id="rId24"/>
    </p:embeddedFont>
    <p:embeddedFont>
      <p:font typeface="楷体" panose="02010609060101010101" charset="-122"/>
      <p:regular r:id="rId25"/>
    </p:embeddedFont>
    <p:embeddedFont>
      <p:font typeface="黑体" panose="02010609060101010101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8435C"/>
    <a:srgbClr val="17215E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14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1.xml"/><Relationship Id="rId12" Type="http://schemas.openxmlformats.org/officeDocument/2006/relationships/tags" Target="../tags/tag71.xml"/><Relationship Id="rId11" Type="http://schemas.openxmlformats.org/officeDocument/2006/relationships/image" Target="../media/image3.jpeg"/><Relationship Id="rId10" Type="http://schemas.openxmlformats.org/officeDocument/2006/relationships/tags" Target="../tags/tag70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9" Type="http://schemas.openxmlformats.org/officeDocument/2006/relationships/themeOverride" Target="../theme/themeOverride10.xml"/><Relationship Id="rId18" Type="http://schemas.openxmlformats.org/officeDocument/2006/relationships/tags" Target="../tags/tag201.xml"/><Relationship Id="rId17" Type="http://schemas.openxmlformats.org/officeDocument/2006/relationships/image" Target="../media/image15.jpeg"/><Relationship Id="rId16" Type="http://schemas.openxmlformats.org/officeDocument/2006/relationships/image" Target="../media/image14.png"/><Relationship Id="rId15" Type="http://schemas.openxmlformats.org/officeDocument/2006/relationships/image" Target="../media/image13.jpeg"/><Relationship Id="rId14" Type="http://schemas.openxmlformats.org/officeDocument/2006/relationships/image" Target="../media/image12.jpeg"/><Relationship Id="rId13" Type="http://schemas.openxmlformats.org/officeDocument/2006/relationships/image" Target="../media/image11.jpeg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11.xml"/><Relationship Id="rId16" Type="http://schemas.openxmlformats.org/officeDocument/2006/relationships/tags" Target="../tags/tag213.xml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12.xml"/><Relationship Id="rId16" Type="http://schemas.openxmlformats.org/officeDocument/2006/relationships/tags" Target="../tags/tag224.xml"/><Relationship Id="rId15" Type="http://schemas.openxmlformats.org/officeDocument/2006/relationships/image" Target="../media/image20.png"/><Relationship Id="rId14" Type="http://schemas.openxmlformats.org/officeDocument/2006/relationships/image" Target="../media/image19.png"/><Relationship Id="rId13" Type="http://schemas.openxmlformats.org/officeDocument/2006/relationships/image" Target="../media/image18.png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image" Target="../media/image1.jpeg"/><Relationship Id="rId18" Type="http://schemas.openxmlformats.org/officeDocument/2006/relationships/notesSlide" Target="../notesSlides/notesSlide13.xml"/><Relationship Id="rId17" Type="http://schemas.openxmlformats.org/officeDocument/2006/relationships/slideLayout" Target="../slideLayouts/slideLayout1.xml"/><Relationship Id="rId16" Type="http://schemas.openxmlformats.org/officeDocument/2006/relationships/themeOverride" Target="../theme/themeOverride13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image" Target="../media/image21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1.xml"/><Relationship Id="rId15" Type="http://schemas.openxmlformats.org/officeDocument/2006/relationships/themeOverride" Target="../theme/themeOverride2.xml"/><Relationship Id="rId14" Type="http://schemas.openxmlformats.org/officeDocument/2006/relationships/tags" Target="../tags/tag83.xml"/><Relationship Id="rId13" Type="http://schemas.openxmlformats.org/officeDocument/2006/relationships/image" Target="../media/image3.jpeg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7" Type="http://schemas.openxmlformats.org/officeDocument/2006/relationships/notesSlide" Target="../notesSlides/notesSlide3.xml"/><Relationship Id="rId36" Type="http://schemas.openxmlformats.org/officeDocument/2006/relationships/slideLayout" Target="../slideLayouts/slideLayout1.xml"/><Relationship Id="rId35" Type="http://schemas.openxmlformats.org/officeDocument/2006/relationships/themeOverride" Target="../theme/themeOverride3.xml"/><Relationship Id="rId34" Type="http://schemas.openxmlformats.org/officeDocument/2006/relationships/tags" Target="../tags/tag115.xml"/><Relationship Id="rId33" Type="http://schemas.openxmlformats.org/officeDocument/2006/relationships/tags" Target="../tags/tag114.xml"/><Relationship Id="rId32" Type="http://schemas.openxmlformats.org/officeDocument/2006/relationships/tags" Target="../tags/tag113.xml"/><Relationship Id="rId31" Type="http://schemas.openxmlformats.org/officeDocument/2006/relationships/tags" Target="../tags/tag112.xml"/><Relationship Id="rId30" Type="http://schemas.openxmlformats.org/officeDocument/2006/relationships/tags" Target="../tags/tag111.xml"/><Relationship Id="rId3" Type="http://schemas.openxmlformats.org/officeDocument/2006/relationships/tags" Target="../tags/tag84.xml"/><Relationship Id="rId29" Type="http://schemas.openxmlformats.org/officeDocument/2006/relationships/tags" Target="../tags/tag110.xml"/><Relationship Id="rId28" Type="http://schemas.openxmlformats.org/officeDocument/2006/relationships/tags" Target="../tags/tag109.xml"/><Relationship Id="rId27" Type="http://schemas.openxmlformats.org/officeDocument/2006/relationships/tags" Target="../tags/tag108.xml"/><Relationship Id="rId26" Type="http://schemas.openxmlformats.org/officeDocument/2006/relationships/tags" Target="../tags/tag107.xml"/><Relationship Id="rId25" Type="http://schemas.openxmlformats.org/officeDocument/2006/relationships/tags" Target="../tags/tag106.xml"/><Relationship Id="rId24" Type="http://schemas.openxmlformats.org/officeDocument/2006/relationships/tags" Target="../tags/tag105.xml"/><Relationship Id="rId23" Type="http://schemas.openxmlformats.org/officeDocument/2006/relationships/tags" Target="../tags/tag104.xml"/><Relationship Id="rId22" Type="http://schemas.openxmlformats.org/officeDocument/2006/relationships/tags" Target="../tags/tag103.xml"/><Relationship Id="rId21" Type="http://schemas.openxmlformats.org/officeDocument/2006/relationships/tags" Target="../tags/tag102.xml"/><Relationship Id="rId20" Type="http://schemas.openxmlformats.org/officeDocument/2006/relationships/tags" Target="../tags/tag101.xml"/><Relationship Id="rId2" Type="http://schemas.openxmlformats.org/officeDocument/2006/relationships/image" Target="../media/image1.jpeg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1.jpe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themeOverride" Target="../theme/themeOverride4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5.xml"/><Relationship Id="rId16" Type="http://schemas.openxmlformats.org/officeDocument/2006/relationships/tags" Target="../tags/tag138.xml"/><Relationship Id="rId15" Type="http://schemas.openxmlformats.org/officeDocument/2006/relationships/image" Target="../media/image5.jpeg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6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image" Target="../media/image6.jpeg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7.xml"/><Relationship Id="rId16" Type="http://schemas.openxmlformats.org/officeDocument/2006/relationships/tags" Target="../tags/tag164.xml"/><Relationship Id="rId15" Type="http://schemas.openxmlformats.org/officeDocument/2006/relationships/image" Target="../media/image7.jpeg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.xml"/><Relationship Id="rId17" Type="http://schemas.openxmlformats.org/officeDocument/2006/relationships/themeOverride" Target="../theme/themeOverride8.xml"/><Relationship Id="rId16" Type="http://schemas.openxmlformats.org/officeDocument/2006/relationships/tags" Target="../tags/tag177.xml"/><Relationship Id="rId15" Type="http://schemas.openxmlformats.org/officeDocument/2006/relationships/image" Target="../media/image8.jpeg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0" Type="http://schemas.openxmlformats.org/officeDocument/2006/relationships/notesSlide" Target="../notesSlides/notesSlide9.xml"/><Relationship Id="rId2" Type="http://schemas.openxmlformats.org/officeDocument/2006/relationships/image" Target="../media/image1.jpeg"/><Relationship Id="rId19" Type="http://schemas.openxmlformats.org/officeDocument/2006/relationships/slideLayout" Target="../slideLayouts/slideLayout1.xml"/><Relationship Id="rId18" Type="http://schemas.openxmlformats.org/officeDocument/2006/relationships/themeOverride" Target="../theme/themeOverride9.xml"/><Relationship Id="rId17" Type="http://schemas.openxmlformats.org/officeDocument/2006/relationships/tags" Target="../tags/tag190.xml"/><Relationship Id="rId16" Type="http://schemas.openxmlformats.org/officeDocument/2006/relationships/image" Target="../media/image10.jpeg"/><Relationship Id="rId15" Type="http://schemas.openxmlformats.org/officeDocument/2006/relationships/image" Target="../media/image9.jpeg"/><Relationship Id="rId14" Type="http://schemas.openxmlformats.org/officeDocument/2006/relationships/tags" Target="../tags/tag189.xml"/><Relationship Id="rId13" Type="http://schemas.openxmlformats.org/officeDocument/2006/relationships/tags" Target="../tags/tag188.xml"/><Relationship Id="rId12" Type="http://schemas.openxmlformats.org/officeDocument/2006/relationships/tags" Target="../tags/tag187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2538429918545469"/>
          <p:cNvPicPr>
            <a:picLocks noChangeAspect="1"/>
          </p:cNvPicPr>
          <p:nvPr/>
        </p:nvPicPr>
        <p:blipFill>
          <a:blip r:embed="rId1"/>
          <a:srcRect b="9852"/>
          <a:stretch>
            <a:fillRect/>
          </a:stretch>
        </p:blipFill>
        <p:spPr>
          <a:xfrm>
            <a:off x="635" y="3175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16510" y="3175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5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6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7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1721485" y="843280"/>
            <a:ext cx="8794750" cy="398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500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中华泰山</a:t>
            </a:r>
            <a:endParaRPr lang="zh-CN" altLang="en-US" sz="11500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  <a:p>
            <a:pPr algn="ctr"/>
            <a:r>
              <a:rPr lang="zh-CN" altLang="en-US" sz="13800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成人礼</a:t>
            </a:r>
            <a:endParaRPr lang="zh-CN" altLang="en-US" sz="13800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516235" y="3409950"/>
            <a:ext cx="878205" cy="2190750"/>
            <a:chOff x="14239" y="5983"/>
            <a:chExt cx="1383" cy="3450"/>
          </a:xfrm>
        </p:grpSpPr>
        <p:pic>
          <p:nvPicPr>
            <p:cNvPr id="26" name="图片 25" descr="51miz-E746423-E46F72E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39" y="5983"/>
              <a:ext cx="1383" cy="345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14601" y="6473"/>
              <a:ext cx="768" cy="24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400" dirty="0">
                  <a:solidFill>
                    <a:schemeClr val="lt1"/>
                  </a:solidFill>
                  <a:latin typeface="汉仪北魏写经W" panose="00020600040101010101" charset="-122"/>
                  <a:ea typeface="汉仪北魏写经W" panose="00020600040101010101" charset="-122"/>
                  <a:sym typeface="+mn-ea"/>
                </a:rPr>
                <a:t>泰</a:t>
              </a:r>
              <a:endParaRPr lang="zh-CN" altLang="en-US" sz="2400" dirty="0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  <a:sym typeface="+mn-ea"/>
              </a:endParaRPr>
            </a:p>
            <a:p>
              <a:r>
                <a:rPr lang="zh-CN" altLang="en-US" sz="2400" dirty="0">
                  <a:solidFill>
                    <a:schemeClr val="lt1"/>
                  </a:solidFill>
                  <a:latin typeface="汉仪北魏写经W" panose="00020600040101010101" charset="-122"/>
                  <a:ea typeface="汉仪北魏写经W" panose="00020600040101010101" charset="-122"/>
                  <a:sym typeface="+mn-ea"/>
                </a:rPr>
                <a:t>山</a:t>
              </a:r>
              <a:endParaRPr lang="zh-CN" altLang="en-US" sz="2400" dirty="0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  <a:sym typeface="+mn-ea"/>
              </a:endParaRPr>
            </a:p>
            <a:p>
              <a:r>
                <a:rPr lang="zh-CN" altLang="en-US" sz="2400" dirty="0">
                  <a:solidFill>
                    <a:schemeClr val="lt1"/>
                  </a:solidFill>
                  <a:latin typeface="汉仪北魏写经W" panose="00020600040101010101" charset="-122"/>
                  <a:ea typeface="汉仪北魏写经W" panose="00020600040101010101" charset="-122"/>
                  <a:sym typeface="+mn-ea"/>
                </a:rPr>
                <a:t>研</a:t>
              </a:r>
              <a:endParaRPr lang="zh-CN" altLang="en-US" sz="2400" dirty="0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  <a:sym typeface="+mn-ea"/>
              </a:endParaRPr>
            </a:p>
            <a:p>
              <a:r>
                <a:rPr lang="zh-CN" altLang="en-US" sz="2400" dirty="0">
                  <a:solidFill>
                    <a:schemeClr val="lt1"/>
                  </a:solidFill>
                  <a:latin typeface="汉仪北魏写经W" panose="00020600040101010101" charset="-122"/>
                  <a:ea typeface="汉仪北魏写经W" panose="00020600040101010101" charset="-122"/>
                  <a:sym typeface="+mn-ea"/>
                </a:rPr>
                <a:t>学</a:t>
              </a:r>
              <a:endParaRPr lang="zh-CN" altLang="en-US" sz="2400" dirty="0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  <a:sym typeface="+mn-ea"/>
              </a:endParaRPr>
            </a:p>
          </p:txBody>
        </p:sp>
      </p:grpSp>
      <p:pic>
        <p:nvPicPr>
          <p:cNvPr id="3077" name="图片 2" descr="21584430621_.pic_hd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4001"/>
          </a:blip>
          <a:stretch>
            <a:fillRect/>
          </a:stretch>
        </p:blipFill>
        <p:spPr>
          <a:xfrm>
            <a:off x="612775" y="253365"/>
            <a:ext cx="1741805" cy="1741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26415" y="5209540"/>
            <a:ext cx="45167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作者：邹娟莉、周妍</a:t>
            </a:r>
            <a:endParaRPr lang="zh-CN" altLang="en-US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课程对象：高二、高三</a:t>
            </a:r>
            <a:endParaRPr lang="zh-CN" altLang="en-US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单位：山东泰山研学教育有限公司</a:t>
            </a:r>
            <a:endParaRPr lang="zh-CN" altLang="en-US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5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6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147695" y="259334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8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513080" y="541020"/>
            <a:ext cx="11250930" cy="5765800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73152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12522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53820" y="97345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经验</a:t>
            </a:r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丰富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3369310" y="951865"/>
            <a:ext cx="805053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9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◆ 活动开展以来，13所高中、168个班级、700余名家长志愿者、近6500名师生参与其中。泰山研学圆满完成了“中华泰山成人礼”登山活动的各项工作。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pic>
        <p:nvPicPr>
          <p:cNvPr id="48" name="图片 47" descr="1757437546337521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7255" y="4427855"/>
            <a:ext cx="2722245" cy="1543050"/>
          </a:xfrm>
          <a:prstGeom prst="rect">
            <a:avLst/>
          </a:prstGeom>
        </p:spPr>
      </p:pic>
      <p:pic>
        <p:nvPicPr>
          <p:cNvPr id="51" name="图片 50" descr="7307861466134209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4680" y="1894840"/>
            <a:ext cx="2746375" cy="1572260"/>
          </a:xfrm>
          <a:prstGeom prst="rect">
            <a:avLst/>
          </a:prstGeom>
        </p:spPr>
      </p:pic>
      <p:pic>
        <p:nvPicPr>
          <p:cNvPr id="53" name="图片 52" descr="2426698328002932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2235" y="1951355"/>
            <a:ext cx="2747645" cy="1545590"/>
          </a:xfrm>
          <a:prstGeom prst="rect">
            <a:avLst/>
          </a:prstGeom>
        </p:spPr>
      </p:pic>
      <p:pic>
        <p:nvPicPr>
          <p:cNvPr id="55" name="图片 54" descr="32303235303833383b32303235323539343bbadac9abc8fdbdc7bcfdcdb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4385310" y="3566160"/>
            <a:ext cx="200025" cy="192405"/>
          </a:xfrm>
          <a:prstGeom prst="rect">
            <a:avLst/>
          </a:prstGeom>
        </p:spPr>
      </p:pic>
      <p:pic>
        <p:nvPicPr>
          <p:cNvPr id="56" name="图片 55" descr="32303235303833383b32303235323539343bbadac9abc8fdbdc7bcfdcdb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7727950" y="3550920"/>
            <a:ext cx="200025" cy="192405"/>
          </a:xfrm>
          <a:prstGeom prst="rect">
            <a:avLst/>
          </a:prstGeom>
        </p:spPr>
      </p:pic>
      <p:pic>
        <p:nvPicPr>
          <p:cNvPr id="19" name="图片 18" descr="7561100869013825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1895" y="4415790"/>
            <a:ext cx="2784475" cy="15659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542155" y="3540125"/>
            <a:ext cx="1910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新泰市</a:t>
            </a:r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新汶中学</a:t>
            </a:r>
            <a:endParaRPr lang="zh-CN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24165" y="3488055"/>
            <a:ext cx="17868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新泰市</a:t>
            </a:r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第二中学</a:t>
            </a:r>
            <a:endParaRPr lang="zh-CN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8130" y="3978910"/>
            <a:ext cx="2271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山东省泰安第四</a:t>
            </a:r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中学</a:t>
            </a:r>
            <a:endParaRPr lang="zh-CN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383155" y="3952240"/>
            <a:ext cx="25063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山东省泰安第</a:t>
            </a:r>
            <a:r>
              <a:rPr lang="zh-CN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三中学</a:t>
            </a:r>
            <a:endParaRPr lang="zh-CN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pic>
        <p:nvPicPr>
          <p:cNvPr id="31" name="图片 30" descr="32303235303833383b32303235323539343bbadac9abc8fdbdc7bcfdcdb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506220" y="9099550"/>
            <a:ext cx="272415" cy="262255"/>
          </a:xfrm>
          <a:prstGeom prst="rect">
            <a:avLst/>
          </a:prstGeom>
        </p:spPr>
      </p:pic>
      <p:pic>
        <p:nvPicPr>
          <p:cNvPr id="32" name="图片 31" descr="32303235303833383b32303235323539343bbadac9abc8fdbdc7bcfdcdb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2112010" y="3999230"/>
            <a:ext cx="245110" cy="236220"/>
          </a:xfrm>
          <a:prstGeom prst="rect">
            <a:avLst/>
          </a:prstGeom>
        </p:spPr>
      </p:pic>
      <p:pic>
        <p:nvPicPr>
          <p:cNvPr id="34" name="图片 33" descr="32303235303833383b32303235323539343bbadac9abc8fdbdc7bcfdcdb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117465" y="4044950"/>
            <a:ext cx="245110" cy="236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1800" y="106193"/>
            <a:ext cx="27360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课程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保障</a:t>
            </a:r>
            <a:endParaRPr lang="zh-CN" altLang="en-US" sz="4400" dirty="0">
              <a:solidFill>
                <a:schemeClr val="bg1"/>
              </a:solidFill>
              <a:highlight>
                <a:srgbClr val="008080"/>
              </a:highlight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58215" y="711835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91335" y="8877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后勤保障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2912745" y="4322445"/>
            <a:ext cx="746506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9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◆ 泰山研学设立泰山景区绿色通道，团队进山无障碍，可为研学团队提供客运车辆、索道、住宿、餐饮等一站式服务。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pic>
        <p:nvPicPr>
          <p:cNvPr id="19" name="图片 18" descr="1889409919543227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2605" y="1991360"/>
            <a:ext cx="2649855" cy="1819275"/>
          </a:xfrm>
          <a:prstGeom prst="rect">
            <a:avLst/>
          </a:prstGeom>
        </p:spPr>
      </p:pic>
      <p:pic>
        <p:nvPicPr>
          <p:cNvPr id="20" name="图片 19" descr="40977699206122197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4250" y="1991360"/>
            <a:ext cx="2649855" cy="181927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880" y="735965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52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1740" y="2074545"/>
            <a:ext cx="2219960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739900" y="887730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媒体</a:t>
            </a:r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报道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学生反馈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pic>
        <p:nvPicPr>
          <p:cNvPr id="59" name="图片 59" descr="bbea20f2687e2e7287588dfc0ad05b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4370" y="1566545"/>
            <a:ext cx="4314825" cy="2505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11980" y="356383"/>
            <a:ext cx="27360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课程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反馈</a:t>
            </a:r>
            <a:endParaRPr lang="zh-CN" altLang="en-US" sz="4400" dirty="0">
              <a:solidFill>
                <a:schemeClr val="bg1"/>
              </a:solidFill>
              <a:highlight>
                <a:srgbClr val="008080"/>
              </a:highlight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  <p:pic>
        <p:nvPicPr>
          <p:cNvPr id="40" name="图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9500" y="4010025"/>
            <a:ext cx="6045200" cy="18738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pic>
        <p:nvPicPr>
          <p:cNvPr id="3" name="图片 2" descr="2d1c451f5da1fff195afd23e06614f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6566"/>
          <a:stretch>
            <a:fillRect/>
          </a:stretch>
        </p:blipFill>
        <p:spPr>
          <a:xfrm>
            <a:off x="5909310" y="1297305"/>
            <a:ext cx="1475740" cy="14547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8054340" y="1480820"/>
            <a:ext cx="16154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 b="1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关注我们，</a:t>
            </a:r>
            <a:endParaRPr lang="zh-CN" altLang="en-US" sz="1600" b="1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  <a:p>
            <a:pPr algn="ctr"/>
            <a:r>
              <a:rPr lang="zh-CN" altLang="en-US" sz="1600" b="1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了解更多精彩</a:t>
            </a:r>
            <a:r>
              <a:rPr lang="zh-CN" altLang="en-US" sz="3200" b="1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！</a:t>
            </a:r>
            <a:endParaRPr lang="zh-CN" altLang="en-US" sz="3200" b="1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5340" y="1604010"/>
            <a:ext cx="2218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联系我们：</a:t>
            </a:r>
            <a:endParaRPr lang="zh-CN" altLang="en-US" sz="3200" b="1">
              <a:solidFill>
                <a:schemeClr val="l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3507740" y="3870325"/>
            <a:ext cx="44259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联系方式：</a:t>
            </a:r>
            <a:r>
              <a:rPr lang="en-US" altLang="zh-CN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155-0538-8777   </a:t>
            </a:r>
            <a:r>
              <a:rPr lang="zh-CN" altLang="en-US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王老师</a:t>
            </a:r>
            <a:endParaRPr lang="zh-CN" altLang="en-US" sz="2400" b="1">
              <a:solidFill>
                <a:schemeClr val="l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3507740" y="3280410"/>
            <a:ext cx="56349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公司地址：泰山风景名胜区红门路</a:t>
            </a:r>
            <a:r>
              <a:rPr lang="en-US" altLang="zh-CN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72</a:t>
            </a:r>
            <a:r>
              <a:rPr lang="zh-CN" altLang="en-US" sz="2400" b="1">
                <a:solidFill>
                  <a:schemeClr val="l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号院</a:t>
            </a:r>
            <a:endParaRPr lang="zh-CN" altLang="en-US" sz="2400" b="1">
              <a:solidFill>
                <a:schemeClr val="l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2693670" y="4710430"/>
            <a:ext cx="697611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泰山，研学路上的必达地标！</a:t>
            </a:r>
            <a:endParaRPr lang="zh-CN" altLang="en-US" sz="3200" b="1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  <a:p>
            <a:pPr algn="ctr"/>
            <a:r>
              <a:rPr lang="zh-CN" altLang="en-US" sz="3200" b="1">
                <a:solidFill>
                  <a:schemeClr val="lt1"/>
                </a:solidFill>
                <a:latin typeface="字魂武林江湖体" panose="00000500000000000000" charset="-122"/>
                <a:ea typeface="字魂武林江湖体" panose="00000500000000000000" charset="-122"/>
              </a:rPr>
              <a:t>泰山研学，成长路上的精彩体验！</a:t>
            </a:r>
            <a:endParaRPr lang="zh-CN" altLang="en-US" sz="3200" b="1">
              <a:solidFill>
                <a:schemeClr val="lt1"/>
              </a:solidFill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1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5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6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-121285" y="808355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8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963295" y="973455"/>
            <a:ext cx="10270490" cy="466915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10"/>
            </p:custDataLst>
          </p:nvPr>
        </p:nvSpPr>
        <p:spPr>
          <a:xfrm>
            <a:off x="1117600" y="12363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1511300" y="12363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1000" y="12941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公司概述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1511300" y="2381250"/>
            <a:ext cx="93148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>
              <a:lnSpc>
                <a:spcPct val="150000"/>
              </a:lnSpc>
              <a:spcBef>
                <a:spcPts val="700"/>
              </a:spcBef>
              <a:buClrTx/>
              <a:buSzTx/>
              <a:buNone/>
            </a:pPr>
            <a:r>
              <a:rPr sz="18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zh-CN" altLang="en-US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山东泰山研学教育有限公司（以下简称</a:t>
            </a:r>
            <a:r>
              <a:rPr lang="en-US" altLang="zh-CN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泰山研学</a:t>
            </a:r>
            <a:r>
              <a:rPr lang="en-US" altLang="zh-CN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”)</a:t>
            </a:r>
            <a:r>
              <a:rPr lang="zh-CN" altLang="en-US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是泰山风景名胜区管理委员会打造的研学平台。泰山研学围绕“立足泰山、因材施教、知行合一、与时俱进”的基地打造理念，形成了一批具有特色性、时代性、参与性的研学基地。目前，泰山研学自有基地</a:t>
            </a:r>
            <a:r>
              <a:rPr lang="en-US" altLang="zh-CN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5</a:t>
            </a:r>
            <a:r>
              <a:rPr lang="zh-CN" altLang="en-US" sz="2000" dirty="0">
                <a:solidFill>
                  <a:schemeClr val="dk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家，其中省级研学实践教育基地3家，可同时容纳2000名中小学生的吃、住、学、研。同时，泰山研学设立景区绿色通道，团队进山无障碍，可为研学团队提供客运车辆、索道、住宿、餐饮等一站式服务。</a:t>
            </a:r>
            <a:endParaRPr lang="zh-CN" altLang="en-US" sz="2000" dirty="0">
              <a:solidFill>
                <a:schemeClr val="dk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pic>
        <p:nvPicPr>
          <p:cNvPr id="24" name="图片 2" descr="21584430621_.pic_hd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24001"/>
          </a:blip>
          <a:stretch>
            <a:fillRect/>
          </a:stretch>
        </p:blipFill>
        <p:spPr>
          <a:xfrm>
            <a:off x="5530215" y="973455"/>
            <a:ext cx="1407795" cy="1407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728490" y="367813"/>
            <a:ext cx="27360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关于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我们</a:t>
            </a:r>
            <a:endParaRPr lang="zh-CN" altLang="en-US" sz="4400" dirty="0">
              <a:solidFill>
                <a:schemeClr val="bg1"/>
              </a:solidFill>
              <a:highlight>
                <a:srgbClr val="008080"/>
              </a:highlight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880" y="735965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39900" y="8877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课程目标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104" name="等腰三角形 103"/>
          <p:cNvSpPr/>
          <p:nvPr>
            <p:custDataLst>
              <p:tags r:id="rId13"/>
            </p:custDataLst>
          </p:nvPr>
        </p:nvSpPr>
        <p:spPr>
          <a:xfrm rot="10800000" flipV="1">
            <a:off x="3234418" y="4002983"/>
            <a:ext cx="622777" cy="212381"/>
          </a:xfrm>
          <a:prstGeom prst="triangle">
            <a:avLst>
              <a:gd name="adj" fmla="val 0"/>
            </a:avLst>
          </a:prstGeom>
          <a:solidFill>
            <a:srgbClr val="B9CAE1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等腰三角形 112"/>
          <p:cNvSpPr/>
          <p:nvPr>
            <p:custDataLst>
              <p:tags r:id="rId14"/>
            </p:custDataLst>
          </p:nvPr>
        </p:nvSpPr>
        <p:spPr>
          <a:xfrm rot="10800000" flipV="1">
            <a:off x="6386960" y="4002983"/>
            <a:ext cx="622777" cy="212381"/>
          </a:xfrm>
          <a:prstGeom prst="triangle">
            <a:avLst>
              <a:gd name="adj" fmla="val 0"/>
            </a:avLst>
          </a:prstGeom>
          <a:solidFill>
            <a:srgbClr val="97ABBD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15"/>
            </p:custDataLst>
          </p:nvPr>
        </p:nvCxnSpPr>
        <p:spPr>
          <a:xfrm>
            <a:off x="1658147" y="3652374"/>
            <a:ext cx="9242736" cy="0"/>
          </a:xfrm>
          <a:prstGeom prst="line">
            <a:avLst/>
          </a:prstGeom>
          <a:ln w="25400" cap="rnd">
            <a:solidFill>
              <a:srgbClr val="5C7885"/>
            </a:solidFill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sp>
        <p:nvSpPr>
          <p:cNvPr id="50" name="矩形 49"/>
          <p:cNvSpPr/>
          <p:nvPr>
            <p:custDataLst>
              <p:tags r:id="rId16"/>
            </p:custDataLst>
          </p:nvPr>
        </p:nvSpPr>
        <p:spPr>
          <a:xfrm>
            <a:off x="1661183" y="1977437"/>
            <a:ext cx="2880439" cy="1102177"/>
          </a:xfrm>
          <a:prstGeom prst="rect">
            <a:avLst/>
          </a:prstGeom>
          <a:solidFill>
            <a:srgbClr val="2B4663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>
              <a:lnSpc>
                <a:spcPct val="120000"/>
              </a:lnSpc>
            </a:pPr>
            <a:endParaRPr lang="zh-CN" altLang="en-US" sz="1400" spc="1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等腰三角形 50"/>
          <p:cNvSpPr/>
          <p:nvPr>
            <p:custDataLst>
              <p:tags r:id="rId17"/>
            </p:custDataLst>
          </p:nvPr>
        </p:nvSpPr>
        <p:spPr>
          <a:xfrm rot="10800000">
            <a:off x="1658147" y="3079614"/>
            <a:ext cx="622777" cy="212381"/>
          </a:xfrm>
          <a:prstGeom prst="triangle">
            <a:avLst>
              <a:gd name="adj" fmla="val 0"/>
            </a:avLst>
          </a:prstGeom>
          <a:solidFill>
            <a:srgbClr val="2B4663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>
            <p:custDataLst>
              <p:tags r:id="rId18"/>
            </p:custDataLst>
          </p:nvPr>
        </p:nvSpPr>
        <p:spPr>
          <a:xfrm>
            <a:off x="1710743" y="2207684"/>
            <a:ext cx="2781318" cy="641685"/>
          </a:xfrm>
          <a:prstGeom prst="rect">
            <a:avLst/>
          </a:prstGeom>
        </p:spPr>
        <p:txBody>
          <a:bodyPr wrap="square" anchor="ctr"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研学泰山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培根铸魂立德树人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3" name="椭圆 52"/>
          <p:cNvSpPr/>
          <p:nvPr>
            <p:custDataLst>
              <p:tags r:id="rId19"/>
            </p:custDataLst>
          </p:nvPr>
        </p:nvSpPr>
        <p:spPr>
          <a:xfrm>
            <a:off x="2119425" y="3490876"/>
            <a:ext cx="322997" cy="322997"/>
          </a:xfrm>
          <a:prstGeom prst="ellipse">
            <a:avLst/>
          </a:prstGeom>
          <a:solidFill>
            <a:srgbClr val="2B4663"/>
          </a:solidFill>
          <a:ln w="285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矩形 54"/>
          <p:cNvSpPr/>
          <p:nvPr>
            <p:custDataLst>
              <p:tags r:id="rId20"/>
            </p:custDataLst>
          </p:nvPr>
        </p:nvSpPr>
        <p:spPr>
          <a:xfrm>
            <a:off x="4863255" y="1977437"/>
            <a:ext cx="2880439" cy="1102177"/>
          </a:xfrm>
          <a:prstGeom prst="rect">
            <a:avLst/>
          </a:prstGeom>
          <a:solidFill>
            <a:srgbClr val="5C7885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>
              <a:lnSpc>
                <a:spcPct val="120000"/>
              </a:lnSpc>
            </a:pPr>
            <a:endParaRPr lang="zh-CN" altLang="en-US" sz="1400" spc="1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等腰三角形 55"/>
          <p:cNvSpPr/>
          <p:nvPr>
            <p:custDataLst>
              <p:tags r:id="rId21"/>
            </p:custDataLst>
          </p:nvPr>
        </p:nvSpPr>
        <p:spPr>
          <a:xfrm rot="10800000">
            <a:off x="4810689" y="3079614"/>
            <a:ext cx="622777" cy="212381"/>
          </a:xfrm>
          <a:prstGeom prst="triangle">
            <a:avLst>
              <a:gd name="adj" fmla="val 0"/>
            </a:avLst>
          </a:prstGeom>
          <a:solidFill>
            <a:srgbClr val="5C788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矩形 56"/>
          <p:cNvSpPr/>
          <p:nvPr>
            <p:custDataLst>
              <p:tags r:id="rId22"/>
            </p:custDataLst>
          </p:nvPr>
        </p:nvSpPr>
        <p:spPr>
          <a:xfrm>
            <a:off x="4863285" y="2207684"/>
            <a:ext cx="2781318" cy="641685"/>
          </a:xfrm>
          <a:prstGeom prst="rect">
            <a:avLst/>
          </a:prstGeom>
        </p:spPr>
        <p:txBody>
          <a:bodyPr wrap="square" anchor="ctr"/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感悟泰山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磨炼意志锤炼品格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8" name="椭圆 57"/>
          <p:cNvSpPr/>
          <p:nvPr>
            <p:custDataLst>
              <p:tags r:id="rId23"/>
            </p:custDataLst>
          </p:nvPr>
        </p:nvSpPr>
        <p:spPr>
          <a:xfrm>
            <a:off x="5271967" y="3483256"/>
            <a:ext cx="322997" cy="322997"/>
          </a:xfrm>
          <a:prstGeom prst="ellipse">
            <a:avLst/>
          </a:prstGeom>
          <a:solidFill>
            <a:srgbClr val="5C7885"/>
          </a:solidFill>
          <a:ln w="285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矩形 59"/>
          <p:cNvSpPr/>
          <p:nvPr>
            <p:custDataLst>
              <p:tags r:id="rId24"/>
            </p:custDataLst>
          </p:nvPr>
        </p:nvSpPr>
        <p:spPr>
          <a:xfrm>
            <a:off x="7963251" y="1977437"/>
            <a:ext cx="2880439" cy="1102177"/>
          </a:xfrm>
          <a:prstGeom prst="rect">
            <a:avLst/>
          </a:prstGeom>
          <a:solidFill>
            <a:srgbClr val="94ACBC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>
              <a:lnSpc>
                <a:spcPct val="120000"/>
              </a:lnSpc>
            </a:pPr>
            <a:endParaRPr lang="zh-CN" altLang="en-US" sz="1400" spc="1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等腰三角形 60"/>
          <p:cNvSpPr/>
          <p:nvPr>
            <p:custDataLst>
              <p:tags r:id="rId25"/>
            </p:custDataLst>
          </p:nvPr>
        </p:nvSpPr>
        <p:spPr>
          <a:xfrm rot="10800000">
            <a:off x="7963232" y="3079614"/>
            <a:ext cx="622777" cy="212381"/>
          </a:xfrm>
          <a:prstGeom prst="triangle">
            <a:avLst>
              <a:gd name="adj" fmla="val 0"/>
            </a:avLst>
          </a:prstGeom>
          <a:solidFill>
            <a:srgbClr val="94ACBC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矩形 61"/>
          <p:cNvSpPr/>
          <p:nvPr>
            <p:custDataLst>
              <p:tags r:id="rId26"/>
            </p:custDataLst>
          </p:nvPr>
        </p:nvSpPr>
        <p:spPr>
          <a:xfrm>
            <a:off x="8012812" y="2207684"/>
            <a:ext cx="2781318" cy="641685"/>
          </a:xfrm>
          <a:prstGeom prst="rect">
            <a:avLst/>
          </a:prstGeom>
        </p:spPr>
        <p:txBody>
          <a:bodyPr wrap="square" anchor="ctr"/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泰山见证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脚踏实地勇攀高峰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3" name="椭圆 62"/>
          <p:cNvSpPr/>
          <p:nvPr>
            <p:custDataLst>
              <p:tags r:id="rId27"/>
            </p:custDataLst>
          </p:nvPr>
        </p:nvSpPr>
        <p:spPr>
          <a:xfrm>
            <a:off x="8424510" y="3490876"/>
            <a:ext cx="322997" cy="322997"/>
          </a:xfrm>
          <a:prstGeom prst="ellipse">
            <a:avLst/>
          </a:prstGeom>
          <a:solidFill>
            <a:srgbClr val="94ACBC"/>
          </a:solidFill>
          <a:ln w="285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endPara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椭圆 64"/>
          <p:cNvSpPr/>
          <p:nvPr>
            <p:custDataLst>
              <p:tags r:id="rId28"/>
            </p:custDataLst>
          </p:nvPr>
        </p:nvSpPr>
        <p:spPr>
          <a:xfrm rot="10800000" flipV="1">
            <a:off x="3695696" y="3490876"/>
            <a:ext cx="322997" cy="322997"/>
          </a:xfrm>
          <a:prstGeom prst="ellipse">
            <a:avLst/>
          </a:prstGeom>
          <a:solidFill>
            <a:srgbClr val="B9CAE1"/>
          </a:solidFill>
          <a:ln w="285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椭圆 66"/>
          <p:cNvSpPr/>
          <p:nvPr>
            <p:custDataLst>
              <p:tags r:id="rId29"/>
            </p:custDataLst>
          </p:nvPr>
        </p:nvSpPr>
        <p:spPr>
          <a:xfrm rot="10800000" flipV="1">
            <a:off x="6848238" y="3490876"/>
            <a:ext cx="322997" cy="322997"/>
          </a:xfrm>
          <a:prstGeom prst="ellipse">
            <a:avLst/>
          </a:prstGeom>
          <a:solidFill>
            <a:srgbClr val="97ABBD"/>
          </a:solidFill>
          <a:ln w="28575"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zh-CN" sz="16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>
            <p:custDataLst>
              <p:tags r:id="rId30"/>
            </p:custDataLst>
          </p:nvPr>
        </p:nvSpPr>
        <p:spPr>
          <a:xfrm flipV="1">
            <a:off x="3234417" y="4209310"/>
            <a:ext cx="2880439" cy="1102177"/>
          </a:xfrm>
          <a:prstGeom prst="rect">
            <a:avLst/>
          </a:prstGeom>
          <a:solidFill>
            <a:srgbClr val="B9CAE1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>
              <a:lnSpc>
                <a:spcPct val="120000"/>
              </a:lnSpc>
            </a:pPr>
            <a:endParaRPr lang="zh-CN" altLang="en-US" sz="1400" spc="1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矩形 96"/>
          <p:cNvSpPr/>
          <p:nvPr>
            <p:custDataLst>
              <p:tags r:id="rId31"/>
            </p:custDataLst>
          </p:nvPr>
        </p:nvSpPr>
        <p:spPr>
          <a:xfrm>
            <a:off x="3349670" y="4439557"/>
            <a:ext cx="2670131" cy="641685"/>
          </a:xfrm>
          <a:prstGeom prst="rect">
            <a:avLst/>
          </a:prstGeom>
        </p:spPr>
        <p:txBody>
          <a:bodyPr wrap="square" anchor="ctr"/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攀登泰山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增强体质健壮体魄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05" name="矩形 104"/>
          <p:cNvSpPr/>
          <p:nvPr>
            <p:custDataLst>
              <p:tags r:id="rId32"/>
            </p:custDataLst>
          </p:nvPr>
        </p:nvSpPr>
        <p:spPr>
          <a:xfrm flipV="1">
            <a:off x="6386959" y="4209310"/>
            <a:ext cx="2880439" cy="1102177"/>
          </a:xfrm>
          <a:prstGeom prst="rect">
            <a:avLst/>
          </a:prstGeom>
          <a:solidFill>
            <a:srgbClr val="97ABB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p>
            <a:pPr>
              <a:lnSpc>
                <a:spcPct val="120000"/>
              </a:lnSpc>
            </a:pPr>
            <a:endParaRPr lang="zh-CN" altLang="en-US" sz="1400" spc="1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4" name="矩形 113"/>
          <p:cNvSpPr/>
          <p:nvPr>
            <p:custDataLst>
              <p:tags r:id="rId33"/>
            </p:custDataLst>
          </p:nvPr>
        </p:nvSpPr>
        <p:spPr>
          <a:xfrm>
            <a:off x="6502212" y="4439557"/>
            <a:ext cx="2670131" cy="641685"/>
          </a:xfrm>
          <a:prstGeom prst="rect">
            <a:avLst/>
          </a:prstGeom>
        </p:spPr>
        <p:txBody>
          <a:bodyPr wrap="square" anchor="ctr"/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触摸泰山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buClrTx/>
              <a:buSz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Arial" panose="020B0604020202020204" pitchFamily="34" charset="0"/>
              </a:rPr>
              <a:t>增强民族文化自信</a:t>
            </a:r>
            <a:endParaRPr lang="zh-CN" altLang="en-US" sz="2400" dirty="0">
              <a:solidFill>
                <a:schemeClr val="bg1"/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3745" y="390038"/>
            <a:ext cx="27360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课程</a:t>
            </a:r>
            <a:r>
              <a:rPr lang="zh-CN" altLang="en-US" sz="4400" dirty="0">
                <a:solidFill>
                  <a:schemeClr val="bg1"/>
                </a:solidFill>
                <a:highlight>
                  <a:srgbClr val="008080"/>
                </a:highlight>
                <a:latin typeface="中山行书百年纪念版" panose="02010609000101010101" pitchFamily="49" charset="-122"/>
                <a:ea typeface="中山行书百年纪念版" panose="02010609000101010101" pitchFamily="49" charset="-122"/>
              </a:rPr>
              <a:t>简介</a:t>
            </a:r>
            <a:endParaRPr lang="zh-CN" altLang="en-US" sz="4400" dirty="0">
              <a:solidFill>
                <a:schemeClr val="bg1"/>
              </a:solidFill>
              <a:highlight>
                <a:srgbClr val="008080"/>
              </a:highlight>
              <a:latin typeface="中山行书百年纪念版" panose="02010609000101010101" pitchFamily="49" charset="-122"/>
              <a:ea typeface="中山行书百年纪念版" panose="02010609000101010101" pitchFamily="49" charset="-122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378460" y="455930"/>
            <a:ext cx="11435080" cy="599376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4835" y="2499360"/>
            <a:ext cx="40957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课程方案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1"/>
            </p:custDataLst>
          </p:nvPr>
        </p:nvGraphicFramePr>
        <p:xfrm>
          <a:off x="1359535" y="659765"/>
          <a:ext cx="10271125" cy="5739765"/>
        </p:xfrm>
        <a:graphic>
          <a:graphicData uri="http://schemas.openxmlformats.org/drawingml/2006/table">
            <a:tbl>
              <a:tblPr firstRow="1" bandRow="1"/>
              <a:tblGrid>
                <a:gridCol w="2180590"/>
                <a:gridCol w="1433195"/>
                <a:gridCol w="5187950"/>
                <a:gridCol w="1469390"/>
              </a:tblGrid>
              <a:tr h="2432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仿宋_GB2312" charset="0"/>
                          <a:cs typeface="仿宋_GB2312" charset="0"/>
                        </a:rPr>
                        <a:t>课程单元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仿宋_GB2312" charset="0"/>
                          <a:cs typeface="仿宋_GB2312" charset="0"/>
                        </a:rPr>
                        <a:t>时间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仿宋_GB2312" charset="0"/>
                          <a:cs typeface="仿宋_GB2312" charset="0"/>
                        </a:rPr>
                        <a:t>课程内容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626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仿宋_GB2312" charset="0"/>
                          <a:cs typeface="仿宋_GB2312" charset="0"/>
                        </a:rPr>
                        <a:t>地点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仿宋_GB2312" charset="0"/>
                        <a:ea typeface="仿宋_GB2312" charset="0"/>
                        <a:cs typeface="仿宋_GB2312" charset="0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 cap="rnd">
                      <a:solidFill>
                        <a:srgbClr val="4A626E"/>
                      </a:solidFill>
                      <a:prstDash val="solid"/>
                    </a:lnT>
                    <a:lnB w="19050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626E"/>
                    </a:solidFill>
                  </a:tcPr>
                </a:tc>
              </a:tr>
              <a:tr h="5664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泰山大讲堂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前一天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邀请泰山知名专家讲解泰山自然、文化 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学校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多媒体厅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19050">
                      <a:solidFill>
                        <a:srgbClr val="4A626E"/>
                      </a:solidFill>
                      <a:prstDash val="solid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3530"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励志攀登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  <a:sym typeface="+mn-ea"/>
                        </a:rPr>
                        <a:t>07:10-08:40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前往红门广场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红门广场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660">
                <a:tc vMerge="1"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9525">
                      <a:solidFill>
                        <a:srgbClr val="86A3A1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9525">
                      <a:solidFill>
                        <a:srgbClr val="86A3A1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开始攀登，开展热身准备活动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3705">
                <a:tc vMerge="1"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以班级为单位在孔子登临处合影留念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孔子登临处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32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品着诗词登泰山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08:30-16:00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沿途进行解读泰山地质、石刻，进行有关泰山著名诗词、成语、谚语的接龙游戏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泰山风景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名胜区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3845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午餐、休息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  <a:sym typeface="+mn-ea"/>
                        </a:rPr>
                        <a:t>11:20-12:20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  <a:sym typeface="+mn-ea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午餐休息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中天门</a:t>
                      </a:r>
                      <a:r>
                        <a:rPr lang="en-US" altLang="zh-CN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/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南天门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2575">
                <a:tc vMerge="1"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9525">
                      <a:solidFill>
                        <a:srgbClr val="86A3A1"/>
                      </a:solidFill>
                      <a:prstDash val="sysDash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继续攀登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70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班级风采展示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13:40-13:50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在龙门处展示班旗、班训、创意队形合影留念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龙门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65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寻访泰山挑山工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14:20-14:50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寻找、体验、感悟泰山“挑山工”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南天门广场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27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岱顶留印 走向未来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14</a:t>
                      </a:r>
                      <a:r>
                        <a:rPr lang="zh-CN" altLang="en-US" sz="180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  <a:sym typeface="+mn-ea"/>
                        </a:rPr>
                        <a:t>:</a:t>
                      </a: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50-15</a:t>
                      </a:r>
                      <a:r>
                        <a:rPr lang="zh-CN" altLang="en-US" sz="180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  <a:sym typeface="+mn-ea"/>
                        </a:rPr>
                        <a:t>:</a:t>
                      </a: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30 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礼拜先师，金榜题名，事业有成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孔子庙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489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中华泰山成人礼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——泰山宣言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15:30-16:10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 1、诵读《泰山颂》；2、泰山宣言；3、成人礼仪式（加冠仪式、行拜谢礼）4、颁发纪念章和市长签名证书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3175">
                      <a:solidFill>
                        <a:srgbClr val="4A626E"/>
                      </a:solidFill>
                      <a:prstDash val="dot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大观峰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3175">
                      <a:solidFill>
                        <a:srgbClr val="4A626E"/>
                      </a:solidFill>
                      <a:prstDash val="dot"/>
                    </a:lnL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3175">
                      <a:solidFill>
                        <a:srgbClr val="4A626E"/>
                      </a:solidFill>
                      <a:prstDash val="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30200">
                <a:tc grid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solidFill>
                            <a:schemeClr val="dk2">
                              <a:lumMod val="25000"/>
                            </a:schemeClr>
                          </a:solidFill>
                          <a:latin typeface="汉仪北魏写经W" panose="00020600040101010101" charset="-122"/>
                          <a:ea typeface="汉仪北魏写经W" panose="00020600040101010101" charset="-122"/>
                          <a:cs typeface="汉仪北魏写经W" panose="00020600040101010101" charset="-122"/>
                        </a:rPr>
                        <a:t>索道、客车返程</a:t>
                      </a:r>
                      <a:endParaRPr lang="zh-CN" altLang="en-US" sz="1800" b="0" dirty="0">
                        <a:solidFill>
                          <a:schemeClr val="dk2">
                            <a:lumMod val="25000"/>
                          </a:schemeClr>
                        </a:solidFill>
                        <a:latin typeface="汉仪北魏写经W" panose="00020600040101010101" charset="-122"/>
                        <a:ea typeface="汉仪北魏写经W" panose="00020600040101010101" charset="-122"/>
                        <a:cs typeface="汉仪北魏写经W" panose="00020600040101010101" charset="-122"/>
                      </a:endParaRPr>
                    </a:p>
                  </a:txBody>
                  <a:tcPr marL="68580" marR="68580" marT="0" marB="0" vert="horz" anchor="ctr" anchorCtr="0">
                    <a:lnL w="19050" cap="rnd">
                      <a:solidFill>
                        <a:srgbClr val="4A626E"/>
                      </a:solidFill>
                      <a:prstDash val="solid"/>
                    </a:lnL>
                    <a:lnR w="19050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</a:tcPr>
                </a:tc>
                <a:tc hMerge="1">
                  <a:tcP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4A626E"/>
                      </a:solidFill>
                      <a:prstDash val="solid"/>
                    </a:lnR>
                    <a:lnT w="3175">
                      <a:solidFill>
                        <a:srgbClr val="4A626E"/>
                      </a:solidFill>
                      <a:prstDash val="dot"/>
                    </a:lnT>
                    <a:lnB w="19050" cap="rnd">
                      <a:solidFill>
                        <a:srgbClr val="4A626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245" y="798830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220" name="所有队员先戴好眼罩，并在规定时间内，把培训师给的绳子围成一个面积最大的正方形，所有人相对均匀地分布在这个正方形的四边。…"/>
          <p:cNvSpPr txBox="1"/>
          <p:nvPr>
            <p:custDataLst>
              <p:tags r:id="rId13"/>
            </p:custDataLst>
          </p:nvPr>
        </p:nvSpPr>
        <p:spPr>
          <a:xfrm>
            <a:off x="1311275" y="2356485"/>
            <a:ext cx="3867150" cy="2865120"/>
          </a:xfrm>
          <a:prstGeom prst="rect">
            <a:avLst/>
          </a:prstGeom>
          <a:noFill/>
          <a:ln w="12700">
            <a:noFill/>
          </a:ln>
        </p:spPr>
        <p:txBody>
          <a:bodyPr wrap="square" lIns="48189" tIns="48189" rIns="48189" bIns="48189" anchor="ctr">
            <a:spAutoFit/>
          </a:bodyPr>
          <a:p>
            <a:pPr defTabSz="584200">
              <a:lnSpc>
                <a:spcPct val="100000"/>
              </a:lnSpc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课程内容：泰山研究专家讲解泰山的地理、人文、历史、精神等内容，通过大讲堂形式让学生了解泰山。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defTabSz="584200">
              <a:lnSpc>
                <a:spcPct val="100000"/>
              </a:lnSpc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课程目标：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黑体" panose="02010609060101010101" charset="-122"/>
              </a:rPr>
              <a:t>整体感知泰山文化的博大精深，了解泰山为何被称为“五岳独尊”；激发学生的探索兴趣，锻炼学生收集、整理、总结信息的能力。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黑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1614200" y="1443902"/>
            <a:ext cx="2795004" cy="912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【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泰山文化讲堂】</a:t>
            </a:r>
            <a:endParaRPr lang="zh-CN" altLang="en-US" sz="28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algn="ctr"/>
            <a:endParaRPr lang="zh-CN" altLang="en-US" sz="2800" b="1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pic>
        <p:nvPicPr>
          <p:cNvPr id="19" name="图片 18" descr="35804912779050947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5780" y="1682115"/>
            <a:ext cx="5120640" cy="334645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880" y="759460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51000" y="84709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课程详情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pic>
        <p:nvPicPr>
          <p:cNvPr id="5" name="图片 4" descr="d3d7e53c766cb6ba5bae5e2fdf276f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5595" y="2382520"/>
            <a:ext cx="3161030" cy="2188210"/>
          </a:xfrm>
          <a:prstGeom prst="rect">
            <a:avLst/>
          </a:prstGeom>
        </p:spPr>
      </p:pic>
      <p:sp>
        <p:nvSpPr>
          <p:cNvPr id="6" name="汶口遗址"/>
          <p:cNvSpPr txBox="1"/>
          <p:nvPr>
            <p:custDataLst>
              <p:tags r:id="rId14"/>
            </p:custDataLst>
          </p:nvPr>
        </p:nvSpPr>
        <p:spPr>
          <a:xfrm>
            <a:off x="6186805" y="918210"/>
            <a:ext cx="3119120" cy="553085"/>
          </a:xfrm>
          <a:prstGeom prst="rect">
            <a:avLst/>
          </a:prstGeom>
          <a:ln w="12700">
            <a:miter lim="400000"/>
          </a:ln>
        </p:spPr>
        <p:txBody>
          <a:bodyPr wrap="square" lIns="46259" tIns="46259" rIns="46259" bIns="46259">
            <a:spAutoFit/>
          </a:bodyPr>
          <a:lstStyle>
            <a:lvl1pPr algn="l" defTabSz="1300480">
              <a:defRPr>
                <a:solidFill>
                  <a:srgbClr val="000000"/>
                </a:solidFill>
              </a:defRPr>
            </a:lvl1pPr>
          </a:lstStyle>
          <a:p>
            <a:pPr algn="l" defTabSz="914400">
              <a:lnSpc>
                <a:spcPct val="15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【寻访泰山“挑山工”】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4909820" y="1624330"/>
            <a:ext cx="597408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课程内容：在情景设计中，同学们共同寻访泰山“挑山工”，与挑山工交流沟通，利用现场道具，体验一次“挑山工”，切实领悟新时代泰山“挑山工”精神。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目标：切实体验挑山工，通过交谈，领悟当代挑山工精神。通过课程的体验，磨炼学生的意志，树立学生脚踏实地、永不放弃、勇攀高峰的精神。勇做新时代泰山“挑山工”，以永不懈怠的精神状态和一往无前的奋斗姿态，当好新时代的追梦人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826135" y="711835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51000" y="84709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课程详情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2860675" y="1924050"/>
            <a:ext cx="620141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课程内容：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沿途进行解读泰山地质、石刻，进行有关泰山著名诗词、成语、谚语的接龙游戏。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课程目标：让学生了解帝王将相、文人墨客、黎民百姓对泰山的崇敬和向往。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sp>
        <p:nvSpPr>
          <p:cNvPr id="17" name="汶口遗址"/>
          <p:cNvSpPr txBox="1"/>
          <p:nvPr>
            <p:custDataLst>
              <p:tags r:id="rId14"/>
            </p:custDataLst>
          </p:nvPr>
        </p:nvSpPr>
        <p:spPr>
          <a:xfrm>
            <a:off x="4686314" y="1267814"/>
            <a:ext cx="2377440" cy="398780"/>
          </a:xfrm>
          <a:prstGeom prst="rect">
            <a:avLst/>
          </a:prstGeom>
          <a:ln w="12700">
            <a:miter lim="400000"/>
          </a:ln>
        </p:spPr>
        <p:txBody>
          <a:bodyPr wrap="none" lIns="46259" tIns="46259" rIns="46259" bIns="46259">
            <a:spAutoFit/>
          </a:bodyPr>
          <a:lstStyle>
            <a:lvl1pPr algn="l" defTabSz="1300480">
              <a:defRPr>
                <a:solidFill>
                  <a:srgbClr val="000000"/>
                </a:solidFill>
              </a:defRPr>
            </a:lvl1pPr>
          </a:lstStyle>
          <a:p>
            <a:pPr algn="l"/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【品着诗词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登泰山】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pic>
        <p:nvPicPr>
          <p:cNvPr id="3" name="图片 2" descr="5212414543308769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8720" y="3599815"/>
            <a:ext cx="4126865" cy="204978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880" y="735965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51000" y="84709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课程详情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2576830" y="2120900"/>
            <a:ext cx="70002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课程内容：泰山见证，留印顶峰，团队完成创意合影。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课程目标：见证自己攀登泰山、战胜自己的历程，激发学生对泰山之行的情怀，提高学生的自信心和集体荣誉感。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sp>
        <p:nvSpPr>
          <p:cNvPr id="17" name="汶口遗址"/>
          <p:cNvSpPr txBox="1"/>
          <p:nvPr>
            <p:custDataLst>
              <p:tags r:id="rId14"/>
            </p:custDataLst>
          </p:nvPr>
        </p:nvSpPr>
        <p:spPr>
          <a:xfrm>
            <a:off x="4689475" y="1420495"/>
            <a:ext cx="2774315" cy="398780"/>
          </a:xfrm>
          <a:prstGeom prst="rect">
            <a:avLst/>
          </a:prstGeom>
          <a:ln w="12700">
            <a:miter lim="400000"/>
          </a:ln>
        </p:spPr>
        <p:txBody>
          <a:bodyPr wrap="square" lIns="46259" tIns="46259" rIns="46259" bIns="46259">
            <a:spAutoFit/>
          </a:bodyPr>
          <a:lstStyle>
            <a:lvl1pPr algn="l" defTabSz="1300480">
              <a:defRPr>
                <a:solidFill>
                  <a:srgbClr val="000000"/>
                </a:solidFill>
              </a:defRPr>
            </a:lvl1pPr>
          </a:lstStyle>
          <a:p>
            <a:pPr algn="l"/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【岱顶留印</a:t>
            </a:r>
            <a:r>
              <a:rPr lang="en-US" altLang="zh-CN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 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走向未来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】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pic>
        <p:nvPicPr>
          <p:cNvPr id="21" name="图片 20" descr="3594569208989107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0365" y="3307715"/>
            <a:ext cx="3273425" cy="204851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70000" sy="7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772538429918545469"/>
          <p:cNvPicPr>
            <a:picLocks noChangeAspect="1"/>
          </p:cNvPicPr>
          <p:nvPr/>
        </p:nvPicPr>
        <p:blipFill>
          <a:blip r:embed="rId2"/>
          <a:srcRect b="9852"/>
          <a:stretch>
            <a:fillRect/>
          </a:stretch>
        </p:blipFill>
        <p:spPr>
          <a:xfrm>
            <a:off x="0" y="2540"/>
            <a:ext cx="12191365" cy="685482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904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205740" y="253365"/>
            <a:ext cx="11748135" cy="635063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半闭框 10"/>
          <p:cNvSpPr/>
          <p:nvPr>
            <p:custDataLst>
              <p:tags r:id="rId5"/>
            </p:custDataLst>
          </p:nvPr>
        </p:nvSpPr>
        <p:spPr>
          <a:xfrm>
            <a:off x="205740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2" name="半闭框 11"/>
          <p:cNvSpPr/>
          <p:nvPr>
            <p:custDataLst>
              <p:tags r:id="rId6"/>
            </p:custDataLst>
          </p:nvPr>
        </p:nvSpPr>
        <p:spPr>
          <a:xfrm rot="5400000">
            <a:off x="11233785" y="253365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半闭框 12"/>
          <p:cNvSpPr/>
          <p:nvPr>
            <p:custDataLst>
              <p:tags r:id="rId7"/>
            </p:custDataLst>
          </p:nvPr>
        </p:nvSpPr>
        <p:spPr>
          <a:xfrm rot="16200000">
            <a:off x="205740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37795" y="0"/>
            <a:ext cx="12192000" cy="7031990"/>
          </a:xfrm>
          <a:prstGeom prst="rect">
            <a:avLst/>
          </a:prstGeom>
          <a:gradFill>
            <a:gsLst>
              <a:gs pos="0">
                <a:srgbClr val="0D0D0D">
                  <a:lumMod val="95000"/>
                  <a:lumOff val="5000"/>
                  <a:alpha val="0"/>
                </a:srgbClr>
              </a:gs>
              <a:gs pos="100000">
                <a:srgbClr val="0D0D0D">
                  <a:lumMod val="95000"/>
                  <a:lumOff val="5000"/>
                  <a:alpha val="53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半闭框 13"/>
          <p:cNvSpPr/>
          <p:nvPr>
            <p:custDataLst>
              <p:tags r:id="rId9"/>
            </p:custDataLst>
          </p:nvPr>
        </p:nvSpPr>
        <p:spPr>
          <a:xfrm rot="10800000">
            <a:off x="11233785" y="5883910"/>
            <a:ext cx="720000" cy="720000"/>
          </a:xfrm>
          <a:prstGeom prst="halfFrame">
            <a:avLst>
              <a:gd name="adj1" fmla="val 0"/>
              <a:gd name="adj2" fmla="val 0"/>
            </a:avLst>
          </a:prstGeom>
          <a:noFill/>
          <a:ln w="6350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944880" y="759460"/>
            <a:ext cx="10270490" cy="5433695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1"/>
            </p:custDataLst>
          </p:nvPr>
        </p:nvSpPr>
        <p:spPr>
          <a:xfrm>
            <a:off x="1117600" y="880745"/>
            <a:ext cx="3048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1511300" y="880745"/>
            <a:ext cx="139700" cy="590550"/>
          </a:xfrm>
          <a:prstGeom prst="rect">
            <a:avLst/>
          </a:prstGeom>
          <a:solidFill>
            <a:srgbClr val="172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51000" y="84709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solidFill>
                  <a:schemeClr val="accent1"/>
                </a:solidFill>
                <a:latin typeface="汉仪北魏写经W" panose="00020600040101010101" charset="-122"/>
                <a:ea typeface="汉仪北魏写经W" panose="00020600040101010101" charset="-122"/>
              </a:rPr>
              <a:t>课程详情</a:t>
            </a:r>
            <a:endParaRPr lang="zh-CN" altLang="en-US" sz="3200">
              <a:solidFill>
                <a:schemeClr val="accent1"/>
              </a:solidFill>
              <a:latin typeface="汉仪北魏写经W" panose="00020600040101010101" charset="-122"/>
              <a:ea typeface="汉仪北魏写经W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3459480" y="1832610"/>
            <a:ext cx="62382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课程内容：泰山见证，留印顶峰，团队完成创意合影。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</a:rPr>
              <a:t>课程目标：见证自己攀登泰山、战胜自己的历程，激发学生对泰山之行的情怀，提高学生的自信心和集体荣誉感。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</a:endParaRPr>
          </a:p>
        </p:txBody>
      </p:sp>
      <p:sp>
        <p:nvSpPr>
          <p:cNvPr id="17" name="汶口遗址"/>
          <p:cNvSpPr txBox="1"/>
          <p:nvPr>
            <p:custDataLst>
              <p:tags r:id="rId14"/>
            </p:custDataLst>
          </p:nvPr>
        </p:nvSpPr>
        <p:spPr>
          <a:xfrm>
            <a:off x="5523244" y="1182724"/>
            <a:ext cx="2377440" cy="398780"/>
          </a:xfrm>
          <a:prstGeom prst="rect">
            <a:avLst/>
          </a:prstGeom>
          <a:ln w="12700">
            <a:miter lim="400000"/>
          </a:ln>
        </p:spPr>
        <p:txBody>
          <a:bodyPr wrap="none" lIns="46259" tIns="46259" rIns="46259" bIns="46259">
            <a:spAutoFit/>
          </a:bodyPr>
          <a:lstStyle>
            <a:lvl1pPr algn="l" defTabSz="1300480">
              <a:defRPr>
                <a:solidFill>
                  <a:srgbClr val="000000"/>
                </a:solidFill>
              </a:defRPr>
            </a:lvl1pPr>
          </a:lstStyle>
          <a:p>
            <a:pPr algn="l"/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【中华泰山</a:t>
            </a:r>
            <a:r>
              <a:rPr lang="zh-CN" altLang="en-US" sz="2000" dirty="0">
                <a:solidFill>
                  <a:schemeClr val="dk2">
                    <a:lumMod val="25000"/>
                  </a:schemeClr>
                </a:solidFill>
                <a:latin typeface="汉仪北魏写经W" panose="00020600040101010101" charset="-122"/>
                <a:ea typeface="汉仪北魏写经W" panose="00020600040101010101" charset="-122"/>
                <a:cs typeface="汉仪北魏写经W" panose="00020600040101010101" charset="-122"/>
                <a:sym typeface="+mn-ea"/>
              </a:rPr>
              <a:t>成人礼】</a:t>
            </a:r>
            <a:endParaRPr lang="zh-CN" altLang="en-US" sz="2000" dirty="0">
              <a:solidFill>
                <a:schemeClr val="dk2">
                  <a:lumMod val="25000"/>
                </a:schemeClr>
              </a:solidFill>
              <a:latin typeface="汉仪北魏写经W" panose="00020600040101010101" charset="-122"/>
              <a:ea typeface="汉仪北魏写经W" panose="00020600040101010101" charset="-122"/>
              <a:cs typeface="汉仪北魏写经W" panose="00020600040101010101" charset="-122"/>
              <a:sym typeface="+mn-ea"/>
            </a:endParaRPr>
          </a:p>
        </p:txBody>
      </p:sp>
      <p:pic>
        <p:nvPicPr>
          <p:cNvPr id="3" name="图片 2" descr="4239202188425552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1025" y="3713480"/>
            <a:ext cx="3104515" cy="1939290"/>
          </a:xfrm>
          <a:prstGeom prst="rect">
            <a:avLst/>
          </a:prstGeom>
        </p:spPr>
      </p:pic>
      <p:pic>
        <p:nvPicPr>
          <p:cNvPr id="18" name="图片 17" descr="7110267786150812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4355" y="3713480"/>
            <a:ext cx="3103880" cy="193929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1"/>
  <p:tag name="KSO_WM_UNIT_ID" val="diagram726_5*m_h_i*1_1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0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3_2"/>
  <p:tag name="KSO_WM_UNIT_ID" val="diagram726_5*m_h_i*1_3_2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3_3"/>
  <p:tag name="KSO_WM_UNIT_ID" val="diagram726_5*m_h_i*1_3_3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03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726_5*m_h_f*1_3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726_5*m_h_i*1_3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0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5_3"/>
  <p:tag name="KSO_WM_UNIT_ID" val="diagram726_5*m_h_i*1_5_3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5_2"/>
  <p:tag name="KSO_WM_UNIT_ID" val="diagram726_5*m_h_i*1_5_2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07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726_5*m_h_f*1_5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1"/>
  <p:tag name="KSO_WM_UNIT_ID" val="diagram726_5*m_h_i*1_5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726_5*m_h_i*1_2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1"/>
  <p:tag name="KSO_WM_UNIT_ID" val="diagram726_5*m_h_i*1_4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1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2_3"/>
  <p:tag name="KSO_WM_UNIT_ID" val="diagram726_5*m_h_i*1_2_3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12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726_5*m_h_f*1_2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1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4_3"/>
  <p:tag name="KSO_WM_UNIT_ID" val="diagram726_5*m_h_i*1_4_3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114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726_5*m_h_f*1_4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ags/tag11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1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1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2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TABLE_BEAUTIFY" val="smartTable{071e6367-9e33-4598-b048-7201324adcaf}"/>
  <p:tag name="TABLE_ENDDRAG_ORIGIN_RECT" val="808*451"/>
  <p:tag name="TABLE_ENDDRAG_RECT" val="107*51*808*451"/>
  <p:tag name="TABLE_EMPHASIZE_COLOR" val="4874862"/>
  <p:tag name="TABLE_SKINIDX" val="0"/>
  <p:tag name="TABLE_COLORIDX" val="9"/>
  <p:tag name="TABLE_COLOR_RGB" val="0x000000*0xFFFFFF*0x212121*0xFFFFFF*0x4A626E*0xA4B9B0*0xD6E6E6*0xF8E8CF*0xEEB991*0xB26C53"/>
</p:tagLst>
</file>

<file path=ppt/tags/tag12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3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4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5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6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3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4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4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7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8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9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5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2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5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5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5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1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2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63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3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4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5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76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8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7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8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7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8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89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9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9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9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20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2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0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0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1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2.xml><?xml version="1.0" encoding="utf-8"?>
<p:tagLst xmlns:p="http://schemas.openxmlformats.org/presentationml/2006/main">
  <p:tag name="KSO_WM_UNIT_TEXT_FILL_FORE_SCHEMECOLOR_INDEX_BRIGHTNESS" val="0.1"/>
  <p:tag name="KSO_WM_UNIT_TEXT_FILL_FORE_SCHEMECOLOR_INDEX" val="15"/>
  <p:tag name="KSO_WM_UNIT_TEXT_FILL_TYPE" val="1"/>
</p:tagLst>
</file>

<file path=ppt/tags/tag21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4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1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2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2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3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5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2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2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2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3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3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3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35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3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7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1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8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8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UNIT_FILL_FORE_SCHEMECOLOR_INDEX_1_BRIGHTNESS" val="0.05"/>
  <p:tag name="KSO_WM_UNIT_FILL_FORE_SCHEMECOLOR_INDEX_1" val="13"/>
  <p:tag name="KSO_WM_UNIT_FILL_FORE_SCHEMECOLOR_INDEX_1_POS" val="0"/>
  <p:tag name="KSO_WM_UNIT_FILL_FORE_SCHEMECOLOR_INDEX_1_TRANS" val="1"/>
  <p:tag name="KSO_WM_UNIT_FILL_FORE_SCHEMECOLOR_INDEX_2_BRIGHTNESS" val="0.05"/>
  <p:tag name="KSO_WM_UNIT_FILL_FORE_SCHEMECOLOR_INDEX_2" val="13"/>
  <p:tag name="KSO_WM_UNIT_FILL_FORE_SCHEMECOLOR_INDEX_2_POS" val="1"/>
  <p:tag name="KSO_WM_UNIT_FILL_FORE_SCHEMECOLOR_INDEX_2_TRANS" val="0.47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3.xml><?xml version="1.0" encoding="utf-8"?>
<p:tagLst xmlns:p="http://schemas.openxmlformats.org/presentationml/2006/main">
  <p:tag name="KSO_WM_UNIT_FILL_FORE_SCHEMECOLOR_INDEX_BRIGHTNESS" val="0.1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2_2"/>
  <p:tag name="KSO_WM_UNIT_ID" val="diagram726_5*m_h_i*1_2_2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4_2"/>
  <p:tag name="KSO_WM_UNIT_ID" val="diagram726_5*m_h_i*1_4_2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i"/>
  <p:tag name="KSO_WM_UNIT_INDEX" val="1_1"/>
  <p:tag name="KSO_WM_UNIT_ID" val="diagram726_5*m_i*1_1"/>
  <p:tag name="KSO_WM_TEMPLATE_CATEGORY" val="diagram"/>
  <p:tag name="KSO_WM_TEMPLATE_INDEX" val="726"/>
  <p:tag name="KSO_WM_UNIT_LAYERLEVEL" val="1_1"/>
  <p:tag name="KSO_WM_TAG_VERSION" val="1.0"/>
  <p:tag name="KSO_WM_BEAUTIFY_FLAG" val="#wm#"/>
  <p:tag name="KSO_WM_DIAGRAM_GROUP_CODE" val="m1-1"/>
  <p:tag name="KSO_WM_UNIT_LINE_FORE_SCHEMECOLOR_INDEX" val="6"/>
  <p:tag name="KSO_WM_UNIT_LINE_FILL_TYPE" val="2"/>
  <p:tag name="KSO_WM_UNIT_DIAGRAM_SCHEMECOLOR_ID" val="0"/>
  <p:tag name="KSO_WM_UNIT_USESOURCEFORMAT_APPLY" val="1"/>
</p:tagLst>
</file>

<file path=ppt/tags/tag9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1_3"/>
  <p:tag name="KSO_WM_UNIT_ID" val="diagram726_5*m_h_i*1_1_3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1_2"/>
  <p:tag name="KSO_WM_UNIT_ID" val="diagram726_5*m_h_i*1_1_2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0"/>
  <p:tag name="KSO_WM_UNIT_USESOURCEFORMAT_APPLY" val="1"/>
</p:tagLst>
</file>

<file path=ppt/tags/tag99.xml><?xml version="1.0" encoding="utf-8"?>
<p:tagLst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726_5*m_h_f*1_1_1"/>
  <p:tag name="KSO_WM_TEMPLATE_CATEGORY" val="diagram"/>
  <p:tag name="KSO_WM_TEMPLATE_INDEX" val="726"/>
  <p:tag name="KSO_WM_UNIT_LAYERLEVEL" val="1_1_1"/>
  <p:tag name="KSO_WM_TAG_VERSION" val="1.0"/>
  <p:tag name="KSO_WM_BEAUTIFY_FLAG" val="#wm#"/>
  <p:tag name="KSO_WM_DIAGRAM_GROUP_CODE" val="m1-1"/>
  <p:tag name="KSO_WM_UNIT_TEXT_FILL_FORE_SCHEMECOLOR_INDEX" val="14"/>
  <p:tag name="KSO_WM_UNIT_TEXT_FILL_TYPE" val="1"/>
  <p:tag name="KSO_WM_UNIT_DIAGRAM_SCHEMECOLOR_ID" val="0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E8EEF2"/>
    </a:dk2>
    <a:lt2>
      <a:srgbClr val="F9FAFB"/>
    </a:lt2>
    <a:accent1>
      <a:srgbClr val="2B4663"/>
    </a:accent1>
    <a:accent2>
      <a:srgbClr val="5C7885"/>
    </a:accent2>
    <a:accent3>
      <a:srgbClr val="94ACBC"/>
    </a:accent3>
    <a:accent4>
      <a:srgbClr val="B9CAE1"/>
    </a:accent4>
    <a:accent5>
      <a:srgbClr val="97ABBD"/>
    </a:accent5>
    <a:accent6>
      <a:srgbClr val="3B606F"/>
    </a:accent6>
    <a:hlink>
      <a:srgbClr val="5FCBFB"/>
    </a:hlink>
    <a:folHlink>
      <a:srgbClr val="B759B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3789</Words>
  <Application>WPS 演示</Application>
  <PresentationFormat>宽屏</PresentationFormat>
  <Paragraphs>231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字魂武林江湖体</vt:lpstr>
      <vt:lpstr>汉仪北魏写经W</vt:lpstr>
      <vt:lpstr>楷体</vt:lpstr>
      <vt:lpstr>中山行书百年纪念版</vt:lpstr>
      <vt:lpstr>仿宋_GB2312</vt:lpstr>
      <vt:lpstr>仿宋</vt:lpstr>
      <vt:lpstr>黑体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邹邹</cp:lastModifiedBy>
  <cp:revision>182</cp:revision>
  <dcterms:created xsi:type="dcterms:W3CDTF">2019-06-19T02:08:00Z</dcterms:created>
  <dcterms:modified xsi:type="dcterms:W3CDTF">2021-12-28T11:19:40Z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KSOTemplateUUID">
    <vt:lpwstr>v1.0_mb_F8luUZXVDDvJSWGunZuDOw==</vt:lpwstr>
  </property>
  <property fmtid="{D5CDD505-2E9C-101B-9397-08002B2CF9AE}" pid="4" name="ICV">
    <vt:lpwstr>E3822481188E4FC2A5D0247EA5492A23</vt:lpwstr>
  </property>
</Properties>
</file>