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98" r:id="rId2"/>
    <p:sldId id="270" r:id="rId3"/>
    <p:sldId id="264" r:id="rId4"/>
    <p:sldId id="263" r:id="rId5"/>
    <p:sldId id="299" r:id="rId6"/>
    <p:sldId id="300" r:id="rId7"/>
    <p:sldId id="301" r:id="rId8"/>
    <p:sldId id="274" r:id="rId9"/>
    <p:sldId id="303" r:id="rId10"/>
    <p:sldId id="302" r:id="rId11"/>
    <p:sldId id="262" r:id="rId12"/>
    <p:sldId id="304" r:id="rId13"/>
    <p:sldId id="305" r:id="rId14"/>
    <p:sldId id="306" r:id="rId15"/>
    <p:sldId id="271" r:id="rId16"/>
    <p:sldId id="275" r:id="rId17"/>
    <p:sldId id="282" r:id="rId18"/>
    <p:sldId id="272" r:id="rId19"/>
    <p:sldId id="307" r:id="rId20"/>
    <p:sldId id="283" r:id="rId21"/>
    <p:sldId id="308" r:id="rId22"/>
    <p:sldId id="311" r:id="rId23"/>
    <p:sldId id="313" r:id="rId24"/>
    <p:sldId id="314" r:id="rId25"/>
    <p:sldId id="310" r:id="rId26"/>
    <p:sldId id="273" r:id="rId27"/>
    <p:sldId id="309" r:id="rId28"/>
    <p:sldId id="31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85F71"/>
    <a:srgbClr val="FF940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77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70" y="-102"/>
      </p:cViewPr>
      <p:guideLst>
        <p:guide orient="horz" pos="2152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DCECA-097E-41DC-B17B-276C1792766F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AC87D-36ED-41FB-B594-006CCC29BC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36734-0993-4485-8A82-F63276A4A2B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AC87D-36ED-41FB-B594-006CCC29BC6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61364" y="173317"/>
            <a:ext cx="11846859" cy="65218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 advClick="0"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985" y="8255"/>
            <a:ext cx="12205335" cy="684149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615436" y="1242833"/>
            <a:ext cx="1021080" cy="1106805"/>
            <a:chOff x="8768643" y="704295"/>
            <a:chExt cx="1021080" cy="1106805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5"/>
            <a:srcRect b="49394"/>
            <a:stretch>
              <a:fillRect/>
            </a:stretch>
          </p:blipFill>
          <p:spPr>
            <a:xfrm>
              <a:off x="8814458" y="786758"/>
              <a:ext cx="931133" cy="47520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8768643" y="704295"/>
              <a:ext cx="1021080" cy="1106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zh-CN" sz="6600" dirty="0">
                  <a:latin typeface="楷体" panose="02010609060101010101" charset="-122"/>
                  <a:ea typeface="楷体" panose="02010609060101010101" charset="-122"/>
                </a:rPr>
                <a:t>博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242083" y="1324990"/>
            <a:ext cx="1021080" cy="1106805"/>
            <a:chOff x="8768643" y="2031266"/>
            <a:chExt cx="1021080" cy="1106805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5"/>
            <a:srcRect t="-1" r="49470" b="-2292"/>
            <a:stretch>
              <a:fillRect/>
            </a:stretch>
          </p:blipFill>
          <p:spPr>
            <a:xfrm flipH="1">
              <a:off x="9269480" y="2031266"/>
              <a:ext cx="474343" cy="96840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8768643" y="2031266"/>
              <a:ext cx="1021080" cy="1106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6600" dirty="0">
                  <a:latin typeface="楷体" panose="02010609060101010101" charset="-122"/>
                  <a:ea typeface="楷体" panose="02010609060101010101" charset="-122"/>
                </a:rPr>
                <a:t>物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407930" y="2566802"/>
            <a:ext cx="1021080" cy="1106805"/>
            <a:chOff x="8768643" y="3167567"/>
            <a:chExt cx="1021080" cy="1106805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5"/>
            <a:srcRect b="49394"/>
            <a:stretch>
              <a:fillRect/>
            </a:stretch>
          </p:blipFill>
          <p:spPr>
            <a:xfrm flipV="1">
              <a:off x="8811917" y="3636910"/>
              <a:ext cx="931133" cy="47520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8768643" y="3167567"/>
              <a:ext cx="1021080" cy="1106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6600" dirty="0">
                  <a:latin typeface="楷体" panose="02010609060101010101" charset="-122"/>
                  <a:ea typeface="楷体" panose="02010609060101010101" charset="-122"/>
                </a:rPr>
                <a:t>故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923925" y="2566539"/>
            <a:ext cx="1021080" cy="1106805"/>
            <a:chOff x="8768643" y="4399204"/>
            <a:chExt cx="1021080" cy="1106805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5"/>
            <a:srcRect t="-1" r="49470" b="-2292"/>
            <a:stretch>
              <a:fillRect/>
            </a:stretch>
          </p:blipFill>
          <p:spPr>
            <a:xfrm>
              <a:off x="8807085" y="4440400"/>
              <a:ext cx="475032" cy="96980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8768643" y="4399204"/>
              <a:ext cx="1021080" cy="1106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6600" dirty="0">
                  <a:latin typeface="楷体" panose="02010609060101010101" charset="-122"/>
                  <a:ea typeface="楷体" panose="02010609060101010101" charset="-122"/>
                </a:rPr>
                <a:t>汇</a:t>
              </a:r>
            </a:p>
          </p:txBody>
        </p:sp>
      </p:grpSp>
      <p:sp>
        <p:nvSpPr>
          <p:cNvPr id="37" name="PA_文本框 42"/>
          <p:cNvSpPr txBox="1"/>
          <p:nvPr>
            <p:custDataLst>
              <p:tags r:id="rId1"/>
            </p:custDataLst>
          </p:nvPr>
        </p:nvSpPr>
        <p:spPr>
          <a:xfrm>
            <a:off x="5178425" y="6270625"/>
            <a:ext cx="2062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楷体" panose="02010609060101010101" charset="-122"/>
                <a:ea typeface="楷体" panose="02010609060101010101" charset="-122"/>
              </a:rPr>
              <a:t>主讲人：李浩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891178" y="1242440"/>
            <a:ext cx="1021080" cy="1106805"/>
            <a:chOff x="10264068" y="2174776"/>
            <a:chExt cx="1021080" cy="1106805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5"/>
            <a:srcRect t="-1" r="49470" b="-2292"/>
            <a:stretch>
              <a:fillRect/>
            </a:stretch>
          </p:blipFill>
          <p:spPr>
            <a:xfrm flipH="1">
              <a:off x="10778240" y="2243991"/>
              <a:ext cx="474343" cy="968400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0264068" y="2174776"/>
              <a:ext cx="1021080" cy="1106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6600" dirty="0">
                  <a:latin typeface="楷体" panose="02010609060101010101" charset="-122"/>
                  <a:ea typeface="楷体" panose="02010609060101010101" charset="-122"/>
                </a:rPr>
                <a:t>馆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064533" y="2566415"/>
            <a:ext cx="1021080" cy="1106805"/>
            <a:chOff x="8853733" y="1962051"/>
            <a:chExt cx="1021080" cy="1106805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5"/>
            <a:srcRect t="-1" r="49470" b="-2292"/>
            <a:stretch>
              <a:fillRect/>
            </a:stretch>
          </p:blipFill>
          <p:spPr>
            <a:xfrm flipH="1">
              <a:off x="9269480" y="2031266"/>
              <a:ext cx="474343" cy="968400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8853733" y="1962051"/>
              <a:ext cx="1021080" cy="1106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6600" dirty="0">
                  <a:latin typeface="楷体" panose="02010609060101010101" charset="-122"/>
                  <a:ea typeface="楷体" panose="02010609060101010101" charset="-122"/>
                </a:rPr>
                <a:t>事</a:t>
              </a: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8415637" y="2701290"/>
            <a:ext cx="461665" cy="14547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mtClean="0">
                <a:latin typeface="楷体" panose="02010609060101010101" charset="-122"/>
                <a:ea typeface="楷体" panose="02010609060101010101" charset="-122"/>
              </a:rPr>
              <a:t>第九讲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>
        <p:random/>
      </p:transition>
    </mc:Choice>
    <mc:Fallback>
      <p:transition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380" y="106577"/>
            <a:ext cx="5178563" cy="13594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1849" y="5365170"/>
            <a:ext cx="5178563" cy="135941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76985" y="2465705"/>
            <a:ext cx="10007600" cy="23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战后，左宝贵的部下们冒着战火寻得一角血衣和一只朝靴，将这两件遗物护送回了将军的故里。将军身后，清廷追封他为太子少保，谥号忠壮，并建了“左忠壮公祠”以示祭奠。而在他战死的地方，日军还为他立了一块木碑，上书“奉天师团总司令官左宝贵战死于此”，以表示对这位将领的敬重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25 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70940" y="947420"/>
            <a:ext cx="999934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甲午战争一开始，仓促迎战的清军一时抵挡不住日军的偷袭，而洋务运动的成果也未能一改清廷自身内部的昏庸与无能。因而，在前线督战指挥的清军大将们大都毫无斗志，甚至影响着一些士兵们也少有战力可言。</a:t>
            </a:r>
          </a:p>
          <a:p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    虽然战争最终的结果早就为我们所熟知，但是在那场战争中，依旧有耀眼的将星，无愧于家国忠勇之士的名号，拱卫着属于国人的荣耀——邓世昌算一个，丁汝昌算一个，而左宝贵在这帮人里更算一个。</a:t>
            </a:r>
          </a:p>
          <a:p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    或许大家对甲午海战的印象更为深刻，北洋舰队虽败犹荣，在战场上浴血搏杀的场景丝毫不愧为中国海军。而在朝鲜半岛之上的陆战亦有可歌可泣的地方，其中，左宝贵便是将自己的一腔赤诚热血洒在这异国的土地之上。</a:t>
            </a:r>
          </a:p>
          <a:p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    战事爆发后，左宝贵即刻奉命率领部下援救朝鲜，同时命人取上冬季衣物，想借地势与日军做持久战。与左宝贵一同入朝的共有四支军队，但是因为政府就攻守问题上出现了严重的分歧，因而错失良机，致使清军在牙山一役付出了很大的代价。</a:t>
            </a:r>
          </a:p>
          <a:p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   牙山一役，叶志超率军溃逃，虚报战功，被任命为驻平壤诸军统帅，一时间上下皆惊，诸将不服调遣。因此，危难之际左宝贵便成了实际上的平壤守备清军统领。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70940" y="947420"/>
            <a:ext cx="999934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当年9月份，日军进兵平壤，得知该消息后，左宝贵力主趁日军分散之际主动迎击，得到将领们的支持。在兵分三路出击之后，叶志超害怕后路被切断，因而急调北路人马回援，因此再次错失良机，使得分散的日军得以会合。</a:t>
            </a:r>
          </a:p>
          <a:p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    9月12日，眼见日军合围，平壤危在旦夕，叶志超与卫汝贵主张弃城而逃。此时左宝贵怒骂道：“若辈惜死，可自去，此城为吾冢矣。”就这样，左将军便决定不再退让，而是在此城与日寇决一死战。</a:t>
            </a:r>
          </a:p>
          <a:p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    或许自知这一场战斗将成为自己的绝唱，左宝贵在战前先期沐浴，换上了清廷赏赐的朝服，带上翎顶，欲身先士卒，感召将士们同仇敌忾。</a:t>
            </a:r>
          </a:p>
          <a:p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    9月15日凌晨，日军开始对平壤进行疯狂的炮击，平壤保卫战打响。此役，在左宝贵的率领之下，清军将士打出了前所未有的士气，日军开战之后第一次感慨道：“战斗颇为困难”。不过，由于兵力悬殊，加上清军火力不足，还是让日军在中午时分拿下了城外的四处堡垒，平壤城仅剩玄武门一处要地在清军控制之下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6645" y="1444625"/>
            <a:ext cx="999934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>
                <a:latin typeface="楷体" panose="02010609060101010101" charset="-122"/>
                <a:ea typeface="楷体" panose="02010609060101010101" charset="-122"/>
              </a:rPr>
              <a:t>此时，左宝贵就在这玄武门当中指挥战斗。眼见各堡垒失守，左将军“知势已瓦解，志必死”。于是乎，他身着御赐衣冠，登上城门，亲自点燃火炮迎击敌军，而他的部下也深受感染，奋勇杀敌。不过，失去屏障之后，左宝贵已然成为了日军火炮的目标，在指挥战斗的时候，左宝贵先后身中两发炮弹，第一发炮弹弹片击中肋下的时候他仍旧坐镇指挥，第二发炮弹落下之后，当即便不能说话了，撤下城门之后便离世。</a:t>
            </a:r>
          </a:p>
          <a:p>
            <a:endParaRPr>
              <a:latin typeface="楷体" panose="02010609060101010101" charset="-122"/>
              <a:ea typeface="楷体" panose="02010609060101010101" charset="-122"/>
            </a:endParaRPr>
          </a:p>
          <a:p>
            <a:r>
              <a:rPr>
                <a:latin typeface="楷体" panose="02010609060101010101" charset="-122"/>
                <a:ea typeface="楷体" panose="02010609060101010101" charset="-122"/>
              </a:rPr>
              <a:t>    将军牺牲之后，日军乘乱占领了玄武门，左宝贵的营官杨建胜欲带着将军尸骨撤离平壤，但日军早已遍布全城，杨副官亦命丧乱军之中，二人的尸骸再无踪影。</a:t>
            </a:r>
          </a:p>
          <a:p>
            <a:r>
              <a:rPr>
                <a:latin typeface="楷体" panose="02010609060101010101" charset="-122"/>
                <a:ea typeface="楷体" panose="02010609060101010101" charset="-122"/>
              </a:rPr>
              <a:t>    </a:t>
            </a:r>
          </a:p>
          <a:p>
            <a:r>
              <a:rPr>
                <a:latin typeface="楷体" panose="02010609060101010101" charset="-122"/>
                <a:ea typeface="楷体" panose="02010609060101010101" charset="-122"/>
              </a:rPr>
              <a:t>    在这之后，左宝贵的部下们冒着战火寻得一角血衣和一只朝靴，将这两件遗物护送回了将军的故里。将军身后，清廷追封他为太子少保，谥号忠壮，并建了“左忠壮公祠”以示祭奠。而在他战死的地方，日军还为他立了一块木碑，上书“奉天师团总司令官左宝贵战死于此”，以表示对这位将领的敬重。虽然这块木碑现已流失，但此事，却为当时的英国旅行家伊莎贝拉·伯德·毕晓普亲眼所见，并被她记录在了游记《朝鲜纪行》之中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KgLgVxkJJyTU7SeAADk5WZqBtA9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" y="2243455"/>
            <a:ext cx="4269740" cy="3192780"/>
          </a:xfrm>
          <a:prstGeom prst="rect">
            <a:avLst/>
          </a:prstGeom>
        </p:spPr>
      </p:pic>
      <p:pic>
        <p:nvPicPr>
          <p:cNvPr id="4" name="图片 3" descr="wKgLgVxkJJLRHaRWADP2AIv_hto4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175" y="1697355"/>
            <a:ext cx="5994400" cy="4284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09040" y="1183640"/>
            <a:ext cx="9715500" cy="4338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          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将军显圣</a:t>
            </a:r>
          </a:p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</a:p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在朝鲜平壤，还流传着一个“雨夜七星门外左将军显圣”的故事。传说平壤战役三年后的1897年9月15日，同样是一个雨夜，住在平壤七星门内的一个叫林善华的朝鲜老人正在七星门外行走，突然听见马嘶叫的声音，又混杂着军靴和剑的音响，老人走上七星门，看见有个军人跨着白马，高挥着在暗淡中发着白光的军刀，向北方走去。他想起了这骑白马的将军就是大清将领左宝贵，认为是他的英灵显圣，并说给众人听，此后每当9月15日夜晚下雨的话，平壤七星门就会出现左宝贵骑马的身姿。这一传说虽然蒙上一层神话色彩，但反映了朝鲜人民对左宝贵的怀念。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57659" y="2109387"/>
            <a:ext cx="11839899" cy="2651815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"/>
          <p:cNvSpPr txBox="1"/>
          <p:nvPr/>
        </p:nvSpPr>
        <p:spPr>
          <a:xfrm>
            <a:off x="5156787" y="2202277"/>
            <a:ext cx="3983990" cy="2559142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2000" dirty="0">
                <a:solidFill>
                  <a:srgbClr val="38475B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中东之战,陆军皆遁,宝贵独死平壤；海军皆降,世昌独死东沟。中外传其壮节,将其与邓世昌并称“双忠”。</a:t>
            </a:r>
          </a:p>
        </p:txBody>
      </p:sp>
      <p:pic>
        <p:nvPicPr>
          <p:cNvPr id="30" name="Picture 2" descr="E:\PPT改稿\中国风\cb07f99ffa4f864be703dc7c783bc6040d44dd5c492f9-qwcalB_fw65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659" y="8474"/>
            <a:ext cx="6912696" cy="68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9575800" y="3232785"/>
            <a:ext cx="23437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历史点评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380" y="106577"/>
            <a:ext cx="5178563" cy="13594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1849" y="5365170"/>
            <a:ext cx="5178563" cy="13594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34086" y="346973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华文隶书" panose="02010800040101010101" pitchFamily="2" charset="-122"/>
                <a:ea typeface="华文隶书" panose="02010800040101010101" pitchFamily="2" charset="-122"/>
              </a:rPr>
              <a:t>第二章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496310" y="4387850"/>
            <a:ext cx="51987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有的放矢</a:t>
            </a:r>
          </a:p>
        </p:txBody>
      </p:sp>
      <p:pic>
        <p:nvPicPr>
          <p:cNvPr id="3" name="图片 2" descr="微信图片_201905232150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950" y="1118235"/>
            <a:ext cx="2324100" cy="2219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25 1.85185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04322" y="873378"/>
            <a:ext cx="11754911" cy="511201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2"/>
          <p:cNvSpPr txBox="1"/>
          <p:nvPr/>
        </p:nvSpPr>
        <p:spPr>
          <a:xfrm>
            <a:off x="3559522" y="1650309"/>
            <a:ext cx="5043678" cy="3761740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dirty="0">
                <a:solidFill>
                  <a:srgbClr val="38475B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000" dirty="0">
                <a:solidFill>
                  <a:srgbClr val="38475B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宋·叶适《水心别集·十五·终论》：“论立于此，若射之有的也，或百步之外，或五十步之外，的必先立，然后挟弓注矢以从之。”</a:t>
            </a:r>
          </a:p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rgbClr val="38475B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论据已经历在这里了，就像射击有了目的，有的在百步之外，有的在五十步之外，目标必须先确立，然后才可以弯弓搭箭对准目标射击。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6680" y="326117"/>
            <a:ext cx="4045858" cy="6041478"/>
          </a:xfrm>
          <a:prstGeom prst="rect">
            <a:avLst/>
          </a:prstGeom>
        </p:spPr>
      </p:pic>
      <p:sp>
        <p:nvSpPr>
          <p:cNvPr id="19" name="文本框 3"/>
          <p:cNvSpPr txBox="1"/>
          <p:nvPr/>
        </p:nvSpPr>
        <p:spPr>
          <a:xfrm>
            <a:off x="1396425" y="1650498"/>
            <a:ext cx="1246319" cy="3392170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/>
          <a:p>
            <a:pPr algn="ctr"/>
            <a:r>
              <a:rPr kumimoji="1" lang="zh-CN" altLang="en-US" sz="5400" spc="-300" dirty="0">
                <a:latin typeface="隶书" pitchFamily="49" charset="-122"/>
                <a:ea typeface="隶书" pitchFamily="49" charset="-122"/>
                <a:cs typeface="经典繁毛楷" pitchFamily="49" charset="-122"/>
              </a:rPr>
              <a:t>有的放矢</a:t>
            </a: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21772" y="1024508"/>
            <a:ext cx="11754911" cy="511201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2"/>
          <p:cNvSpPr txBox="1"/>
          <p:nvPr/>
        </p:nvSpPr>
        <p:spPr>
          <a:xfrm>
            <a:off x="3683347" y="2701869"/>
            <a:ext cx="5043678" cy="1453515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dirty="0">
                <a:solidFill>
                  <a:srgbClr val="38475B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000" dirty="0">
                <a:solidFill>
                  <a:srgbClr val="38475B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例句： 我们要考虑到所有可能，事情执行起来才能做到有的放矢。</a:t>
            </a:r>
          </a:p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rgbClr val="38475B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例句：每个人做事都要有的放矢。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6680" y="326117"/>
            <a:ext cx="4045858" cy="6041478"/>
          </a:xfrm>
          <a:prstGeom prst="rect">
            <a:avLst/>
          </a:prstGeom>
        </p:spPr>
      </p:pic>
      <p:sp>
        <p:nvSpPr>
          <p:cNvPr id="19" name="文本框 3"/>
          <p:cNvSpPr txBox="1"/>
          <p:nvPr/>
        </p:nvSpPr>
        <p:spPr>
          <a:xfrm>
            <a:off x="1396425" y="1650498"/>
            <a:ext cx="1246319" cy="3392170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/>
          <a:p>
            <a:pPr algn="ctr"/>
            <a:r>
              <a:rPr kumimoji="1" lang="zh-CN" altLang="en-US" sz="5400" spc="-300" dirty="0">
                <a:latin typeface="隶书" pitchFamily="49" charset="-122"/>
                <a:ea typeface="隶书" pitchFamily="49" charset="-122"/>
                <a:cs typeface="经典繁毛楷" pitchFamily="49" charset="-122"/>
              </a:rPr>
              <a:t>有的放矢</a:t>
            </a: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264868" y="3731264"/>
            <a:ext cx="11846859" cy="257739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4"/>
          <p:cNvSpPr txBox="1"/>
          <p:nvPr/>
        </p:nvSpPr>
        <p:spPr>
          <a:xfrm>
            <a:off x="1450427" y="1406130"/>
            <a:ext cx="1920557" cy="1730375"/>
          </a:xfrm>
          <a:prstGeom prst="rect">
            <a:avLst/>
          </a:prstGeom>
          <a:solidFill>
            <a:srgbClr val="485F71"/>
          </a:solidFill>
          <a:ln w="12700">
            <a:noFill/>
          </a:ln>
        </p:spPr>
        <p:txBody>
          <a:bodyPr vert="horz" wrap="square" lIns="68580" tIns="34290" rIns="68580" bIns="34290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课程内容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791075" y="1419860"/>
            <a:ext cx="622808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一、抗日英雄左宝贵</a:t>
            </a:r>
          </a:p>
          <a:p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二、成语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--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有的放矢</a:t>
            </a:r>
          </a:p>
          <a:p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三、文物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--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箭镞</a:t>
            </a: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18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380" y="106577"/>
            <a:ext cx="5178563" cy="13594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1849" y="5365170"/>
            <a:ext cx="5178563" cy="13594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34086" y="4273005"/>
            <a:ext cx="1706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</a:rPr>
              <a:t>第三章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175885" y="5039995"/>
            <a:ext cx="18243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>
                <a:latin typeface="楷体" panose="02010609060101010101" charset="-122"/>
                <a:ea typeface="楷体" panose="02010609060101010101" charset="-122"/>
              </a:rPr>
              <a:t>箭镞</a:t>
            </a:r>
          </a:p>
        </p:txBody>
      </p:sp>
      <p:pic>
        <p:nvPicPr>
          <p:cNvPr id="6" name="图片 5" descr="tim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8485" y="1466215"/>
            <a:ext cx="3415665" cy="2558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25 1.85185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bafa40f4bfbfbeddfa5717f75f0f736afc31f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03" y="1064046"/>
            <a:ext cx="4824470" cy="4824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84694" y="1597446"/>
            <a:ext cx="46050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仿宋" pitchFamily="49" charset="-122"/>
                <a:ea typeface="仿宋" pitchFamily="49" charset="-122"/>
              </a:rPr>
              <a:t>    古代东方游牧民族多以弓箭为武器，因此“夷”又用来指以游猎为生的东方部族，</a:t>
            </a:r>
            <a:r>
              <a:rPr lang="en-US" altLang="zh-CN" sz="3600" dirty="0" smtClean="0">
                <a:latin typeface="仿宋" pitchFamily="49" charset="-122"/>
                <a:ea typeface="仿宋" pitchFamily="49" charset="-122"/>
              </a:rPr>
              <a:t>《</a:t>
            </a:r>
            <a:r>
              <a:rPr lang="zh-CN" altLang="en-US" sz="3600" dirty="0" smtClean="0">
                <a:latin typeface="仿宋" pitchFamily="49" charset="-122"/>
                <a:ea typeface="仿宋" pitchFamily="49" charset="-122"/>
              </a:rPr>
              <a:t>说文</a:t>
            </a:r>
            <a:r>
              <a:rPr lang="en-US" altLang="zh-CN" sz="3600" dirty="0" smtClean="0">
                <a:latin typeface="仿宋" pitchFamily="49" charset="-122"/>
                <a:ea typeface="仿宋" pitchFamily="49" charset="-122"/>
              </a:rPr>
              <a:t>·</a:t>
            </a:r>
            <a:r>
              <a:rPr lang="zh-CN" altLang="en-US" sz="3600" dirty="0" smtClean="0">
                <a:latin typeface="仿宋" pitchFamily="49" charset="-122"/>
                <a:ea typeface="仿宋" pitchFamily="49" charset="-122"/>
              </a:rPr>
              <a:t>大部</a:t>
            </a:r>
            <a:r>
              <a:rPr lang="en-US" altLang="zh-CN" sz="3600" dirty="0" smtClean="0">
                <a:latin typeface="仿宋" pitchFamily="49" charset="-122"/>
                <a:ea typeface="仿宋" pitchFamily="49" charset="-122"/>
              </a:rPr>
              <a:t>》</a:t>
            </a:r>
            <a:r>
              <a:rPr lang="zh-CN" altLang="en-US" sz="3600" dirty="0" smtClean="0">
                <a:latin typeface="仿宋" pitchFamily="49" charset="-122"/>
                <a:ea typeface="仿宋" pitchFamily="49" charset="-122"/>
              </a:rPr>
              <a:t>又云：“夷，东方之人也。</a:t>
            </a:r>
            <a:endParaRPr lang="zh-CN" altLang="en-US" sz="3600" dirty="0">
              <a:latin typeface="仿宋" pitchFamily="49" charset="-122"/>
              <a:ea typeface="仿宋" pitchFamily="49" charset="-122"/>
            </a:endParaRP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im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814" y="1357523"/>
            <a:ext cx="8128000" cy="482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7427" y="749147"/>
            <a:ext cx="3338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后羿射日</a:t>
            </a:r>
            <a:endParaRPr lang="zh-CN" altLang="en-US" sz="2400" b="1" dirty="0">
              <a:latin typeface="仿宋" pitchFamily="49" charset="-122"/>
              <a:ea typeface="仿宋" pitchFamily="49" charset="-122"/>
            </a:endParaRP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1905260912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900" y="575630"/>
            <a:ext cx="7447403" cy="5585553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1905260912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4506" y="355293"/>
            <a:ext cx="8258978" cy="6194234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2159000"/>
            <a:ext cx="8763000" cy="25400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1857463888,482988071&amp;fm=26&amp;gp=0"/>
          <p:cNvPicPr>
            <a:picLocks noChangeAspect="1"/>
          </p:cNvPicPr>
          <p:nvPr/>
        </p:nvPicPr>
        <p:blipFill>
          <a:blip r:embed="rId3"/>
          <a:srcRect t="3543" b="2838"/>
          <a:stretch>
            <a:fillRect/>
          </a:stretch>
        </p:blipFill>
        <p:spPr>
          <a:xfrm>
            <a:off x="1092835" y="449580"/>
            <a:ext cx="4344035" cy="6096000"/>
          </a:xfrm>
          <a:prstGeom prst="rect">
            <a:avLst/>
          </a:prstGeom>
        </p:spPr>
      </p:pic>
      <p:pic>
        <p:nvPicPr>
          <p:cNvPr id="3" name="图片 2" descr="a08b87d6277f9e2f7f4db4201c30e924b899f39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630" y="448945"/>
            <a:ext cx="4778375" cy="6096635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7932" y="6268598"/>
            <a:ext cx="2919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博物馆</a:t>
            </a:r>
            <a:r>
              <a:rPr lang="en-US" altLang="zh-CN" dirty="0" smtClean="0"/>
              <a:t>-</a:t>
            </a:r>
            <a:r>
              <a:rPr lang="zh-CN" altLang="en-US" dirty="0" smtClean="0"/>
              <a:t>万箭齐发</a:t>
            </a:r>
            <a:endParaRPr lang="zh-CN" altLang="en-US" dirty="0"/>
          </a:p>
        </p:txBody>
      </p:sp>
      <p:pic>
        <p:nvPicPr>
          <p:cNvPr id="3" name="图片 2" descr="微信图片_20190526091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7725" y="297456"/>
            <a:ext cx="7542882" cy="5657162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161290" y="2971800"/>
            <a:ext cx="11846560" cy="35052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4"/>
          <p:cNvSpPr txBox="1"/>
          <p:nvPr/>
        </p:nvSpPr>
        <p:spPr>
          <a:xfrm>
            <a:off x="3965417" y="1041740"/>
            <a:ext cx="3820491" cy="157735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kumimoji="1" lang="zh-CN" altLang="en-US" sz="9800" dirty="0">
                <a:solidFill>
                  <a:srgbClr val="38475B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WenYue GuDianMingChaoTi (Non-Commercial Use) W5" charset="-122"/>
              </a:rPr>
              <a:t>目录</a:t>
            </a:r>
          </a:p>
        </p:txBody>
      </p:sp>
      <p:sp>
        <p:nvSpPr>
          <p:cNvPr id="19" name="文本框 9"/>
          <p:cNvSpPr txBox="1"/>
          <p:nvPr/>
        </p:nvSpPr>
        <p:spPr>
          <a:xfrm>
            <a:off x="8571863" y="3302663"/>
            <a:ext cx="743046" cy="1754326"/>
          </a:xfrm>
          <a:prstGeom prst="rect">
            <a:avLst/>
          </a:prstGeom>
          <a:noFill/>
          <a:ln>
            <a:solidFill>
              <a:srgbClr val="485F7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485F7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第三章</a:t>
            </a:r>
          </a:p>
        </p:txBody>
      </p:sp>
      <p:sp>
        <p:nvSpPr>
          <p:cNvPr id="20" name="文本框 11"/>
          <p:cNvSpPr txBox="1"/>
          <p:nvPr/>
        </p:nvSpPr>
        <p:spPr>
          <a:xfrm>
            <a:off x="4990473" y="3302783"/>
            <a:ext cx="743046" cy="1754326"/>
          </a:xfrm>
          <a:prstGeom prst="rect">
            <a:avLst/>
          </a:prstGeom>
          <a:noFill/>
          <a:ln>
            <a:solidFill>
              <a:srgbClr val="485F7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485F7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第二章</a:t>
            </a:r>
          </a:p>
        </p:txBody>
      </p:sp>
      <p:sp>
        <p:nvSpPr>
          <p:cNvPr id="21" name="文本框 13"/>
          <p:cNvSpPr txBox="1"/>
          <p:nvPr/>
        </p:nvSpPr>
        <p:spPr>
          <a:xfrm>
            <a:off x="1555930" y="3302783"/>
            <a:ext cx="743046" cy="1754326"/>
          </a:xfrm>
          <a:prstGeom prst="rect">
            <a:avLst/>
          </a:prstGeom>
          <a:noFill/>
          <a:ln>
            <a:solidFill>
              <a:srgbClr val="485F7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485F7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第一章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658745" y="3302635"/>
            <a:ext cx="828675" cy="2910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抗日英雄左宝贵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47155" y="3302635"/>
            <a:ext cx="551815" cy="23818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成语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sym typeface="+mn-ea"/>
              </a:rPr>
              <a:t>--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sym typeface="+mn-ea"/>
              </a:rPr>
              <a:t>有的放矢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10117455" y="3338830"/>
            <a:ext cx="551815" cy="25330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文物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--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箭镞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17" grpId="0"/>
      <p:bldP spid="19" grpId="0" bldLvl="0" animBg="1"/>
      <p:bldP spid="20" grpId="0" bldLvl="0" animBg="1"/>
      <p:bldP spid="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380" y="106577"/>
            <a:ext cx="5178563" cy="13594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1849" y="5365170"/>
            <a:ext cx="5178563" cy="13594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34086" y="346973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华文隶书" panose="02010800040101010101" pitchFamily="2" charset="-122"/>
                <a:ea typeface="华文隶书" panose="02010800040101010101" pitchFamily="2" charset="-122"/>
              </a:rPr>
              <a:t>第一章</a:t>
            </a:r>
          </a:p>
        </p:txBody>
      </p:sp>
      <p:pic>
        <p:nvPicPr>
          <p:cNvPr id="2" name="图片 1" descr="wKgLdlxkI87ROllRADNdzRZqzpM9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4295" y="920115"/>
            <a:ext cx="1852930" cy="24834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01465" y="4378325"/>
            <a:ext cx="40544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latin typeface="楷体" panose="02010609060101010101" charset="-122"/>
                <a:ea typeface="楷体" panose="02010609060101010101" charset="-122"/>
                <a:sym typeface="+mn-ea"/>
              </a:rPr>
              <a:t>抗日英雄左宝贵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25 1.85185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380" y="106577"/>
            <a:ext cx="5178563" cy="13594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1849" y="5365170"/>
            <a:ext cx="5178563" cy="1359411"/>
          </a:xfrm>
          <a:prstGeom prst="rect">
            <a:avLst/>
          </a:prstGeom>
        </p:spPr>
      </p:pic>
      <p:pic>
        <p:nvPicPr>
          <p:cNvPr id="5" name="图片 4" descr="wKgLd1xkI3uDPGtcACLPc2qLGTQ4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390" y="780415"/>
            <a:ext cx="3366135" cy="52965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228080" y="2157730"/>
            <a:ext cx="486727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左宝贵（1837~1894年），字冠廷，山东费县地方集（今属山东省临沂市平邑县）人，回族。清末著名民族英雄，甲午战争“三英”之一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25 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380" y="106577"/>
            <a:ext cx="5178563" cy="13594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1849" y="5365170"/>
            <a:ext cx="5178563" cy="1359411"/>
          </a:xfrm>
          <a:prstGeom prst="rect">
            <a:avLst/>
          </a:prstGeom>
        </p:spPr>
      </p:pic>
      <p:pic>
        <p:nvPicPr>
          <p:cNvPr id="5" name="图片 4" descr="wKgLd1xkI3uDPGtcACLPc2qLGTQ4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390" y="780415"/>
            <a:ext cx="3366135" cy="52965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803265" y="1369060"/>
            <a:ext cx="5566410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zh-CN" altLang="en-US" sz="2400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1837年10月18日左宝贵生于一个贫苦的回族农民家庭。父名左世荣，母杨氏，皆早年逝世。他孤无所依，又没有家产来维持基本的生活，不得不与其二弟左宝贤、三弟左宝清依附叔左世宏生活，饱尝了人间疾苦。稍长，因得罪本村恶少不得不背井离乡，靠摆地摊当皮匠挣钱糊口，过着衣不蔽体食不果腹的生活。1856年，左宝贵因打伤缝马靴不给钱的官兵，被迫携两弟投效江南军营，开始了他的戎马生涯。</a:t>
            </a:r>
            <a:endParaRPr lang="zh-CN" altLang="en-US" sz="280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25 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380" y="106577"/>
            <a:ext cx="5178563" cy="13594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1849" y="5365170"/>
            <a:ext cx="5178563" cy="1359411"/>
          </a:xfrm>
          <a:prstGeom prst="rect">
            <a:avLst/>
          </a:prstGeom>
        </p:spPr>
      </p:pic>
      <p:pic>
        <p:nvPicPr>
          <p:cNvPr id="5" name="图片 4" descr="wKgLd1xkI3uDPGtcACLPc2qLGTQ4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390" y="780415"/>
            <a:ext cx="3366135" cy="52965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897880" y="915670"/>
            <a:ext cx="5566410" cy="575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1856年，隶属于江南大营，参加平定太平天国。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1865年，从僧格林沁讨伐捻军起义。</a:t>
            </a:r>
            <a:endParaRPr lang="zh-CN" altLang="en-US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1868年，补天津镇游击。捻军失败，以功晋参将，并赏加副将衔。</a:t>
            </a:r>
            <a:endParaRPr lang="zh-CN" altLang="en-US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1872年，奉檄往热河朝阳剿办“马贼”，积功以副将尽先补用，并赏加总兵衔。</a:t>
            </a:r>
            <a:endParaRPr lang="zh-CN" altLang="en-US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1875年，率部从刑部尚书崇实赴奉、吉两省查办案件，诏以总兵记名简放，赐镪色巴图鲁勇号。</a:t>
            </a:r>
            <a:endParaRPr lang="zh-CN" altLang="en-US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1880年，奉命统领奉军，并总理营务翼张。因治军严肃，先后经将军庆裕、大学士李鸿章以“勤明忠实，骁果耐劳，晓畅军事，谋勇兼优”入奏，得旨以提督总兵记名简放。</a:t>
            </a:r>
            <a:endParaRPr lang="zh-CN" altLang="en-US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1889年，授广东高州镇总兵，仍留驻奉天。</a:t>
            </a:r>
            <a:endParaRPr lang="zh-CN" altLang="en-US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1891年秋，因参加镇压热河朝阳金丹道教起义（参见：金丹道起义）有功，赏穿黄马褂，并赏给头品顶戴。</a:t>
            </a:r>
            <a:endParaRPr lang="zh-CN" altLang="en-US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1894年，因慈禧太后60寿典，赏戴双眼花翎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en-US" sz="2000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 sz="2000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25 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PPT改稿\中国风\cf127725535bad9ad0f204eca8886b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700" y="1257164"/>
            <a:ext cx="11908791" cy="626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4"/>
          <p:cNvSpPr txBox="1"/>
          <p:nvPr/>
        </p:nvSpPr>
        <p:spPr>
          <a:xfrm>
            <a:off x="2294090" y="2799876"/>
            <a:ext cx="6420624" cy="622300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隶书" pitchFamily="49" charset="-122"/>
                <a:ea typeface="隶书" pitchFamily="49" charset="-122"/>
                <a:cs typeface="WenYue GuDianMingChaoTi (Non-Commercial Use) W5" charset="-122"/>
              </a:rPr>
              <a:t>中日甲午战争</a:t>
            </a: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PPT改稿\中国风\cf127725535bad9ad0f204eca8886b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700" y="1257164"/>
            <a:ext cx="11908791" cy="626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4"/>
          <p:cNvSpPr txBox="1"/>
          <p:nvPr/>
        </p:nvSpPr>
        <p:spPr>
          <a:xfrm>
            <a:off x="3178423" y="1692436"/>
            <a:ext cx="6420624" cy="1730375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/>
          <a:p>
            <a:pPr algn="l"/>
            <a:r>
              <a:rPr 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若辈惜死，可自去，此城为吾冢矣”。</a:t>
            </a:r>
            <a:endParaRPr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</a:t>
            </a:r>
            <a:r>
              <a:rPr 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-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左宝贵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隶书" pitchFamily="49" charset="-122"/>
              <a:ea typeface="隶书" pitchFamily="49" charset="-122"/>
              <a:cs typeface="WenYue GuDianMingChaoTi (Non-Commercial Use) W5" charset="-122"/>
            </a:endParaRP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Office Theme">
  <a:themeElements>
    <a:clrScheme name="自定义 6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F243E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2297</Words>
  <Application>WPS 演示</Application>
  <PresentationFormat>自定义</PresentationFormat>
  <Paragraphs>102</Paragraphs>
  <Slides>28</Slides>
  <Notes>25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Office Theme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12.31.03</dc:title>
  <dc:creator>WIN7</dc:creator>
  <cp:lastModifiedBy>administrator</cp:lastModifiedBy>
  <cp:revision>146</cp:revision>
  <dcterms:created xsi:type="dcterms:W3CDTF">2017-08-18T03:02:00Z</dcterms:created>
  <dcterms:modified xsi:type="dcterms:W3CDTF">2021-12-27T01:12:51Z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2052-11.1.0.8415</vt:lpwstr>
  </property>
</Properties>
</file>