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4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6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7.xml"/><Relationship Id="rId2" Type="http://schemas.openxmlformats.org/officeDocument/2006/relationships/hyperlink" Target="https://baike.baidu.com/item/%E2%80%9C%E4%B8%9C%E6%96%B9%E7%BA%A2%E2%80%9D1%E5%8F%B7" TargetMode="External"/><Relationship Id="rId1" Type="http://schemas.openxmlformats.org/officeDocument/2006/relationships/hyperlink" Target="https://baike.baidu.com/item/%E4%BA%BA%E9%80%A0%E5%9C%B0%E7%90%83%E5%8D%AB%E6%98%9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71295" y="2367915"/>
            <a:ext cx="948563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400" b="1"/>
              <a:t>触摸三航实践</a:t>
            </a:r>
            <a:r>
              <a:rPr lang="en-US" altLang="zh-CN" sz="4400" b="1"/>
              <a:t>  </a:t>
            </a:r>
            <a:r>
              <a:rPr lang="zh-CN" altLang="en-US" sz="4400" b="1"/>
              <a:t>畅享科技魅力</a:t>
            </a:r>
            <a:endParaRPr lang="zh-CN" altLang="en-US" sz="4400" b="1"/>
          </a:p>
          <a:p>
            <a:pPr algn="ctr"/>
            <a:endParaRPr lang="zh-CN" altLang="en-US" sz="4400" b="1"/>
          </a:p>
          <a:p>
            <a:pPr algn="ctr"/>
            <a:r>
              <a:rPr lang="en-US" altLang="zh-CN" sz="4400" b="1"/>
              <a:t>--</a:t>
            </a:r>
            <a:r>
              <a:rPr lang="zh-CN" altLang="en-US" sz="4400" b="1"/>
              <a:t>青岛昌乐二中高级中学研学课程</a:t>
            </a:r>
            <a:endParaRPr lang="zh-CN" altLang="en-US" sz="4400" b="1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2" name="图片 1" descr="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860" y="283845"/>
            <a:ext cx="3470275" cy="287528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5262880" y="891540"/>
            <a:ext cx="6414135" cy="4892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0050"/>
            <a:r>
              <a:rPr lang="en-US" altLang="zh-CN" sz="2400" b="0">
                <a:ea typeface="宋体" panose="02010600030101010101" pitchFamily="2" charset="-122"/>
              </a:rPr>
              <a:t>   </a:t>
            </a:r>
            <a:r>
              <a:rPr lang="zh-CN" sz="2400" b="0">
                <a:ea typeface="宋体" panose="02010600030101010101" pitchFamily="2" charset="-122"/>
              </a:rPr>
              <a:t>西工大三航主题展厅，全称为西北工业大学青岛研究院三航科技展厅。西北工业大学简称“西工大”，位于古都西安，中华人民共和国工业和信息化部直属,副部级建制，是中国唯一一所同时发展航空、航天、航海（三航）工程教育和科学研究为特色的“985”、“211”“双一流”重点大学。学校秉承“公诚勇毅”校训，弘扬“三实一新”（基础扎实、工作踏实、作风朴实、开拓创新）校风，书写了新中国多个“第一”。在这个展厅里面我们可以了解到西工大的三航是如何发展的，在这里我们将看到中国在航海、航天、航空方面所取得成就。</a:t>
            </a:r>
            <a:endParaRPr lang="zh-CN" altLang="en-US" sz="2400" b="0">
              <a:ea typeface="宋体" panose="02010600030101010101" pitchFamily="2" charset="-122"/>
            </a:endParaRPr>
          </a:p>
        </p:txBody>
      </p:sp>
      <p:grpSp>
        <p:nvGrpSpPr>
          <p:cNvPr id="52" name="组合 52"/>
          <p:cNvGrpSpPr/>
          <p:nvPr/>
        </p:nvGrpSpPr>
        <p:grpSpPr>
          <a:xfrm>
            <a:off x="461645" y="3400425"/>
            <a:ext cx="4201795" cy="3457575"/>
            <a:chOff x="10047" y="79658"/>
            <a:chExt cx="3780" cy="3039"/>
          </a:xfrm>
        </p:grpSpPr>
        <p:pic>
          <p:nvPicPr>
            <p:cNvPr id="46" name="图片 4" descr="微信图片_2019071315021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047" y="79658"/>
              <a:ext cx="3780" cy="24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017" name="文本框 24"/>
            <p:cNvSpPr txBox="1">
              <a:spLocks noChangeArrowheads="1"/>
            </p:cNvSpPr>
            <p:nvPr/>
          </p:nvSpPr>
          <p:spPr bwMode="auto">
            <a:xfrm>
              <a:off x="10917" y="82123"/>
              <a:ext cx="2252" cy="5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80" tIns="34290" rIns="68580" bIns="34290">
              <a:noAutofit/>
            </a:bodyPr>
            <a:lstStyle/>
            <a:p>
              <a:pPr marL="0" algn="l" eaLnBrk="1">
                <a:spcBef>
                  <a:spcPts val="500"/>
                </a:spcBef>
                <a:spcAft>
                  <a:spcPts val="500"/>
                </a:spcAft>
              </a:pPr>
              <a:r>
                <a:rPr lang="en-US" altLang="zh-CN" sz="1050" b="1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玉兔号1:1仿制模型</a:t>
              </a:r>
              <a:endParaRPr lang="en-US" altLang="zh-CN" sz="1050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  <a:p>
              <a:pPr marL="0" algn="l" eaLnBrk="1">
                <a:spcBef>
                  <a:spcPts val="500"/>
                </a:spcBef>
                <a:spcAft>
                  <a:spcPts val="500"/>
                </a:spcAft>
              </a:pPr>
              <a:r>
                <a:rPr lang="en-US" altLang="zh-CN" sz="1200" ker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 </a:t>
              </a:r>
              <a:endParaRPr lang="en-US" altLang="zh-CN" sz="1200" ker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</p:grp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/>
        </p:nvSpPr>
        <p:spPr>
          <a:xfrm>
            <a:off x="5193665" y="1538605"/>
            <a:ext cx="641413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0050"/>
            <a:r>
              <a:rPr lang="en-US" altLang="zh-CN" sz="2400" b="0">
                <a:ea typeface="宋体" panose="02010600030101010101" pitchFamily="2" charset="-122"/>
              </a:rPr>
              <a:t>   </a:t>
            </a:r>
            <a:r>
              <a:rPr lang="zh-CN" sz="2400" b="0">
                <a:ea typeface="宋体" panose="02010600030101010101" pitchFamily="2" charset="-122"/>
              </a:rPr>
              <a:t>哈工大航天科技展厅，全称为哈尔滨工业大学青岛研究院成果展厅。哈尔滨工业大学，简称“哈工大”，中华人民共和国工业和信息化部直属、副部级建制，位列国家首批“985工程、211工程、世界一流大学建设A类，是一所以理工为主、多学科协调发展的国家重点大学。 9个国家重点学科一级学科，6个国家重点学科二级学科。10个一级学科排名位居全国前五位，其中力学学科排名全国第一。</a:t>
            </a:r>
            <a:endParaRPr lang="zh-CN" sz="2400" b="0">
              <a:ea typeface="宋体" panose="02010600030101010101" pitchFamily="2" charset="-122"/>
            </a:endParaRPr>
          </a:p>
        </p:txBody>
      </p:sp>
      <p:grpSp>
        <p:nvGrpSpPr>
          <p:cNvPr id="76" name="组合 76"/>
          <p:cNvGrpSpPr/>
          <p:nvPr/>
        </p:nvGrpSpPr>
        <p:grpSpPr>
          <a:xfrm>
            <a:off x="808990" y="241935"/>
            <a:ext cx="3218815" cy="3114675"/>
            <a:chOff x="4517" y="123181"/>
            <a:chExt cx="2859" cy="2952"/>
          </a:xfrm>
        </p:grpSpPr>
        <p:pic>
          <p:nvPicPr>
            <p:cNvPr id="44037" name="内容占位符 3" descr="3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517" y="123181"/>
              <a:ext cx="2859" cy="25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" name="文本框 75"/>
            <p:cNvSpPr txBox="1"/>
            <p:nvPr/>
          </p:nvSpPr>
          <p:spPr>
            <a:xfrm>
              <a:off x="5220" y="125703"/>
              <a:ext cx="1469" cy="43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just"/>
              <a:r>
                <a:rPr lang="en-US" altLang="zh-CN" sz="1000" b="1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哈工大校徽</a:t>
              </a:r>
              <a:endParaRPr lang="en-US" altLang="zh-CN" sz="1000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grpSp>
        <p:nvGrpSpPr>
          <p:cNvPr id="74" name="组合 74"/>
          <p:cNvGrpSpPr/>
          <p:nvPr/>
        </p:nvGrpSpPr>
        <p:grpSpPr>
          <a:xfrm>
            <a:off x="698500" y="3559810"/>
            <a:ext cx="3858895" cy="2693670"/>
            <a:chOff x="9757" y="126892"/>
            <a:chExt cx="4024" cy="2910"/>
          </a:xfrm>
        </p:grpSpPr>
        <p:pic>
          <p:nvPicPr>
            <p:cNvPr id="72" name="图片 3" descr="untitl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37" b="9241"/>
            <a:stretch>
              <a:fillRect/>
            </a:stretch>
          </p:blipFill>
          <p:spPr>
            <a:xfrm>
              <a:off x="9757" y="126892"/>
              <a:ext cx="4025" cy="25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" name="文本框 73"/>
            <p:cNvSpPr txBox="1"/>
            <p:nvPr/>
          </p:nvSpPr>
          <p:spPr>
            <a:xfrm>
              <a:off x="10350" y="129402"/>
              <a:ext cx="3229" cy="400"/>
            </a:xfrm>
            <a:prstGeom prst="rect">
              <a:avLst/>
            </a:prstGeom>
            <a:noFill/>
            <a:ln w="6350">
              <a:noFill/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just"/>
              <a:r>
                <a:rPr lang="en-US" altLang="zh-CN" sz="1000" b="1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哈尔滨工业大学青岛研究院</a:t>
              </a:r>
              <a:endParaRPr lang="en-US" altLang="zh-CN" sz="1000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</p:grp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/>
        </p:nvSpPr>
        <p:spPr>
          <a:xfrm>
            <a:off x="5193665" y="1538605"/>
            <a:ext cx="641413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0050"/>
            <a:r>
              <a:rPr lang="en-US" altLang="zh-CN" sz="2400" b="0">
                <a:ea typeface="宋体" panose="02010600030101010101" pitchFamily="2" charset="-122"/>
              </a:rPr>
              <a:t>   </a:t>
            </a:r>
            <a:r>
              <a:rPr lang="zh-CN" sz="2400" b="0">
                <a:ea typeface="宋体" panose="02010600030101010101" pitchFamily="2" charset="-122"/>
              </a:rPr>
              <a:t>国家海洋技术转移中心由科技部与青岛市政府联合共建，是国家“2+N”技术转移体系内唯一兼具行业特色和区域性优势的技术转移聚集区。中心依托区域智力资源密集、区域产业特色和政策先行先试等优势，聚焦海洋科技创新源头——蓝谷，发挥技术要素集聚枢纽功能和创新资源市场配置作用，建设国家海洋技术交易市场、海洋技术转移公共服务平台。</a:t>
            </a:r>
            <a:endParaRPr lang="zh-CN" sz="2400" b="0">
              <a:ea typeface="宋体" panose="02010600030101010101" pitchFamily="2" charset="-122"/>
            </a:endParaRPr>
          </a:p>
        </p:txBody>
      </p:sp>
      <p:pic>
        <p:nvPicPr>
          <p:cNvPr id="80" name="图片 3" descr="微信图片_2019071314125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3" b="38955"/>
          <a:stretch>
            <a:fillRect/>
          </a:stretch>
        </p:blipFill>
        <p:spPr>
          <a:xfrm>
            <a:off x="624840" y="595630"/>
            <a:ext cx="4262755" cy="251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08" name="图片 1" descr="微信图片_201907131413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2" b="10679"/>
          <a:stretch>
            <a:fillRect/>
          </a:stretch>
        </p:blipFill>
        <p:spPr>
          <a:xfrm>
            <a:off x="624840" y="3588385"/>
            <a:ext cx="4262755" cy="238569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" name="文本框 100"/>
          <p:cNvSpPr txBox="1"/>
          <p:nvPr/>
        </p:nvSpPr>
        <p:spPr>
          <a:xfrm>
            <a:off x="1038225" y="638175"/>
            <a:ext cx="9509125" cy="5384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/>
            <a:r>
              <a:rPr lang="en-US" altLang="zh-CN" sz="2800" b="1">
                <a:latin typeface="Arial" panose="020B0604020202020204" pitchFamily="34" charset="0"/>
                <a:ea typeface="黑体" panose="02010609060101010101" charset="-122"/>
              </a:rPr>
              <a:t>               </a:t>
            </a:r>
            <a:r>
              <a:rPr lang="zh-CN" sz="2800" b="1">
                <a:latin typeface="Arial" panose="020B0604020202020204" pitchFamily="34" charset="0"/>
                <a:ea typeface="黑体" panose="02010609060101010101" charset="-122"/>
              </a:rPr>
              <a:t>研学课题一：中国的航空航天航海设备</a:t>
            </a:r>
            <a:endParaRPr lang="zh-CN" sz="2800" b="1">
              <a:latin typeface="Arial" panose="020B0604020202020204" pitchFamily="34" charset="0"/>
              <a:ea typeface="黑体" panose="02010609060101010101" charset="-122"/>
            </a:endParaRPr>
          </a:p>
          <a:p>
            <a:pPr indent="0" algn="l"/>
            <a:r>
              <a:rPr lang="zh-CN" sz="2400" b="1">
                <a:ea typeface="宋体" panose="02010600030101010101" pitchFamily="2" charset="-122"/>
              </a:rPr>
              <a:t>研学目标：1.通过观看视频和实地考察了解中国的三航设备，并按照出现的时间分类。2.能用自己的话描述出至少一种设备的特征以及应用领域。</a:t>
            </a:r>
            <a:r>
              <a:rPr lang="zh-CN" sz="2800" b="0">
                <a:ea typeface="宋体" panose="02010600030101010101" pitchFamily="2" charset="-122"/>
              </a:rPr>
              <a:t></a:t>
            </a:r>
            <a:r>
              <a:rPr lang="en-US" altLang="zh-CN" sz="2800" b="0">
                <a:ea typeface="宋体" panose="02010600030101010101" pitchFamily="2" charset="-122"/>
              </a:rPr>
              <a:t>        </a:t>
            </a:r>
            <a:endParaRPr lang="en-US" altLang="zh-CN" sz="2800" b="0">
              <a:ea typeface="宋体" panose="02010600030101010101" pitchFamily="2" charset="-122"/>
            </a:endParaRPr>
          </a:p>
          <a:p>
            <a:pPr indent="0" algn="l"/>
            <a:r>
              <a:rPr lang="en-US" altLang="zh-CN" sz="2800" b="0">
                <a:ea typeface="宋体" panose="02010600030101010101" pitchFamily="2" charset="-122"/>
              </a:rPr>
              <a:t>        </a:t>
            </a:r>
            <a:r>
              <a:rPr lang="zh-CN" sz="2800" b="0">
                <a:ea typeface="宋体" panose="02010600030101010101" pitchFamily="2" charset="-122"/>
              </a:rPr>
              <a:t>中国在航空航天航海领域发展的越来越好，已经跻身世界一流水平，中国的载人航天已经是世界的顶尖水平，中国于1970年4月24日发射第一颗</a:t>
            </a:r>
            <a:r>
              <a:rPr lang="zh-CN" sz="2800" b="0">
                <a:solidFill>
                  <a:srgbClr val="0000FF"/>
                </a:solidFill>
                <a:ea typeface="宋体" panose="02010600030101010101" pitchFamily="2" charset="-122"/>
                <a:hlinkClick r:id="rId1"/>
              </a:rPr>
              <a:t>人造地球卫星</a:t>
            </a:r>
            <a:r>
              <a:rPr lang="zh-CN" sz="2800" b="0">
                <a:ea typeface="宋体" panose="02010600030101010101" pitchFamily="2" charset="-122"/>
              </a:rPr>
              <a:t>(见</a:t>
            </a:r>
            <a:r>
              <a:rPr lang="zh-CN" sz="2800" b="0">
                <a:solidFill>
                  <a:srgbClr val="0000FF"/>
                </a:solidFill>
                <a:ea typeface="宋体" panose="02010600030101010101" pitchFamily="2" charset="-122"/>
                <a:hlinkClick r:id="rId2"/>
              </a:rPr>
              <a:t>“东方红”1号</a:t>
            </a:r>
            <a:r>
              <a:rPr lang="zh-CN" sz="2800" b="0">
                <a:ea typeface="宋体" panose="02010600030101010101" pitchFamily="2" charset="-122"/>
              </a:rPr>
              <a:t>)，是继苏联、美国、法国、日本之后世界上第5个能独立发射人造卫星的国家。截至 1984年底，共发射了16颗人造地球卫星。</a:t>
            </a:r>
            <a:endParaRPr lang="zh-CN" altLang="en-US" sz="2800" b="0"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" name="文本框 100"/>
          <p:cNvSpPr txBox="1"/>
          <p:nvPr/>
        </p:nvSpPr>
        <p:spPr>
          <a:xfrm>
            <a:off x="1038225" y="638175"/>
            <a:ext cx="9509125" cy="5262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/>
            <a:r>
              <a:rPr lang="en-US" altLang="zh-CN" sz="2800" b="1">
                <a:latin typeface="Arial" panose="020B0604020202020204" pitchFamily="34" charset="0"/>
                <a:ea typeface="黑体" panose="02010609060101010101" charset="-122"/>
              </a:rPr>
              <a:t>               </a:t>
            </a:r>
            <a:r>
              <a:rPr lang="zh-CN" sz="2800" b="1">
                <a:latin typeface="Arial" panose="020B0604020202020204" pitchFamily="34" charset="0"/>
                <a:ea typeface="黑体" panose="02010609060101010101" charset="-122"/>
              </a:rPr>
              <a:t>研学课题二：制作并探究潜航器原理</a:t>
            </a:r>
            <a:endParaRPr lang="zh-CN" sz="2800" b="1">
              <a:latin typeface="Arial" panose="020B0604020202020204" pitchFamily="34" charset="0"/>
              <a:ea typeface="黑体" panose="02010609060101010101" charset="-122"/>
            </a:endParaRPr>
          </a:p>
          <a:p>
            <a:pPr indent="0" algn="l"/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研学目标：</a:t>
            </a:r>
            <a:endParaRPr lang="zh-CN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l"/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1.通过操作组装，了解掌握潜航器的制作方法，并形成记录。</a:t>
            </a:r>
            <a:endParaRPr lang="zh-CN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l"/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2.探究潜航器的工作原理，并分析该原理的在生活中的其他应用。</a:t>
            </a:r>
            <a:endParaRPr lang="zh-CN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l"/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</a:t>
            </a:r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无人潜航器（Unmanned underwater vehicle）是指没有人驾驶、靠遥控或自动控制在水下航行的器具，能进行深海探测、救生、排除水雷等高危险性水下作业。</a:t>
            </a:r>
            <a:endParaRPr lang="zh-CN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l"/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在军用领域上，它可作为一种新概念武器中无人作战平台武器。</a:t>
            </a:r>
            <a:endParaRPr lang="zh-CN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l"/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经过查阅资料与自己的实地考察，认真想一想，完成调查报告。</a:t>
            </a:r>
            <a:endParaRPr lang="zh-CN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" name="文本框 100"/>
          <p:cNvSpPr txBox="1"/>
          <p:nvPr/>
        </p:nvSpPr>
        <p:spPr>
          <a:xfrm>
            <a:off x="1038225" y="638175"/>
            <a:ext cx="9509125" cy="4831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/>
            <a:r>
              <a:rPr lang="en-US" altLang="zh-CN" sz="2800" b="1">
                <a:latin typeface="Arial" panose="020B0604020202020204" pitchFamily="34" charset="0"/>
                <a:ea typeface="黑体" panose="02010609060101010101" charset="-122"/>
              </a:rPr>
              <a:t>               </a:t>
            </a:r>
            <a:r>
              <a:rPr lang="zh-CN" sz="2800" b="1">
                <a:latin typeface="Arial" panose="020B0604020202020204" pitchFamily="34" charset="0"/>
                <a:ea typeface="黑体" panose="02010609060101010101" charset="-122"/>
              </a:rPr>
              <a:t>研学课题三：海洋探索的目的和意义</a:t>
            </a:r>
            <a:endParaRPr lang="zh-CN" sz="2800" b="1">
              <a:latin typeface="Arial" panose="020B0604020202020204" pitchFamily="34" charset="0"/>
              <a:ea typeface="黑体" panose="02010609060101010101" charset="-122"/>
            </a:endParaRPr>
          </a:p>
          <a:p>
            <a:pPr indent="0" algn="l"/>
            <a:endParaRPr lang="zh-CN" sz="2800" b="1">
              <a:latin typeface="Arial" panose="020B0604020202020204" pitchFamily="34" charset="0"/>
              <a:ea typeface="黑体" panose="02010609060101010101" charset="-122"/>
            </a:endParaRPr>
          </a:p>
          <a:p>
            <a:pPr indent="0" algn="l"/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研学目标：</a:t>
            </a:r>
            <a:endParaRPr lang="zh-CN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l"/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1.通过实地考察和学习讨论，联系相关资料，分析海洋探索的目的。</a:t>
            </a:r>
            <a:endParaRPr lang="zh-CN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l"/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2.感受海洋对于人类的重要性，了解海洋探索的意义，激发保护海洋的意识。</a:t>
            </a:r>
            <a:endParaRPr lang="zh-CN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l"/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</a:t>
            </a:r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人们对海洋所知甚少，因为高压、漆黑和极端的温度对海底的勘探作出了挑战。但一直以来，人类从未放弃过对海洋的不断探索，那么人类究竟探索了大海多少?为什么说海洋探索很重要呢?</a:t>
            </a:r>
            <a:endParaRPr lang="zh-CN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1346</Words>
  <Application>WPS 演示</Application>
  <PresentationFormat>宽屏</PresentationFormat>
  <Paragraphs>41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Calibri</vt:lpstr>
      <vt:lpstr>Times New Roman</vt:lpstr>
      <vt:lpstr>黑体</vt:lpstr>
      <vt:lpstr>Office 主题​​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好时光都该被宝贝</cp:lastModifiedBy>
  <cp:revision>150</cp:revision>
  <dcterms:created xsi:type="dcterms:W3CDTF">2019-06-19T02:08:00Z</dcterms:created>
  <dcterms:modified xsi:type="dcterms:W3CDTF">2021-12-27T07:48:38Z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E8CB250B575E47C5906B3EAD34E0D202</vt:lpwstr>
  </property>
</Properties>
</file>