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core.xml" ContentType="application/vnd.openxmlformats-package.core-properties+xml"/>
  <Default Extension="jpeg" ContentType="image/jpeg"/>
  <Default Extension="png" ContentType="image/png"/>
  <Override PartName="/ppt/presentation.xml" ContentType="application/vnd.openxmlformats-officedocument.presentationml.presentation.main+xml"/>
  <Override PartName="/ppt/slideMasters/slideMaster.xml" ContentType="application/vnd.openxmlformats-officedocument.presentationml.slideMaster+xml"/>
  <Override PartName="/ppt/slideLayouts/slideLayout.xml" ContentType="application/vnd.openxmlformats-officedocument.presentationml.slideLayout+xml"/>
  <Override PartName="/ppt/theme/theme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&#65279;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/Relationships>
</file>

<file path=ppt/presentation.xml><?xml version="1.0" encoding="utf-8"?>
<p:presentation xmlns:p="http://schemas.openxmlformats.org/presentationml/2006/main" xmlns:a="http://schemas.openxmlformats.org/drawingml/2006/main" xmlns:r="http://schemas.openxmlformats.org/officeDocument/2006/relationships">
  <p:sldMasterIdLst>
    <p:sldMasterId id="2147483648" r:id="rId1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</p:sldIdLst>
  <p:sldSz cx="10692384" cy="7562088"/>
  <p:notesSz cx="6858000" cy="9144000"/>
</p:presentation>
</file>

<file path=ppt/presProps.xml><?xml version="1.0" encoding="utf-8"?>
<p:presentationPr xmlns:p="http://schemas.openxmlformats.org/presentationml/2006/main" xmlns:a="http://schemas.openxmlformats.org/drawingml/2006/main" xmlns:r="http://schemas.openxmlformats.org/officeDocument/2006/relationships">
</p:presentationPr>
</file>

<file path=ppt/tableStyles.xml><?xml version="1.0" encoding="utf-8"?>
<a:tblStyleLst xmlns:a="http://schemas.openxmlformats.org/drawingml/2006/main" def="{5C22544A-7EE6-4342-B048-85BDC9FD1C3A}">
</a:tblStyleLst>
</file>

<file path=ppt/_rels/presentation.xml.rels>&#65279;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.xml"/><Relationship Id="rId2" Type="http://schemas.openxmlformats.org/officeDocument/2006/relationships/theme" Target="theme/theme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<Relationship Id="rId19" Type="http://schemas.openxmlformats.org/officeDocument/2006/relationships/slide" Target="slides/slide15.xml"/><Relationship Id="rId20" Type="http://schemas.openxmlformats.org/officeDocument/2006/relationships/slide" Target="slides/slide16.xml"/></Relationships>
</file>

<file path=ppt/slideLayouts/_rels/slideLayout.xml.rels>&#65279;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slideLayout.xml><?xml version="1.0" encoding="utf-8"?>
<p:sldLayout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/>
    </p:spTree>
  </p:cSld>
  <p:clrMapOvr>
    <a:masterClrMapping/>
  </p:clrMapOvr>
</p:sldLayout>
</file>

<file path=ppt/slideMasters/_rels/slideMaster.xml.rels>&#65279;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theme" Target="../theme/theme.xml"/></Relationships>
</file>

<file path=ppt/slideMasters/slideMaster.xml><?xml version="1.0" encoding="utf-8"?>
<p:sldMaster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/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s/_rels/slide1.xml.rels>&#65279;<?xml version="1.0" encoding="UTF-8" standalone="yes"?>
<Relationships xmlns="http://schemas.openxmlformats.org/package/2006/relationships"><Relationship Id="rPictId0" Type="http://schemas.openxmlformats.org/officeDocument/2006/relationships/image" Target="../media/image1.jpeg"/><Relationship Id="rPictId1" Type="http://schemas.openxmlformats.org/officeDocument/2006/relationships/image" Target="../media/image2.jpeg"/><Relationship Id="rPictId2" Type="http://schemas.openxmlformats.org/officeDocument/2006/relationships/image" Target="../media/image3.jpeg"/><Relationship Id="rPictId3" Type="http://schemas.openxmlformats.org/officeDocument/2006/relationships/image" Target="../media/image4.jpeg"/><Relationship Id="rPictId4" Type="http://schemas.openxmlformats.org/officeDocument/2006/relationships/image" Target="../media/image5.jpeg"/><Relationship Id="rId1" Type="http://schemas.openxmlformats.org/officeDocument/2006/relationships/slideLayout" Target="../slideLayouts/slideLayout.xml"/></Relationships>
</file>

<file path=ppt/slides/_rels/slide10.xml.rels>&#65279;<?xml version="1.0" encoding="UTF-8" standalone="yes"?>
<Relationships xmlns="http://schemas.openxmlformats.org/package/2006/relationships"><Relationship Id="rPictId0" Type="http://schemas.openxmlformats.org/officeDocument/2006/relationships/image" Target="../media/image31.jpeg"/><Relationship Id="rPictId1" Type="http://schemas.openxmlformats.org/officeDocument/2006/relationships/image" Target="../media/image32.jpeg"/><Relationship Id="rId1" Type="http://schemas.openxmlformats.org/officeDocument/2006/relationships/slideLayout" Target="../slideLayouts/slideLayout.xml"/></Relationships>
</file>

<file path=ppt/slides/_rels/slide11.xml.rels>&#65279;<?xml version="1.0" encoding="UTF-8" standalone="yes"?>
<Relationships xmlns="http://schemas.openxmlformats.org/package/2006/relationships"><Relationship Id="rPictId0" Type="http://schemas.openxmlformats.org/officeDocument/2006/relationships/image" Target="../media/image33.jpeg"/><Relationship Id="rPictId1" Type="http://schemas.openxmlformats.org/officeDocument/2006/relationships/image" Target="../media/image34.jpeg"/><Relationship Id="rPictId2" Type="http://schemas.openxmlformats.org/officeDocument/2006/relationships/image" Target="../media/image35.jpeg"/><Relationship Id="rPictId3" Type="http://schemas.openxmlformats.org/officeDocument/2006/relationships/image" Target="../media/image36.jpeg"/><Relationship Id="rPictId4" Type="http://schemas.openxmlformats.org/officeDocument/2006/relationships/image" Target="../media/image37.jpeg"/><Relationship Id="rPictId5" Type="http://schemas.openxmlformats.org/officeDocument/2006/relationships/image" Target="../media/image38.jpeg"/><Relationship Id="rPictId6" Type="http://schemas.openxmlformats.org/officeDocument/2006/relationships/image" Target="../media/image39.jpeg"/><Relationship Id="rPictId7" Type="http://schemas.openxmlformats.org/officeDocument/2006/relationships/image" Target="../media/image40.jpeg"/><Relationship Id="rId1" Type="http://schemas.openxmlformats.org/officeDocument/2006/relationships/slideLayout" Target="../slideLayouts/slideLayout.xml"/></Relationships>
</file>

<file path=ppt/slides/_rels/slide12.xml.rels>&#65279;<?xml version="1.0" encoding="UTF-8" standalone="yes"?>
<Relationships xmlns="http://schemas.openxmlformats.org/package/2006/relationships"><Relationship Id="rPictId0" Type="http://schemas.openxmlformats.org/officeDocument/2006/relationships/image" Target="../media/image41.jpeg"/><Relationship Id="rId1" Type="http://schemas.openxmlformats.org/officeDocument/2006/relationships/slideLayout" Target="../slideLayouts/slideLayout.xml"/></Relationships>
</file>

<file path=ppt/slides/_rels/slide13.xml.rels>&#65279;<?xml version="1.0" encoding="UTF-8" standalone="yes"?>
<Relationships xmlns="http://schemas.openxmlformats.org/package/2006/relationships"><Relationship Id="rPictId0" Type="http://schemas.openxmlformats.org/officeDocument/2006/relationships/image" Target="../media/image42.jpeg"/><Relationship Id="rId1" Type="http://schemas.openxmlformats.org/officeDocument/2006/relationships/slideLayout" Target="../slideLayouts/slideLayout.xml"/></Relationships>
</file>

<file path=ppt/slides/_rels/slide14.xml.rels>&#65279;<?xml version="1.0" encoding="UTF-8" standalone="yes"?>
<Relationships xmlns="http://schemas.openxmlformats.org/package/2006/relationships"><Relationship Id="rPictId0" Type="http://schemas.openxmlformats.org/officeDocument/2006/relationships/image" Target="../media/image43.jpeg"/><Relationship Id="rPictId1" Type="http://schemas.openxmlformats.org/officeDocument/2006/relationships/image" Target="../media/image44.jpeg"/><Relationship Id="rPictId2" Type="http://schemas.openxmlformats.org/officeDocument/2006/relationships/image" Target="../media/image45.jpeg"/><Relationship Id="rPictId3" Type="http://schemas.openxmlformats.org/officeDocument/2006/relationships/image" Target="../media/image46.jpeg"/><Relationship Id="rId1" Type="http://schemas.openxmlformats.org/officeDocument/2006/relationships/slideLayout" Target="../slideLayouts/slideLayout.xml"/></Relationships>
</file>

<file path=ppt/slides/_rels/slide15.xml.rels>&#65279;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.xml"/></Relationships>
</file>

<file path=ppt/slides/_rels/slide16.xml.rels>&#65279;<?xml version="1.0" encoding="UTF-8" standalone="yes"?>
<Relationships xmlns="http://schemas.openxmlformats.org/package/2006/relationships"><Relationship Id="rPictId0" Type="http://schemas.openxmlformats.org/officeDocument/2006/relationships/image" Target="../media/image47.jpeg"/><Relationship Id="rId1" Type="http://schemas.openxmlformats.org/officeDocument/2006/relationships/slideLayout" Target="../slideLayouts/slideLayout.xml"/></Relationships>
</file>

<file path=ppt/slides/_rels/slide2.xml.rels>&#65279;<?xml version="1.0" encoding="UTF-8" standalone="yes"?>
<Relationships xmlns="http://schemas.openxmlformats.org/package/2006/relationships"><Relationship Id="rPictId0" Type="http://schemas.openxmlformats.org/officeDocument/2006/relationships/image" Target="../media/image6.jpeg"/><Relationship Id="rPictId1" Type="http://schemas.openxmlformats.org/officeDocument/2006/relationships/image" Target="../media/image7.jpeg"/><Relationship Id="rPictId2" Type="http://schemas.openxmlformats.org/officeDocument/2006/relationships/image" Target="../media/image8.jpeg"/><Relationship Id="rPictId3" Type="http://schemas.openxmlformats.org/officeDocument/2006/relationships/image" Target="../media/image9.jpeg"/><Relationship Id="rPictId4" Type="http://schemas.openxmlformats.org/officeDocument/2006/relationships/image" Target="../media/image10.jpeg"/><Relationship Id="rPictId5" Type="http://schemas.openxmlformats.org/officeDocument/2006/relationships/image" Target="../media/image11.jpeg"/><Relationship Id="rPictId6" Type="http://schemas.openxmlformats.org/officeDocument/2006/relationships/image" Target="../media/image12.jpeg"/><Relationship Id="rPictId7" Type="http://schemas.openxmlformats.org/officeDocument/2006/relationships/image" Target="../media/image13.jpeg"/><Relationship Id="rId1" Type="http://schemas.openxmlformats.org/officeDocument/2006/relationships/slideLayout" Target="../slideLayouts/slideLayout.xml"/></Relationships>
</file>

<file path=ppt/slides/_rels/slide3.xml.rels>&#65279;<?xml version="1.0" encoding="UTF-8" standalone="yes"?>
<Relationships xmlns="http://schemas.openxmlformats.org/package/2006/relationships"><Relationship Id="rPictId0" Type="http://schemas.openxmlformats.org/officeDocument/2006/relationships/image" Target="../media/image14.jpeg"/><Relationship Id="rPictId1" Type="http://schemas.openxmlformats.org/officeDocument/2006/relationships/image" Target="../media/image15.jpeg"/><Relationship Id="rId1" Type="http://schemas.openxmlformats.org/officeDocument/2006/relationships/slideLayout" Target="../slideLayouts/slideLayout.xml"/></Relationships>
</file>

<file path=ppt/slides/_rels/slide4.xml.rels>&#65279;<?xml version="1.0" encoding="UTF-8" standalone="yes"?>
<Relationships xmlns="http://schemas.openxmlformats.org/package/2006/relationships"><Relationship Id="rPictId0" Type="http://schemas.openxmlformats.org/officeDocument/2006/relationships/image" Target="../media/image16.jpeg"/><Relationship Id="rPictId1" Type="http://schemas.openxmlformats.org/officeDocument/2006/relationships/image" Target="../media/image17.jpeg"/><Relationship Id="rPictId2" Type="http://schemas.openxmlformats.org/officeDocument/2006/relationships/image" Target="../media/image18.jpeg"/><Relationship Id="rPictId3" Type="http://schemas.openxmlformats.org/officeDocument/2006/relationships/image" Target="../media/image19.jpeg"/><Relationship Id="rPictId4" Type="http://schemas.openxmlformats.org/officeDocument/2006/relationships/image" Target="../media/image20.jpeg"/><Relationship Id="rId1" Type="http://schemas.openxmlformats.org/officeDocument/2006/relationships/slideLayout" Target="../slideLayouts/slideLayout.xml"/></Relationships>
</file>

<file path=ppt/slides/_rels/slide5.xml.rels>&#65279;<?xml version="1.0" encoding="UTF-8" standalone="yes"?>
<Relationships xmlns="http://schemas.openxmlformats.org/package/2006/relationships"><Relationship Id="rPictId0" Type="http://schemas.openxmlformats.org/officeDocument/2006/relationships/image" Target="../media/image21.jpeg"/><Relationship Id="rId1" Type="http://schemas.openxmlformats.org/officeDocument/2006/relationships/slideLayout" Target="../slideLayouts/slideLayout.xml"/></Relationships>
</file>

<file path=ppt/slides/_rels/slide6.xml.rels>&#65279;<?xml version="1.0" encoding="UTF-8" standalone="yes"?>
<Relationships xmlns="http://schemas.openxmlformats.org/package/2006/relationships"><Relationship Id="rPictId0" Type="http://schemas.openxmlformats.org/officeDocument/2006/relationships/image" Target="../media/image22.jpeg"/><Relationship Id="rPictId1" Type="http://schemas.openxmlformats.org/officeDocument/2006/relationships/image" Target="../media/image23.jpeg"/><Relationship Id="rPictId2" Type="http://schemas.openxmlformats.org/officeDocument/2006/relationships/image" Target="../media/image24.jpeg"/><Relationship Id="rId1" Type="http://schemas.openxmlformats.org/officeDocument/2006/relationships/slideLayout" Target="../slideLayouts/slideLayout.xml"/></Relationships>
</file>

<file path=ppt/slides/_rels/slide7.xml.rels>&#65279;<?xml version="1.0" encoding="UTF-8" standalone="yes"?>
<Relationships xmlns="http://schemas.openxmlformats.org/package/2006/relationships"><Relationship Id="rPictId0" Type="http://schemas.openxmlformats.org/officeDocument/2006/relationships/image" Target="../media/image25.jpeg"/><Relationship Id="rPictId1" Type="http://schemas.openxmlformats.org/officeDocument/2006/relationships/image" Target="../media/image26.jpeg"/><Relationship Id="rId1" Type="http://schemas.openxmlformats.org/officeDocument/2006/relationships/slideLayout" Target="../slideLayouts/slideLayout.xml"/></Relationships>
</file>

<file path=ppt/slides/_rels/slide8.xml.rels>&#65279;<?xml version="1.0" encoding="UTF-8" standalone="yes"?>
<Relationships xmlns="http://schemas.openxmlformats.org/package/2006/relationships"><Relationship Id="rPictId0" Type="http://schemas.openxmlformats.org/officeDocument/2006/relationships/image" Target="../media/image27.jpeg"/><Relationship Id="rPictId1" Type="http://schemas.openxmlformats.org/officeDocument/2006/relationships/image" Target="../media/image28.jpeg"/><Relationship Id="rPictId2" Type="http://schemas.openxmlformats.org/officeDocument/2006/relationships/image" Target="../media/image29.jpeg"/><Relationship Id="rId1" Type="http://schemas.openxmlformats.org/officeDocument/2006/relationships/slideLayout" Target="../slideLayouts/slideLayout.xml"/></Relationships>
</file>

<file path=ppt/slides/_rels/slide9.xml.rels>&#65279;<?xml version="1.0" encoding="UTF-8" standalone="yes"?>
<Relationships xmlns="http://schemas.openxmlformats.org/package/2006/relationships"><Relationship Id="rPictId0" Type="http://schemas.openxmlformats.org/officeDocument/2006/relationships/image" Target="../media/image30.jpeg"/><Relationship Id="rId1" Type="http://schemas.openxmlformats.org/officeDocument/2006/relationships/slideLayout" Target="../slideLayouts/slideLayout.xml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CFBFA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"/>
          <p:cNvPicPr>
            <a:picLocks noChangeAspect="1"/>
          </p:cNvPicPr>
          <p:nvPr/>
        </p:nvPicPr>
        <p:blipFill>
          <a:blip r:embed="rPictId0"/>
          <a:stretch>
            <a:fillRect/>
          </a:stretch>
        </p:blipFill>
        <p:spPr>
          <a:xfrm>
            <a:off x="1569720" y="2045208"/>
            <a:ext cx="149352" cy="213360"/>
          </a:xfrm>
          <a:prstGeom prst="rect">
            <a:avLst/>
          </a:prstGeom>
        </p:spPr>
      </p:pic>
      <p:pic>
        <p:nvPicPr>
          <p:cNvPr id="3" name=""/>
          <p:cNvPicPr>
            <a:picLocks noChangeAspect="1"/>
          </p:cNvPicPr>
          <p:nvPr/>
        </p:nvPicPr>
        <p:blipFill>
          <a:blip r:embed="rPictId1"/>
          <a:stretch>
            <a:fillRect/>
          </a:stretch>
        </p:blipFill>
        <p:spPr>
          <a:xfrm>
            <a:off x="987552" y="2276856"/>
            <a:ext cx="2493264" cy="1706880"/>
          </a:xfrm>
          <a:prstGeom prst="rect">
            <a:avLst/>
          </a:prstGeom>
        </p:spPr>
      </p:pic>
      <p:pic>
        <p:nvPicPr>
          <p:cNvPr id="4" name=""/>
          <p:cNvPicPr>
            <a:picLocks noChangeAspect="1"/>
          </p:cNvPicPr>
          <p:nvPr/>
        </p:nvPicPr>
        <p:blipFill>
          <a:blip r:embed="rPictId2"/>
          <a:stretch>
            <a:fillRect/>
          </a:stretch>
        </p:blipFill>
        <p:spPr>
          <a:xfrm>
            <a:off x="2676144" y="6166104"/>
            <a:ext cx="542544" cy="539496"/>
          </a:xfrm>
          <a:prstGeom prst="rect">
            <a:avLst/>
          </a:prstGeom>
        </p:spPr>
      </p:pic>
      <p:pic>
        <p:nvPicPr>
          <p:cNvPr id="5" name=""/>
          <p:cNvPicPr>
            <a:picLocks noChangeAspect="1"/>
          </p:cNvPicPr>
          <p:nvPr/>
        </p:nvPicPr>
        <p:blipFill>
          <a:blip r:embed="rPictId3"/>
          <a:stretch>
            <a:fillRect/>
          </a:stretch>
        </p:blipFill>
        <p:spPr>
          <a:xfrm>
            <a:off x="4297680" y="429768"/>
            <a:ext cx="6327648" cy="5370576"/>
          </a:xfrm>
          <a:prstGeom prst="rect">
            <a:avLst/>
          </a:prstGeom>
        </p:spPr>
      </p:pic>
      <p:pic>
        <p:nvPicPr>
          <p:cNvPr id="6" name=""/>
          <p:cNvPicPr>
            <a:picLocks noChangeAspect="1"/>
          </p:cNvPicPr>
          <p:nvPr/>
        </p:nvPicPr>
        <p:blipFill>
          <a:blip r:embed="rPictId4"/>
          <a:stretch>
            <a:fillRect/>
          </a:stretch>
        </p:blipFill>
        <p:spPr>
          <a:xfrm>
            <a:off x="2612136" y="3380232"/>
            <a:ext cx="216408" cy="801624"/>
          </a:xfrm>
          <a:prstGeom prst="rect">
            <a:avLst/>
          </a:prstGeom>
        </p:spPr>
      </p:pic>
      <p:sp>
        <p:nvSpPr>
          <p:cNvPr id="7" name=""/>
          <p:cNvSpPr/>
          <p:nvPr/>
        </p:nvSpPr>
        <p:spPr>
          <a:xfrm>
            <a:off x="2487168" y="6754368"/>
            <a:ext cx="917448" cy="10363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zh-TW" sz="550">
                <a:solidFill>
                  <a:srgbClr val="303030"/>
                </a:solidFill>
                <a:latin typeface="MingLiU"/>
                <a:ea typeface="MingLiU"/>
              </a:rPr>
              <a:t>靑岛市城阳区</a:t>
            </a:r>
            <a:r>
              <a:rPr lang="zh-CN" sz="550">
                <a:solidFill>
                  <a:srgbClr val="303030"/>
                </a:solidFill>
                <a:latin typeface="MingLiU"/>
                <a:ea typeface="MingLiU"/>
              </a:rPr>
              <a:t>第二</a:t>
            </a:r>
            <a:r>
              <a:rPr lang="zh-TW" sz="550">
                <a:solidFill>
                  <a:srgbClr val="303030"/>
                </a:solidFill>
                <a:latin typeface="MingLiU"/>
                <a:ea typeface="MingLiU"/>
              </a:rPr>
              <a:t>实眇中学</a:t>
            </a:r>
          </a:p>
        </p:txBody>
      </p:sp>
      <p:sp>
        <p:nvSpPr>
          <p:cNvPr id="8" name=""/>
          <p:cNvSpPr/>
          <p:nvPr/>
        </p:nvSpPr>
        <p:spPr>
          <a:xfrm>
            <a:off x="2752344" y="6864096"/>
            <a:ext cx="402336" cy="8534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zh-TW" sz="550">
                <a:solidFill>
                  <a:srgbClr val="303030"/>
                </a:solidFill>
                <a:latin typeface="MingLiU"/>
                <a:ea typeface="MingLiU"/>
              </a:rPr>
              <a:t>微信绞众号</a:t>
            </a:r>
          </a:p>
        </p:txBody>
      </p:sp>
      <p:sp>
        <p:nvSpPr>
          <p:cNvPr id="9" name=""/>
          <p:cNvSpPr/>
          <p:nvPr/>
        </p:nvSpPr>
        <p:spPr>
          <a:xfrm>
            <a:off x="6458712" y="6510528"/>
            <a:ext cx="3176016" cy="43891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0">
              <a:lnSpc>
                <a:spcPts val="2256"/>
              </a:lnSpc>
            </a:pPr>
            <a:r>
              <a:rPr lang="zh-TW" sz="850">
                <a:solidFill>
                  <a:srgbClr val="303030"/>
                </a:solidFill>
                <a:latin typeface="MingLiU"/>
                <a:ea typeface="MingLiU"/>
              </a:rPr>
              <a:t>班级：</a:t>
            </a:r>
            <a:r>
              <a:rPr lang="zh-TW" sz="850">
                <a:solidFill>
                  <a:srgbClr val="554B56"/>
                </a:solidFill>
                <a:latin typeface="MingLiU"/>
                <a:ea typeface="MingLiU"/>
              </a:rPr>
              <a:t> __________ </a:t>
            </a:r>
            <a:r>
              <a:rPr lang="zh-TW" sz="850">
                <a:solidFill>
                  <a:srgbClr val="303030"/>
                </a:solidFill>
                <a:latin typeface="MingLiU"/>
                <a:ea typeface="MingLiU"/>
              </a:rPr>
              <a:t>姓名：</a:t>
            </a:r>
            <a:r>
              <a:rPr lang="zh-TW" sz="850">
                <a:solidFill>
                  <a:srgbClr val="554B56"/>
                </a:solidFill>
                <a:latin typeface="MingLiU"/>
                <a:ea typeface="MingLiU"/>
              </a:rPr>
              <a:t> ____________ </a:t>
            </a:r>
            <a:r>
              <a:rPr lang="zh-TW" sz="850">
                <a:solidFill>
                  <a:srgbClr val="303030"/>
                </a:solidFill>
                <a:latin typeface="MingLiU"/>
                <a:ea typeface="MingLiU"/>
              </a:rPr>
              <a:t>研学导师,</a:t>
            </a:r>
            <a:r>
              <a:rPr lang="zh-TW" sz="850">
                <a:solidFill>
                  <a:srgbClr val="8D8987"/>
                </a:solidFill>
                <a:latin typeface="MingLiU"/>
                <a:ea typeface="MingLiU"/>
              </a:rPr>
              <a:t> _________ </a:t>
            </a:r>
            <a:r>
              <a:rPr lang="zh-TW" sz="850">
                <a:solidFill>
                  <a:srgbClr val="303030"/>
                </a:solidFill>
                <a:latin typeface="MingLiU"/>
                <a:ea typeface="MingLiU"/>
              </a:rPr>
              <a:t>手机号码：</a:t>
            </a:r>
            <a:r>
              <a:rPr lang="zh-TW" sz="850">
                <a:solidFill>
                  <a:srgbClr val="8D8987"/>
                </a:solidFill>
                <a:latin typeface="MingLiU"/>
                <a:ea typeface="MingLiU"/>
              </a:rPr>
              <a:t> __________</a:t>
            </a:r>
          </a:p>
        </p:txBody>
      </p:sp>
      <p:sp>
        <p:nvSpPr>
          <p:cNvPr id="10" name=""/>
          <p:cNvSpPr/>
          <p:nvPr/>
        </p:nvSpPr>
        <p:spPr>
          <a:xfrm>
            <a:off x="2865120" y="3380232"/>
            <a:ext cx="198120" cy="80162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vert="wordArtVertRtl" wrap="none">
            <a:noAutofit/>
          </a:bodyPr>
          <a:p>
            <a:pPr indent="0"/>
            <a:r>
              <a:rPr lang="zh-TW" u="sng" sz="1500">
                <a:solidFill>
                  <a:srgbClr val="303030"/>
                </a:solidFill>
                <a:latin typeface="MingLiU"/>
                <a:ea typeface="MingLiU"/>
              </a:rPr>
              <a:t>和£刑育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FFE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"/>
          <p:cNvPicPr>
            <a:picLocks noChangeAspect="1"/>
          </p:cNvPicPr>
          <p:nvPr/>
        </p:nvPicPr>
        <p:blipFill>
          <a:blip r:embed="rPictId0"/>
          <a:stretch>
            <a:fillRect/>
          </a:stretch>
        </p:blipFill>
        <p:spPr>
          <a:xfrm>
            <a:off x="530352" y="1459992"/>
            <a:ext cx="4474464" cy="2313432"/>
          </a:xfrm>
          <a:prstGeom prst="rect">
            <a:avLst/>
          </a:prstGeom>
        </p:spPr>
      </p:pic>
      <p:pic>
        <p:nvPicPr>
          <p:cNvPr id="3" name=""/>
          <p:cNvPicPr>
            <a:picLocks noChangeAspect="1"/>
          </p:cNvPicPr>
          <p:nvPr/>
        </p:nvPicPr>
        <p:blipFill>
          <a:blip r:embed="rPictId1"/>
          <a:stretch>
            <a:fillRect/>
          </a:stretch>
        </p:blipFill>
        <p:spPr>
          <a:xfrm>
            <a:off x="530352" y="4258056"/>
            <a:ext cx="4474464" cy="2642616"/>
          </a:xfrm>
          <a:prstGeom prst="rect">
            <a:avLst/>
          </a:prstGeom>
        </p:spPr>
      </p:pic>
      <p:sp>
        <p:nvSpPr>
          <p:cNvPr id="4" name=""/>
          <p:cNvSpPr/>
          <p:nvPr/>
        </p:nvSpPr>
        <p:spPr>
          <a:xfrm>
            <a:off x="1536192" y="557784"/>
            <a:ext cx="2371344" cy="44500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algn="ctr" indent="0">
              <a:lnSpc>
                <a:spcPts val="1656"/>
              </a:lnSpc>
            </a:pPr>
            <a:r>
              <a:rPr lang="en-US" b="1" sz="1300">
                <a:solidFill>
                  <a:srgbClr val="CC4B3E"/>
                </a:solidFill>
                <a:latin typeface="Times New Roman"/>
              </a:rPr>
              <a:t>Day</a:t>
            </a:r>
            <a:r>
              <a:rPr lang="en-US" b="1" sz="1400">
                <a:solidFill>
                  <a:srgbClr val="CC4B3E"/>
                </a:solidFill>
                <a:latin typeface="SimSun"/>
              </a:rPr>
              <a:t>，</a:t>
            </a:r>
            <a:r>
              <a:rPr lang="zh-TW" sz="1200">
                <a:solidFill>
                  <a:srgbClr val="303030"/>
                </a:solidFill>
                <a:latin typeface="MingLiU"/>
                <a:ea typeface="MingLiU"/>
              </a:rPr>
              <a:t>身径身</a:t>
            </a:r>
            <a:r>
              <a:rPr lang="zh-CN" i="1" sz="1200">
                <a:solidFill>
                  <a:srgbClr val="303030"/>
                </a:solidFill>
                <a:latin typeface="MingLiU"/>
                <a:ea typeface="MingLiU"/>
              </a:rPr>
              <a:t>，</a:t>
            </a:r>
            <a:r>
              <a:rPr lang="zh-TW" sz="1200">
                <a:solidFill>
                  <a:srgbClr val="303030"/>
                </a:solidFill>
                <a:latin typeface="MingLiU"/>
                <a:ea typeface="MingLiU"/>
              </a:rPr>
              <a:t>喜舞珂生楮谊潺； 宿*请，氏議融合一■家</a:t>
            </a:r>
            <a:r>
              <a:rPr lang="zh-CN" sz="1200">
                <a:solidFill>
                  <a:srgbClr val="303030"/>
                </a:solidFill>
                <a:latin typeface="MingLiU"/>
                <a:ea typeface="MingLiU"/>
              </a:rPr>
              <a:t>孝。</a:t>
            </a:r>
          </a:p>
        </p:txBody>
      </p:sp>
      <p:sp>
        <p:nvSpPr>
          <p:cNvPr id="5" name=""/>
          <p:cNvSpPr/>
          <p:nvPr/>
        </p:nvSpPr>
        <p:spPr>
          <a:xfrm>
            <a:off x="521208" y="1170432"/>
            <a:ext cx="1365504" cy="14630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zh-TW" sz="850">
                <a:solidFill>
                  <a:srgbClr val="303030"/>
                </a:solidFill>
                <a:latin typeface="MingLiU"/>
                <a:ea typeface="MingLiU"/>
              </a:rPr>
              <a:t>我体监的贵州当地生活</a:t>
            </a:r>
          </a:p>
        </p:txBody>
      </p:sp>
      <p:sp>
        <p:nvSpPr>
          <p:cNvPr id="6" name=""/>
          <p:cNvSpPr/>
          <p:nvPr/>
        </p:nvSpPr>
        <p:spPr>
          <a:xfrm>
            <a:off x="524256" y="3971544"/>
            <a:ext cx="2109216" cy="14020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zh-TW" sz="850">
                <a:solidFill>
                  <a:srgbClr val="303030"/>
                </a:solidFill>
                <a:latin typeface="MingLiU"/>
                <a:ea typeface="MingLiU"/>
              </a:rPr>
              <a:t>我结训的贵州小伙伴和他/她的一家</a:t>
            </a:r>
          </a:p>
        </p:txBody>
      </p:sp>
      <p:sp>
        <p:nvSpPr>
          <p:cNvPr id="7" name=""/>
          <p:cNvSpPr/>
          <p:nvPr/>
        </p:nvSpPr>
        <p:spPr>
          <a:xfrm>
            <a:off x="6690360" y="573024"/>
            <a:ext cx="2450592" cy="27736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zh-TW" sz="950">
                <a:solidFill>
                  <a:srgbClr val="CC4B3E"/>
                </a:solidFill>
                <a:latin typeface="MingLiU"/>
                <a:ea typeface="MingLiU"/>
              </a:rPr>
              <a:t>霸“山海研究” 一青山绿水话'靄</a:t>
            </a:r>
          </a:p>
        </p:txBody>
      </p:sp>
      <p:graphicFrame>
        <p:nvGraphicFramePr>
          <p:cNvPr id="8" name=""/>
          <p:cNvGraphicFramePr>
            <a:graphicFrameLocks noGrp="1"/>
          </p:cNvGraphicFramePr>
          <p:nvPr/>
        </p:nvGraphicFramePr>
        <p:xfrm>
          <a:off x="5751576" y="957072"/>
          <a:ext cx="4468368" cy="5943600"/>
        </p:xfrm>
        <a:graphic>
          <a:graphicData uri="http://schemas.openxmlformats.org/drawingml/2006/table">
            <a:tbl>
              <a:tblPr/>
              <a:tblGrid>
                <a:gridCol w="2322576"/>
                <a:gridCol w="2145792"/>
              </a:tblGrid>
              <a:tr h="381000">
                <a:tc gridSpan="2">
                  <a:txBody>
                    <a:bodyPr lIns="0" tIns="0" rIns="0" bIns="0">
                      <a:noAutofit/>
                    </a:bodyPr>
                    <a:p>
                      <a:pPr algn="ctr" indent="0"/>
                      <a:r>
                        <a:rPr lang="zh-TW" sz="850">
                          <a:solidFill>
                            <a:srgbClr val="303030"/>
                          </a:solidFill>
                          <a:latin typeface="MingLiU"/>
                          <a:ea typeface="MingLiU"/>
                        </a:rPr>
                        <a:t>社会调査记录</a:t>
                      </a:r>
                    </a:p>
                  </a:txBody>
                  <a:tcPr marL="0" marR="0" marT="0" marB="0" anchor="ctr"/>
                </a:tc>
                <a:tc hMerge="1">
                  <a:txBody>
                    <a:bodyPr lIns="0" tIns="0" rIns="0" bIns="0">
                      <a:noAutofit/>
                    </a:bodyPr>
                    <a:p>
                      <a:endParaRPr sz="1800"/>
                    </a:p>
                  </a:txBody>
                  <a:tcPr marL="0" marR="0" marT="0" marB="0"/>
                </a:tc>
              </a:tr>
              <a:tr h="426720">
                <a:tc>
                  <a:txBody>
                    <a:bodyPr lIns="0" tIns="0" rIns="0" bIns="0">
                      <a:noAutofit/>
                    </a:bodyPr>
                    <a:p>
                      <a:pPr indent="203200"/>
                      <a:r>
                        <a:rPr lang="zh-TW" sz="850">
                          <a:solidFill>
                            <a:srgbClr val="303030"/>
                          </a:solidFill>
                          <a:latin typeface="MingLiU"/>
                          <a:ea typeface="MingLiU"/>
                        </a:rPr>
                        <a:t>时间: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pPr indent="215900"/>
                      <a:r>
                        <a:rPr lang="zh-TW" sz="850">
                          <a:solidFill>
                            <a:srgbClr val="303030"/>
                          </a:solidFill>
                          <a:latin typeface="MingLiU"/>
                          <a:ea typeface="MingLiU"/>
                        </a:rPr>
                        <a:t>地点：</a:t>
                      </a:r>
                    </a:p>
                  </a:txBody>
                  <a:tcPr marL="0" marR="0" marT="0" marB="0" anchor="ctr"/>
                </a:tc>
              </a:tr>
              <a:tr h="557784">
                <a:tc>
                  <a:txBody>
                    <a:bodyPr lIns="0" tIns="0" rIns="0" bIns="0">
                      <a:noAutofit/>
                    </a:bodyPr>
                    <a:p>
                      <a:pPr indent="203200"/>
                      <a:r>
                        <a:rPr lang="zh-TW" sz="850">
                          <a:solidFill>
                            <a:srgbClr val="303030"/>
                          </a:solidFill>
                          <a:latin typeface="MingLiU"/>
                          <a:ea typeface="MingLiU"/>
                        </a:rPr>
                        <a:t>参加入员: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pPr indent="215900"/>
                      <a:r>
                        <a:rPr lang="zh-TW" sz="850">
                          <a:solidFill>
                            <a:srgbClr val="303030"/>
                          </a:solidFill>
                          <a:latin typeface="MingLiU"/>
                          <a:ea typeface="MingLiU"/>
                        </a:rPr>
                        <a:t>记录人：</a:t>
                      </a:r>
                    </a:p>
                  </a:txBody>
                  <a:tcPr marL="0" marR="0" marT="0" marB="0" anchor="ctr"/>
                </a:tc>
              </a:tr>
              <a:tr h="1624584">
                <a:tc gridSpan="2">
                  <a:txBody>
                    <a:bodyPr lIns="0" tIns="0" rIns="0" bIns="0">
                      <a:noAutofit/>
                    </a:bodyPr>
                    <a:p>
                      <a:pPr indent="152400">
                        <a:spcBef>
                          <a:spcPts val="1190"/>
                        </a:spcBef>
                      </a:pPr>
                      <a:r>
                        <a:rPr lang="zh-TW" sz="850">
                          <a:solidFill>
                            <a:srgbClr val="303030"/>
                          </a:solidFill>
                          <a:latin typeface="MingLiU"/>
                          <a:ea typeface="MingLiU"/>
                        </a:rPr>
                        <a:t>调査</a:t>
                      </a:r>
                      <a:r>
                        <a:rPr lang="en-US" b="1" sz="800">
                          <a:solidFill>
                            <a:srgbClr val="303030"/>
                          </a:solidFill>
                          <a:latin typeface="Arial"/>
                        </a:rPr>
                        <a:t>F1</a:t>
                      </a:r>
                      <a:r>
                        <a:rPr lang="zh-TW" sz="850">
                          <a:solidFill>
                            <a:srgbClr val="303030"/>
                          </a:solidFill>
                          <a:latin typeface="MingLiU"/>
                          <a:ea typeface="MingLiU"/>
                        </a:rPr>
                        <a:t>的与计划：</a:t>
                      </a:r>
                    </a:p>
                  </a:txBody>
                  <a:tcPr marL="0" marR="0" marT="0" marB="0"/>
                </a:tc>
                <a:tc hMerge="1">
                  <a:txBody>
                    <a:bodyPr lIns="0" tIns="0" rIns="0" bIns="0">
                      <a:noAutofit/>
                    </a:bodyPr>
                    <a:p>
                      <a:endParaRPr sz="7700"/>
                    </a:p>
                  </a:txBody>
                  <a:tcPr marL="0" marR="0" marT="0" marB="0"/>
                </a:tc>
              </a:tr>
              <a:tr h="1612392">
                <a:tc gridSpan="2">
                  <a:txBody>
                    <a:bodyPr lIns="0" tIns="0" rIns="0" bIns="0">
                      <a:noAutofit/>
                    </a:bodyPr>
                    <a:p>
                      <a:pPr indent="152400">
                        <a:spcBef>
                          <a:spcPts val="1260"/>
                        </a:spcBef>
                      </a:pPr>
                      <a:r>
                        <a:rPr lang="zh-TW" sz="850">
                          <a:solidFill>
                            <a:srgbClr val="303030"/>
                          </a:solidFill>
                          <a:latin typeface="MingLiU"/>
                          <a:ea typeface="MingLiU"/>
                        </a:rPr>
                        <a:t>调查内容及发现的问题：</a:t>
                      </a:r>
                    </a:p>
                  </a:txBody>
                  <a:tcPr marL="0" marR="0" marT="0" marB="0"/>
                </a:tc>
                <a:tc hMerge="1">
                  <a:txBody>
                    <a:bodyPr lIns="0" tIns="0" rIns="0" bIns="0">
                      <a:noAutofit/>
                    </a:bodyPr>
                    <a:p>
                      <a:endParaRPr sz="7700"/>
                    </a:p>
                  </a:txBody>
                  <a:tcPr marL="0" marR="0" marT="0" marB="0"/>
                </a:tc>
              </a:tr>
              <a:tr h="1341120">
                <a:tc gridSpan="2">
                  <a:txBody>
                    <a:bodyPr lIns="0" tIns="0" rIns="0" bIns="0">
                      <a:noAutofit/>
                    </a:bodyPr>
                    <a:p>
                      <a:pPr indent="152400">
                        <a:spcBef>
                          <a:spcPts val="1260"/>
                        </a:spcBef>
                      </a:pPr>
                      <a:r>
                        <a:rPr lang="zh-TW" sz="850">
                          <a:solidFill>
                            <a:srgbClr val="303030"/>
                          </a:solidFill>
                          <a:latin typeface="MingLiU"/>
                          <a:ea typeface="MingLiU"/>
                        </a:rPr>
                        <a:t>调査小靖：</a:t>
                      </a:r>
                    </a:p>
                  </a:txBody>
                  <a:tcPr marL="0" marR="0" marT="0" marB="0"/>
                </a:tc>
                <a:tc hMerge="1">
                  <a:txBody>
                    <a:bodyPr lIns="0" tIns="0" rIns="0" bIns="0">
                      <a:noAutofit/>
                    </a:bodyPr>
                    <a:p>
                      <a:endParaRPr sz="6400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9" name=""/>
          <p:cNvSpPr/>
          <p:nvPr/>
        </p:nvSpPr>
        <p:spPr>
          <a:xfrm>
            <a:off x="2615184" y="7007352"/>
            <a:ext cx="310896" cy="8534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zh-TW" b="1" sz="550">
                <a:solidFill>
                  <a:srgbClr val="554B56"/>
                </a:solidFill>
                <a:latin typeface="Arial"/>
                <a:ea typeface="Arial"/>
              </a:rPr>
              <a:t>—1 </a:t>
            </a:r>
            <a:r>
              <a:rPr lang="en-US" b="1" sz="550">
                <a:solidFill>
                  <a:srgbClr val="303030"/>
                </a:solidFill>
                <a:latin typeface="Arial"/>
              </a:rPr>
              <a:t>7 </a:t>
            </a:r>
            <a:r>
              <a:rPr lang="en-US" b="1" sz="550">
                <a:solidFill>
                  <a:srgbClr val="554B56"/>
                </a:solidFill>
                <a:latin typeface="Arial"/>
              </a:rPr>
              <a:t>—</a:t>
            </a:r>
          </a:p>
        </p:txBody>
      </p:sp>
      <p:sp>
        <p:nvSpPr>
          <p:cNvPr id="10" name=""/>
          <p:cNvSpPr/>
          <p:nvPr/>
        </p:nvSpPr>
        <p:spPr>
          <a:xfrm>
            <a:off x="7815072" y="7007352"/>
            <a:ext cx="310896" cy="8534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en-US" b="1" sz="550">
                <a:solidFill>
                  <a:srgbClr val="554B56"/>
                </a:solidFill>
                <a:latin typeface="Arial"/>
              </a:rPr>
              <a:t>—</a:t>
            </a:r>
            <a:r>
              <a:rPr lang="zh-TW" b="1" sz="550">
                <a:solidFill>
                  <a:srgbClr val="303030"/>
                </a:solidFill>
                <a:latin typeface="Arial"/>
                <a:ea typeface="Arial"/>
              </a:rPr>
              <a:t>1 </a:t>
            </a:r>
            <a:r>
              <a:rPr lang="en-US" b="1" sz="550">
                <a:solidFill>
                  <a:srgbClr val="554B56"/>
                </a:solidFill>
                <a:latin typeface="Arial"/>
              </a:rPr>
              <a:t>S —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FFD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"/>
          <p:cNvPicPr>
            <a:picLocks noChangeAspect="1"/>
          </p:cNvPicPr>
          <p:nvPr/>
        </p:nvPicPr>
        <p:blipFill>
          <a:blip r:embed="rPictId0"/>
          <a:stretch>
            <a:fillRect/>
          </a:stretch>
        </p:blipFill>
        <p:spPr>
          <a:xfrm>
            <a:off x="2255520" y="701040"/>
            <a:ext cx="2782824" cy="1459992"/>
          </a:xfrm>
          <a:prstGeom prst="rect">
            <a:avLst/>
          </a:prstGeom>
        </p:spPr>
      </p:pic>
      <p:pic>
        <p:nvPicPr>
          <p:cNvPr id="3" name=""/>
          <p:cNvPicPr>
            <a:picLocks noChangeAspect="1"/>
          </p:cNvPicPr>
          <p:nvPr/>
        </p:nvPicPr>
        <p:blipFill>
          <a:blip r:embed="rPictId1"/>
          <a:stretch>
            <a:fillRect/>
          </a:stretch>
        </p:blipFill>
        <p:spPr>
          <a:xfrm>
            <a:off x="6708648" y="1459992"/>
            <a:ext cx="3108960" cy="201168"/>
          </a:xfrm>
          <a:prstGeom prst="rect">
            <a:avLst/>
          </a:prstGeom>
        </p:spPr>
      </p:pic>
      <p:pic>
        <p:nvPicPr>
          <p:cNvPr id="4" name=""/>
          <p:cNvPicPr>
            <a:picLocks noChangeAspect="1"/>
          </p:cNvPicPr>
          <p:nvPr/>
        </p:nvPicPr>
        <p:blipFill>
          <a:blip r:embed="rPictId2"/>
          <a:stretch>
            <a:fillRect/>
          </a:stretch>
        </p:blipFill>
        <p:spPr>
          <a:xfrm>
            <a:off x="6708648" y="1783080"/>
            <a:ext cx="3108960" cy="82296"/>
          </a:xfrm>
          <a:prstGeom prst="rect">
            <a:avLst/>
          </a:prstGeom>
        </p:spPr>
      </p:pic>
      <p:pic>
        <p:nvPicPr>
          <p:cNvPr id="5" name=""/>
          <p:cNvPicPr>
            <a:picLocks noChangeAspect="1"/>
          </p:cNvPicPr>
          <p:nvPr/>
        </p:nvPicPr>
        <p:blipFill>
          <a:blip r:embed="rPictId3"/>
          <a:stretch>
            <a:fillRect/>
          </a:stretch>
        </p:blipFill>
        <p:spPr>
          <a:xfrm>
            <a:off x="6708648" y="1944624"/>
            <a:ext cx="2389632" cy="109728"/>
          </a:xfrm>
          <a:prstGeom prst="rect">
            <a:avLst/>
          </a:prstGeom>
        </p:spPr>
      </p:pic>
      <p:pic>
        <p:nvPicPr>
          <p:cNvPr id="6" name=""/>
          <p:cNvPicPr>
            <a:picLocks noChangeAspect="1"/>
          </p:cNvPicPr>
          <p:nvPr/>
        </p:nvPicPr>
        <p:blipFill>
          <a:blip r:embed="rPictId4"/>
          <a:stretch>
            <a:fillRect/>
          </a:stretch>
        </p:blipFill>
        <p:spPr>
          <a:xfrm>
            <a:off x="6708648" y="2225040"/>
            <a:ext cx="2389632" cy="15240"/>
          </a:xfrm>
          <a:prstGeom prst="rect">
            <a:avLst/>
          </a:prstGeom>
        </p:spPr>
      </p:pic>
      <p:pic>
        <p:nvPicPr>
          <p:cNvPr id="7" name=""/>
          <p:cNvPicPr>
            <a:picLocks noChangeAspect="1"/>
          </p:cNvPicPr>
          <p:nvPr/>
        </p:nvPicPr>
        <p:blipFill>
          <a:blip r:embed="rPictId5"/>
          <a:stretch>
            <a:fillRect/>
          </a:stretch>
        </p:blipFill>
        <p:spPr>
          <a:xfrm>
            <a:off x="6708648" y="2316480"/>
            <a:ext cx="2243328" cy="192024"/>
          </a:xfrm>
          <a:prstGeom prst="rect">
            <a:avLst/>
          </a:prstGeom>
        </p:spPr>
      </p:pic>
      <p:sp>
        <p:nvSpPr>
          <p:cNvPr id="8" name=""/>
          <p:cNvSpPr/>
          <p:nvPr/>
        </p:nvSpPr>
        <p:spPr>
          <a:xfrm>
            <a:off x="7394448" y="563880"/>
            <a:ext cx="1298448" cy="24688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algn="just" indent="0"/>
            <a:r>
              <a:rPr lang="en-US" b="1" sz="1300">
                <a:solidFill>
                  <a:srgbClr val="CC4B3E"/>
                </a:solidFill>
                <a:latin typeface="Times New Roman"/>
              </a:rPr>
              <a:t>Day3</a:t>
            </a:r>
            <a:r>
              <a:rPr lang="zh-TW" sz="1200">
                <a:solidFill>
                  <a:srgbClr val="303030"/>
                </a:solidFill>
                <a:latin typeface="MingLiU"/>
                <a:ea typeface="MingLiU"/>
              </a:rPr>
              <a:t>滿市瓮益行</a:t>
            </a:r>
          </a:p>
        </p:txBody>
      </p:sp>
      <p:sp>
        <p:nvSpPr>
          <p:cNvPr id="9" name=""/>
          <p:cNvSpPr/>
          <p:nvPr/>
        </p:nvSpPr>
        <p:spPr>
          <a:xfrm>
            <a:off x="5718048" y="890016"/>
            <a:ext cx="4434840" cy="31394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algn="r" indent="0">
              <a:lnSpc>
                <a:spcPts val="1488"/>
              </a:lnSpc>
            </a:pPr>
            <a:r>
              <a:rPr lang="zh-TW" sz="600">
                <a:solidFill>
                  <a:srgbClr val="CC4B3E"/>
                </a:solidFill>
                <a:latin typeface="MingLiU"/>
                <a:ea typeface="MingLiU"/>
              </a:rPr>
              <a:t>黄果樹潔布，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即黄眼树火锹布 古称白水河氓布.亦名"黄</a:t>
            </a:r>
            <a:r>
              <a:rPr lang="zh-CN" sz="600">
                <a:solidFill>
                  <a:srgbClr val="303030"/>
                </a:solidFill>
                <a:latin typeface="MingLiU"/>
                <a:ea typeface="MingLiU"/>
              </a:rPr>
              <a:t>莓璧”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褸布读“黄梅抻*湯市，因本地广任分布为*黄葛 格”而得名一位于中国貴卅冇安願布镇宁布依族卅族『|治县，椅珠江水系西江干流南盘江支済北</a:t>
            </a:r>
            <a:r>
              <a:rPr lang="en-US" b="1" sz="650">
                <a:solidFill>
                  <a:srgbClr val="303030"/>
                </a:solidFill>
                <a:latin typeface="Times New Roman"/>
              </a:rPr>
              <a:t>fit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江支流打带河的支览吋布</a:t>
            </a:r>
          </a:p>
        </p:txBody>
      </p:sp>
      <p:sp>
        <p:nvSpPr>
          <p:cNvPr id="10" name=""/>
          <p:cNvSpPr/>
          <p:nvPr/>
        </p:nvSpPr>
        <p:spPr>
          <a:xfrm>
            <a:off x="5718048" y="1277112"/>
            <a:ext cx="4434840" cy="14325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algn="just" indent="571500"/>
            <a:r>
              <a:rPr lang="zh-CN" sz="600">
                <a:solidFill>
                  <a:srgbClr val="303030"/>
                </a:solidFill>
                <a:latin typeface="MingLiU"/>
                <a:ea typeface="MingLiU"/>
              </a:rPr>
              <a:t>河卜游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白水河段水衆，为黄果辙津布畔中规模最大的一级滩布，越世界著名大滩版之一以水勢浩大著祢潺布爲度为</a:t>
            </a:r>
            <a:r>
              <a:rPr lang="en-US" b="1" sz="650">
                <a:solidFill>
                  <a:srgbClr val="303030"/>
                </a:solidFill>
                <a:latin typeface="Times New Roman"/>
              </a:rPr>
              <a:t>77.8</a:t>
            </a:r>
          </a:p>
        </p:txBody>
      </p:sp>
      <p:sp>
        <p:nvSpPr>
          <p:cNvPr id="11" name=""/>
          <p:cNvSpPr/>
          <p:nvPr/>
        </p:nvSpPr>
        <p:spPr>
          <a:xfrm>
            <a:off x="9912096" y="1658112"/>
            <a:ext cx="234696" cy="10972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“透陇</a:t>
            </a:r>
          </a:p>
        </p:txBody>
      </p:sp>
      <p:sp>
        <p:nvSpPr>
          <p:cNvPr id="12" name=""/>
          <p:cNvSpPr/>
          <p:nvPr/>
        </p:nvSpPr>
        <p:spPr>
          <a:xfrm>
            <a:off x="5846064" y="2782824"/>
            <a:ext cx="4200144" cy="11582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zh-TW" sz="600">
                <a:solidFill>
                  <a:srgbClr val="CC4B3E"/>
                </a:solidFill>
                <a:latin typeface="MingLiU"/>
                <a:ea typeface="MingLiU"/>
              </a:rPr>
              <a:t>过来，證过/人崎马彝，天地啊就只存卜一片殖嚣的水声『 透过树的缝隙，便看到</a:t>
            </a:r>
            <a:r>
              <a:rPr lang="zh-CN" sz="600">
                <a:solidFill>
                  <a:srgbClr val="CC4B3E"/>
                </a:solidFill>
                <a:latin typeface="MingLiU"/>
                <a:ea typeface="MingLiU"/>
              </a:rPr>
              <a:t>一道滞</a:t>
            </a:r>
            <a:r>
              <a:rPr lang="zh-TW" sz="600">
                <a:solidFill>
                  <a:srgbClr val="CC4B3E"/>
                </a:solidFill>
                <a:latin typeface="MingLiU"/>
                <a:ea typeface="MingLiU"/>
              </a:rPr>
              <a:t>布瑟挂在岩壁</a:t>
            </a:r>
            <a:r>
              <a:rPr lang="en-US" b="1" sz="650">
                <a:solidFill>
                  <a:srgbClr val="CC4B3E"/>
                </a:solidFill>
                <a:latin typeface="Times New Roman"/>
              </a:rPr>
              <a:t>E,</a:t>
            </a:r>
            <a:r>
              <a:rPr lang="zh-TW" sz="600">
                <a:solidFill>
                  <a:srgbClr val="CC4B3E"/>
                </a:solidFill>
                <a:latin typeface="MingLiU"/>
                <a:ea typeface="MingLiU"/>
              </a:rPr>
              <a:t>上面折</a:t>
            </a:r>
          </a:p>
        </p:txBody>
      </p:sp>
      <p:sp>
        <p:nvSpPr>
          <p:cNvPr id="14" name=""/>
          <p:cNvSpPr/>
          <p:nvPr/>
        </p:nvSpPr>
        <p:spPr>
          <a:xfrm>
            <a:off x="5724144" y="1444752"/>
            <a:ext cx="3925824" cy="121920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>
              <a:lnSpc>
                <a:spcPts val="976"/>
              </a:lnSpc>
            </a:pP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米,其中主潺高</a:t>
            </a:r>
            <a:r>
              <a:rPr lang="zh-TW" b="1" sz="650">
                <a:solidFill>
                  <a:srgbClr val="554B56"/>
                </a:solidFill>
                <a:latin typeface="Times New Roman"/>
                <a:ea typeface="Times New Roman"/>
              </a:rPr>
              <a:t>67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米；瀑布蜜</a:t>
            </a:r>
            <a:r>
              <a:rPr lang="zh-TW" b="1" sz="650">
                <a:solidFill>
                  <a:srgbClr val="303030"/>
                </a:solidFill>
                <a:latin typeface="Times New Roman"/>
                <a:ea typeface="Times New Roman"/>
              </a:rPr>
              <a:t>101</a:t>
            </a:r>
            <a:r>
              <a:rPr lang="zh-CN" sz="600">
                <a:solidFill>
                  <a:srgbClr val="303030"/>
                </a:solidFill>
                <a:latin typeface="MingLiU"/>
                <a:ea typeface="MingLiU"/>
              </a:rPr>
              <a:t>札 其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屮蚀頂'蜘；礼</a:t>
            </a:r>
            <a:r>
              <a:rPr lang="zh-TW" b="1" sz="650">
                <a:solidFill>
                  <a:srgbClr val="303030"/>
                </a:solidFill>
                <a:latin typeface="Times New Roman"/>
                <a:ea typeface="Times New Roman"/>
              </a:rPr>
              <a:t>3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乘 皿果树溫布树喀斯特地貌中的般烛裂典型瀑布</a:t>
            </a:r>
          </a:p>
        </p:txBody>
      </p:sp>
      <p:sp>
        <p:nvSpPr>
          <p:cNvPr id="15" name=""/>
          <p:cNvSpPr/>
          <p:nvPr/>
        </p:nvSpPr>
        <p:spPr>
          <a:xfrm>
            <a:off x="5882640" y="1661160"/>
            <a:ext cx="3947160" cy="20421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571500">
              <a:lnSpc>
                <a:spcPts val="976"/>
              </a:lnSpc>
            </a:pP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黄果树滩布出名始</a:t>
            </a:r>
            <a:r>
              <a:rPr lang="en-US" cap="small" sz="850">
                <a:solidFill>
                  <a:srgbClr val="303030"/>
                </a:solidFill>
                <a:latin typeface="Arial"/>
              </a:rPr>
              <a:t>f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明代旅行家徐</a:t>
            </a:r>
            <a:r>
              <a:rPr lang="zh-TW" sz="600">
                <a:solidFill>
                  <a:srgbClr val="554B56"/>
                </a:solidFill>
                <a:latin typeface="MingLiU"/>
                <a:ea typeface="MingLiU"/>
              </a:rPr>
              <a:t>電客</a:t>
            </a:r>
            <a:r>
              <a:rPr lang="zh-TW" u="sng" sz="600">
                <a:solidFill>
                  <a:srgbClr val="554B56"/>
                </a:solidFill>
                <a:latin typeface="MingLiU"/>
                <a:ea typeface="MingLiU"/>
              </a:rPr>
              <a:t>槌</a:t>
            </a:r>
            <a:r>
              <a:rPr lang="zh-TW" u="sng" sz="600">
                <a:solidFill>
                  <a:srgbClr val="303030"/>
                </a:solidFill>
                <a:latin typeface="MingLiU"/>
                <a:ea typeface="MingLiU"/>
              </a:rPr>
              <a:t>旗</a:t>
            </a:r>
            <a:r>
              <a:rPr lang="zh-TW" u="sng" sz="600">
                <a:solidFill>
                  <a:srgbClr val="554B56"/>
                </a:solidFill>
                <a:latin typeface="MingLiU"/>
                <a:ea typeface="MingLiU"/>
              </a:rPr>
              <a:t>鲫;^頤祂</a:t>
            </a:r>
            <a:r>
              <a:rPr lang="zh-TW" u="sng" sz="600">
                <a:solidFill>
                  <a:srgbClr val="303030"/>
                </a:solidFill>
                <a:latin typeface="MingLiU"/>
                <a:ea typeface="MingLiU"/>
              </a:rPr>
              <a:t>敢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果树潺布:</a:t>
            </a:r>
          </a:p>
          <a:p>
            <a:pPr algn="just" indent="-533400"/>
            <a:r>
              <a:rPr lang="zh-TW" sz="650">
                <a:latin typeface="Times New Roman"/>
                <a:ea typeface="Times New Roman"/>
              </a:rPr>
              <a:t/>
            </a:r>
          </a:p>
        </p:txBody>
      </p:sp>
      <p:pic>
        <p:nvPicPr>
          <p:cNvPr id="21" name=""/>
          <p:cNvPicPr>
            <a:picLocks noChangeAspect="1"/>
          </p:cNvPicPr>
          <p:nvPr/>
        </p:nvPicPr>
        <p:blipFill>
          <a:blip r:embed="rPictId6"/>
          <a:stretch>
            <a:fillRect/>
          </a:stretch>
        </p:blipFill>
        <p:spPr>
          <a:xfrm>
            <a:off x="6708648" y="1783080"/>
            <a:ext cx="3108960" cy="82296"/>
          </a:xfrm>
          <a:prstGeom prst="rect">
            <a:avLst/>
          </a:prstGeom>
        </p:spPr>
      </p:pic>
      <p:sp>
        <p:nvSpPr>
          <p:cNvPr id="16" name=""/>
          <p:cNvSpPr/>
          <p:nvPr/>
        </p:nvSpPr>
        <p:spPr>
          <a:xfrm>
            <a:off x="5718048" y="1865376"/>
            <a:ext cx="4434840" cy="7924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algn="r" indent="0"/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隙南願,則路左一渓悬虬 万象&amp;空；渓止石如建叶</a:t>
            </a:r>
            <a:r>
              <a:rPr lang="zh-TW" sz="600">
                <a:solidFill>
                  <a:srgbClr val="554B56"/>
                </a:solidFill>
                <a:latin typeface="MingLiU"/>
                <a:ea typeface="MingLiU"/>
              </a:rPr>
              <a:t>正覆卄剜 迥时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由叶垢漫顶而</a:t>
            </a:r>
            <a:r>
              <a:rPr lang="zh-TW" sz="600">
                <a:solidFill>
                  <a:srgbClr val="554B56"/>
                </a:solidFill>
                <a:latin typeface="MingLiU"/>
                <a:ea typeface="MingLiU"/>
              </a:rPr>
              <a:t>无等如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餃绡万幅，横徂门外，直下者</a:t>
            </a:r>
          </a:p>
        </p:txBody>
      </p:sp>
      <p:sp>
        <p:nvSpPr>
          <p:cNvPr id="17" name=""/>
          <p:cNvSpPr/>
          <p:nvPr/>
        </p:nvSpPr>
        <p:spPr>
          <a:xfrm>
            <a:off x="9147048" y="1941576"/>
            <a:ext cx="579120" cy="106680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algn="r" indent="0"/>
            <a:r>
              <a:rPr lang="zh-TW" b="1" sz="650">
                <a:solidFill>
                  <a:srgbClr val="554B56"/>
                </a:solidFill>
                <a:latin typeface="Times New Roman"/>
                <a:ea typeface="Times New Roman"/>
              </a:rPr>
              <a:t>2 </a:t>
            </a:r>
            <a:r>
              <a:rPr lang="en-US" i="1" sz="650">
                <a:solidFill>
                  <a:srgbClr val="554B56"/>
                </a:solidFill>
                <a:latin typeface="Arial"/>
              </a:rPr>
              <a:t>f ' </a:t>
            </a:r>
            <a:r>
              <a:rPr lang="en-US" i="1" sz="650">
                <a:solidFill>
                  <a:srgbClr val="8D8987"/>
                </a:solidFill>
                <a:latin typeface="Arial"/>
              </a:rPr>
              <a:t>i I</a:t>
            </a:r>
          </a:p>
        </p:txBody>
      </p:sp>
      <p:sp>
        <p:nvSpPr>
          <p:cNvPr id="18" name=""/>
          <p:cNvSpPr/>
          <p:nvPr/>
        </p:nvSpPr>
        <p:spPr>
          <a:xfrm>
            <a:off x="5739384" y="2048256"/>
            <a:ext cx="4413504" cy="26822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algn="r" indent="0">
              <a:lnSpc>
                <a:spcPts val="976"/>
              </a:lnSpc>
            </a:pP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不可以丈敬计，捣珠崩</a:t>
            </a:r>
            <a:r>
              <a:rPr lang="en-US" b="1" sz="650">
                <a:solidFill>
                  <a:srgbClr val="303030"/>
                </a:solidFill>
                <a:latin typeface="Times New Roman"/>
              </a:rPr>
              <a:t>R, 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&amp;沫反涌</a:t>
            </a:r>
            <a:r>
              <a:rPr lang="en-US" sz="600">
                <a:solidFill>
                  <a:srgbClr val="303030"/>
                </a:solidFill>
                <a:latin typeface="MingLiU"/>
              </a:rPr>
              <a:t>,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州督</a:t>
            </a:r>
            <a:r>
              <a:rPr lang="zh-TW" sz="600">
                <a:solidFill>
                  <a:srgbClr val="554B56"/>
                </a:solidFill>
                <a:latin typeface="MingLiU"/>
                <a:ea typeface="MingLiU"/>
              </a:rPr>
              <a:t>醫勺率警理坚首彫环’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，</a:t>
            </a:r>
            <a:r>
              <a:rPr lang="zh-TW" sz="600">
                <a:solidFill>
                  <a:srgbClr val="554B56"/>
                </a:solidFill>
                <a:latin typeface="MingLiU"/>
                <a:ea typeface="MingLiU"/>
              </a:rPr>
              <a:t>俱分足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以拟其壮也“ </a:t>
            </a:r>
            <a:r>
              <a:rPr lang="zh-TW" sz="650">
                <a:latin typeface="Times New Roman"/>
                <a:ea typeface="Times New Roman"/>
              </a:rPr>
              <a:t> </a:t>
            </a:r>
            <a:r>
              <a:rPr lang="zh-TW" sz="600">
                <a:latin typeface="MingLiU"/>
                <a:ea typeface="MingLiU"/>
              </a:rPr>
              <a:t> 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在他所见的深扣中，</a:t>
            </a:r>
            <a:r>
              <a:rPr lang="zh-TW" sz="600">
                <a:solidFill>
                  <a:srgbClr val="554B56"/>
                </a:solidFill>
                <a:latin typeface="MingLiU"/>
                <a:ea typeface="MingLiU"/>
              </a:rPr>
              <a:t>“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高峻教倍</a:t>
            </a:r>
            <a:r>
              <a:rPr lang="zh-CN" sz="600">
                <a:solidFill>
                  <a:srgbClr val="303030"/>
                </a:solidFill>
                <a:latin typeface="MingLiU"/>
                <a:ea typeface="MingLiU"/>
              </a:rPr>
              <a:t>者有云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而从无此艇而</a:t>
            </a:r>
            <a:r>
              <a:rPr lang="en-US" sz="600">
                <a:solidFill>
                  <a:srgbClr val="554B56"/>
                </a:solidFill>
                <a:latin typeface="MingLiU"/>
              </a:rPr>
              <a:t>RfE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从那时起</a:t>
            </a:r>
            <a:r>
              <a:rPr lang="zh-TW" sz="600">
                <a:solidFill>
                  <a:srgbClr val="554B56"/>
                </a:solidFill>
                <a:latin typeface="MingLiU"/>
                <a:ea typeface="MingLiU"/>
              </a:rPr>
              <a:t>、黄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果</a:t>
            </a:r>
            <a:r>
              <a:rPr lang="en-US" b="1" sz="650">
                <a:solidFill>
                  <a:srgbClr val="303030"/>
                </a:solidFill>
                <a:latin typeface="Times New Roman"/>
              </a:rPr>
              <a:t>tO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布就逐渐被人们认为名全腳第一瀑布</a:t>
            </a:r>
          </a:p>
        </p:txBody>
      </p:sp>
      <p:pic>
        <p:nvPicPr>
          <p:cNvPr id="22" name=""/>
          <p:cNvPicPr>
            <a:picLocks noChangeAspect="1"/>
          </p:cNvPicPr>
          <p:nvPr/>
        </p:nvPicPr>
        <p:blipFill>
          <a:blip r:embed="rPictId7"/>
          <a:stretch>
            <a:fillRect/>
          </a:stretch>
        </p:blipFill>
        <p:spPr>
          <a:xfrm>
            <a:off x="6708648" y="2225040"/>
            <a:ext cx="2389632" cy="15240"/>
          </a:xfrm>
          <a:prstGeom prst="rect">
            <a:avLst/>
          </a:prstGeom>
        </p:spPr>
      </p:pic>
      <p:sp>
        <p:nvSpPr>
          <p:cNvPr id="19" name=""/>
          <p:cNvSpPr/>
          <p:nvPr/>
        </p:nvSpPr>
        <p:spPr>
          <a:xfrm>
            <a:off x="8951976" y="2316480"/>
            <a:ext cx="1200912" cy="18897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algn="r" indent="0"/>
            <a:r>
              <a:rPr lang="zh-TW" i="1" sz="1400">
                <a:solidFill>
                  <a:srgbClr val="8D8987"/>
                </a:solidFill>
                <a:latin typeface="MingLiU"/>
                <a:ea typeface="MingLiU"/>
              </a:rPr>
              <a:t>区，廟■一■、</a:t>
            </a:r>
          </a:p>
        </p:txBody>
      </p:sp>
      <p:sp>
        <p:nvSpPr>
          <p:cNvPr id="20" name=""/>
          <p:cNvSpPr/>
          <p:nvPr/>
        </p:nvSpPr>
        <p:spPr>
          <a:xfrm>
            <a:off x="6053328" y="2612136"/>
            <a:ext cx="4099560" cy="7924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algn="r" marR="93032" indent="0"/>
            <a:r>
              <a:rPr lang="zh-CN" sz="600">
                <a:solidFill>
                  <a:srgbClr val="973839"/>
                </a:solidFill>
                <a:latin typeface="MingLiU"/>
                <a:ea typeface="MingLiU"/>
              </a:rPr>
              <a:t>“削</a:t>
            </a:r>
            <a:r>
              <a:rPr lang="zh-TW" sz="600">
                <a:solidFill>
                  <a:srgbClr val="973839"/>
                </a:solidFill>
                <a:latin typeface="MingLiU"/>
                <a:ea typeface="MingLiU"/>
              </a:rPr>
              <a:t>进入黄果树风鮮区，便听到</a:t>
            </a:r>
            <a:r>
              <a:rPr lang="zh-CN" sz="600">
                <a:solidFill>
                  <a:srgbClr val="973839"/>
                </a:solidFill>
                <a:latin typeface="MingLiU"/>
                <a:ea typeface="MingLiU"/>
              </a:rPr>
              <a:t>"哗</a:t>
            </a:r>
            <a:r>
              <a:rPr lang="zh-TW" sz="600">
                <a:solidFill>
                  <a:srgbClr val="973839"/>
                </a:solidFill>
                <a:latin typeface="MingLiU"/>
                <a:ea typeface="MingLiU"/>
              </a:rPr>
              <a:t>哗”的声音从远处甄来，就像是徹风排过树梢，渐近渐响，最后像潮水般涌</a:t>
            </a:r>
          </a:p>
        </p:txBody>
      </p:sp>
      <p:sp>
        <p:nvSpPr>
          <p:cNvPr id="23" name=""/>
          <p:cNvSpPr/>
          <p:nvPr/>
        </p:nvSpPr>
        <p:spPr>
          <a:xfrm>
            <a:off x="5708904" y="2916936"/>
            <a:ext cx="3806952" cy="23774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0"/>
            <a:r>
              <a:rPr lang="zh-TW" sz="600">
                <a:solidFill>
                  <a:srgbClr val="BF9568"/>
                </a:solidFill>
                <a:latin typeface="MingLiU"/>
                <a:ea typeface="MingLiU"/>
              </a:rPr>
              <a:t>:</a:t>
            </a:r>
            <a:r>
              <a:rPr lang="zh-TW" sz="600">
                <a:solidFill>
                  <a:srgbClr val="CC4B3E"/>
                </a:solidFill>
                <a:latin typeface="MingLiU"/>
                <a:ea typeface="MingLiU"/>
              </a:rPr>
              <a:t>为三叠，好像一匹置幅白练正从銀布机上汚卜来 那“畔畔”的水商便成了千万架织布机的大合奏”</a:t>
            </a:r>
          </a:p>
          <a:p>
            <a:pPr indent="0"/>
            <a:r>
              <a:rPr lang="zh-TW" b="1" sz="450">
                <a:solidFill>
                  <a:srgbClr val="BF9568"/>
                </a:solidFill>
                <a:latin typeface="Arial"/>
                <a:ea typeface="Arial"/>
              </a:rPr>
              <a:t>I</a:t>
            </a:r>
          </a:p>
        </p:txBody>
      </p:sp>
      <p:sp>
        <p:nvSpPr>
          <p:cNvPr id="24" name=""/>
          <p:cNvSpPr/>
          <p:nvPr/>
        </p:nvSpPr>
        <p:spPr>
          <a:xfrm>
            <a:off x="9418320" y="3163824"/>
            <a:ext cx="646176" cy="11277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algn="r" indent="0"/>
            <a:r>
              <a:rPr lang="zh-TW" sz="600">
                <a:solidFill>
                  <a:srgbClr val="BF9568"/>
                </a:solidFill>
                <a:latin typeface="MingLiU"/>
                <a:ea typeface="MingLiU"/>
              </a:rPr>
              <a:t>一</a:t>
            </a:r>
            <a:r>
              <a:rPr lang="zh-TW" sz="600">
                <a:solidFill>
                  <a:srgbClr val="CC4B3E"/>
                </a:solidFill>
                <a:latin typeface="MingLiU"/>
                <a:ea typeface="MingLiU"/>
              </a:rPr>
              <a:t>©黄果樹潔布》</a:t>
            </a:r>
          </a:p>
        </p:txBody>
      </p:sp>
      <p:sp>
        <p:nvSpPr>
          <p:cNvPr id="25" name=""/>
          <p:cNvSpPr/>
          <p:nvPr/>
        </p:nvSpPr>
        <p:spPr>
          <a:xfrm>
            <a:off x="7415784" y="3733800"/>
            <a:ext cx="1231392" cy="14630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zh-TW" sz="850">
                <a:solidFill>
                  <a:srgbClr val="303030"/>
                </a:solidFill>
                <a:latin typeface="MingLiU"/>
                <a:ea typeface="MingLiU"/>
              </a:rPr>
              <a:t>我感知的黄果树瀑布</a:t>
            </a:r>
          </a:p>
        </p:txBody>
      </p:sp>
      <p:sp>
        <p:nvSpPr>
          <p:cNvPr id="26" name=""/>
          <p:cNvSpPr/>
          <p:nvPr/>
        </p:nvSpPr>
        <p:spPr>
          <a:xfrm>
            <a:off x="8183880" y="7004304"/>
            <a:ext cx="310896" cy="8839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en-US" b="1" sz="550">
                <a:solidFill>
                  <a:srgbClr val="554B56"/>
                </a:solidFill>
                <a:latin typeface="Arial"/>
              </a:rPr>
              <a:t>— 20 —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FFE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"/>
          <p:cNvPicPr>
            <a:picLocks noChangeAspect="1"/>
          </p:cNvPicPr>
          <p:nvPr/>
        </p:nvPicPr>
        <p:blipFill>
          <a:blip r:embed="rPictId0"/>
          <a:stretch>
            <a:fillRect/>
          </a:stretch>
        </p:blipFill>
        <p:spPr>
          <a:xfrm>
            <a:off x="5727192" y="899160"/>
            <a:ext cx="4319016" cy="6184392"/>
          </a:xfrm>
          <a:prstGeom prst="rect">
            <a:avLst/>
          </a:prstGeom>
        </p:spPr>
      </p:pic>
      <p:sp>
        <p:nvSpPr>
          <p:cNvPr id="3" name=""/>
          <p:cNvSpPr/>
          <p:nvPr/>
        </p:nvSpPr>
        <p:spPr>
          <a:xfrm>
            <a:off x="1627632" y="588264"/>
            <a:ext cx="2450592" cy="26212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zh-TW" sz="950">
                <a:solidFill>
                  <a:srgbClr val="CC4B3E"/>
                </a:solidFill>
                <a:latin typeface="MingLiU"/>
                <a:ea typeface="MingLiU"/>
              </a:rPr>
              <a:t>缪</a:t>
            </a:r>
            <a:r>
              <a:rPr lang="zh-CN" sz="950">
                <a:solidFill>
                  <a:srgbClr val="CC4B3E"/>
                </a:solidFill>
                <a:latin typeface="MingLiU"/>
                <a:ea typeface="MingLiU"/>
              </a:rPr>
              <a:t>“山海</a:t>
            </a:r>
            <a:r>
              <a:rPr lang="zh-TW" sz="950">
                <a:solidFill>
                  <a:srgbClr val="CC4B3E"/>
                </a:solidFill>
                <a:latin typeface="MingLiU"/>
                <a:ea typeface="MingLiU"/>
              </a:rPr>
              <a:t>研究” 一山高水</a:t>
            </a:r>
            <a:r>
              <a:rPr lang="zh-CN" sz="950">
                <a:solidFill>
                  <a:srgbClr val="CC4B3E"/>
                </a:solidFill>
                <a:latin typeface="MingLiU"/>
                <a:ea typeface="MingLiU"/>
              </a:rPr>
              <a:t>长篇啥</a:t>
            </a:r>
          </a:p>
        </p:txBody>
      </p:sp>
      <p:graphicFrame>
        <p:nvGraphicFramePr>
          <p:cNvPr id="4" name=""/>
          <p:cNvGraphicFramePr>
            <a:graphicFrameLocks noGrp="1"/>
          </p:cNvGraphicFramePr>
          <p:nvPr/>
        </p:nvGraphicFramePr>
        <p:xfrm>
          <a:off x="524256" y="960120"/>
          <a:ext cx="4468368" cy="5946648"/>
        </p:xfrm>
        <a:graphic>
          <a:graphicData uri="http://schemas.openxmlformats.org/drawingml/2006/table">
            <a:tbl>
              <a:tblPr/>
              <a:tblGrid>
                <a:gridCol w="2322576"/>
                <a:gridCol w="2145792"/>
              </a:tblGrid>
              <a:tr h="381000">
                <a:tc gridSpan="2">
                  <a:txBody>
                    <a:bodyPr lIns="0" tIns="0" rIns="0" bIns="0">
                      <a:noAutofit/>
                    </a:bodyPr>
                    <a:p>
                      <a:pPr algn="ctr" indent="0"/>
                      <a:r>
                        <a:rPr lang="zh-TW" sz="850">
                          <a:solidFill>
                            <a:srgbClr val="303030"/>
                          </a:solidFill>
                          <a:latin typeface="MingLiU"/>
                          <a:ea typeface="MingLiU"/>
                        </a:rPr>
                        <a:t>研究过程紀录</a:t>
                      </a:r>
                    </a:p>
                  </a:txBody>
                  <a:tcPr marL="0" marR="0" marT="0" marB="0" anchor="ctr"/>
                </a:tc>
                <a:tc hMerge="1">
                  <a:txBody>
                    <a:bodyPr lIns="0" tIns="0" rIns="0" bIns="0">
                      <a:noAutofit/>
                    </a:bodyPr>
                    <a:p>
                      <a:endParaRPr sz="1800"/>
                    </a:p>
                  </a:txBody>
                  <a:tcPr marL="0" marR="0" marT="0" marB="0"/>
                </a:tc>
              </a:tr>
              <a:tr h="429768">
                <a:tc>
                  <a:txBody>
                    <a:bodyPr lIns="0" tIns="0" rIns="0" bIns="0">
                      <a:noAutofit/>
                    </a:bodyPr>
                    <a:p>
                      <a:pPr indent="203200"/>
                      <a:r>
                        <a:rPr lang="zh-TW" sz="850">
                          <a:solidFill>
                            <a:srgbClr val="303030"/>
                          </a:solidFill>
                          <a:latin typeface="MingLiU"/>
                          <a:ea typeface="MingLiU"/>
                        </a:rPr>
                        <a:t>时问: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pPr indent="215900"/>
                      <a:r>
                        <a:rPr lang="zh-TW" sz="850">
                          <a:solidFill>
                            <a:srgbClr val="303030"/>
                          </a:solidFill>
                          <a:latin typeface="MingLiU"/>
                          <a:ea typeface="MingLiU"/>
                        </a:rPr>
                        <a:t>地点：</a:t>
                      </a:r>
                    </a:p>
                  </a:txBody>
                  <a:tcPr marL="0" marR="0" marT="0" marB="0" anchor="ctr"/>
                </a:tc>
              </a:tr>
              <a:tr h="554736">
                <a:tc>
                  <a:txBody>
                    <a:bodyPr lIns="0" tIns="0" rIns="0" bIns="0">
                      <a:noAutofit/>
                    </a:bodyPr>
                    <a:p>
                      <a:pPr indent="203200"/>
                      <a:r>
                        <a:rPr lang="zh-TW" sz="850">
                          <a:solidFill>
                            <a:srgbClr val="303030"/>
                          </a:solidFill>
                          <a:latin typeface="MingLiU"/>
                          <a:ea typeface="MingLiU"/>
                        </a:rPr>
                        <a:t>参加人员：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pPr indent="215900"/>
                      <a:r>
                        <a:rPr lang="zh-TW" sz="850">
                          <a:solidFill>
                            <a:srgbClr val="303030"/>
                          </a:solidFill>
                          <a:latin typeface="MingLiU"/>
                          <a:ea typeface="MingLiU"/>
                        </a:rPr>
                        <a:t>记录人：</a:t>
                      </a:r>
                    </a:p>
                  </a:txBody>
                  <a:tcPr marL="0" marR="0" marT="0" marB="0" anchor="ctr"/>
                </a:tc>
              </a:tr>
              <a:tr h="1627632">
                <a:tc gridSpan="2">
                  <a:txBody>
                    <a:bodyPr lIns="0" tIns="0" rIns="0" bIns="0">
                      <a:noAutofit/>
                    </a:bodyPr>
                    <a:p>
                      <a:pPr indent="139700">
                        <a:spcBef>
                          <a:spcPts val="1190"/>
                        </a:spcBef>
                      </a:pPr>
                      <a:r>
                        <a:rPr lang="zh-TW" sz="850">
                          <a:solidFill>
                            <a:srgbClr val="303030"/>
                          </a:solidFill>
                          <a:latin typeface="MingLiU"/>
                          <a:ea typeface="MingLiU"/>
                        </a:rPr>
                        <a:t>研究</a:t>
                      </a:r>
                      <a:r>
                        <a:rPr lang="en-US" b="1" sz="800">
                          <a:solidFill>
                            <a:srgbClr val="303030"/>
                          </a:solidFill>
                          <a:latin typeface="Arial"/>
                        </a:rPr>
                        <a:t>F1</a:t>
                      </a:r>
                      <a:r>
                        <a:rPr lang="zh-TW" sz="850">
                          <a:solidFill>
                            <a:srgbClr val="303030"/>
                          </a:solidFill>
                          <a:latin typeface="MingLiU"/>
                          <a:ea typeface="MingLiU"/>
                        </a:rPr>
                        <a:t>的与计划：</a:t>
                      </a:r>
                    </a:p>
                  </a:txBody>
                  <a:tcPr marL="0" marR="0" marT="0" marB="0"/>
                </a:tc>
                <a:tc hMerge="1">
                  <a:txBody>
                    <a:bodyPr lIns="0" tIns="0" rIns="0" bIns="0">
                      <a:noAutofit/>
                    </a:bodyPr>
                    <a:p>
                      <a:endParaRPr sz="7700"/>
                    </a:p>
                  </a:txBody>
                  <a:tcPr marL="0" marR="0" marT="0" marB="0"/>
                </a:tc>
              </a:tr>
              <a:tr h="1612392">
                <a:tc gridSpan="2">
                  <a:txBody>
                    <a:bodyPr lIns="0" tIns="0" rIns="0" bIns="0">
                      <a:noAutofit/>
                    </a:bodyPr>
                    <a:p>
                      <a:pPr indent="139700">
                        <a:spcBef>
                          <a:spcPts val="1190"/>
                        </a:spcBef>
                      </a:pPr>
                      <a:r>
                        <a:rPr lang="zh-TW" sz="850">
                          <a:solidFill>
                            <a:srgbClr val="303030"/>
                          </a:solidFill>
                          <a:latin typeface="MingLiU"/>
                          <a:ea typeface="MingLiU"/>
                        </a:rPr>
                        <a:t>研究内容及发现的问题：</a:t>
                      </a:r>
                    </a:p>
                  </a:txBody>
                  <a:tcPr marL="0" marR="0" marT="0" marB="0"/>
                </a:tc>
                <a:tc hMerge="1">
                  <a:txBody>
                    <a:bodyPr lIns="0" tIns="0" rIns="0" bIns="0">
                      <a:noAutofit/>
                    </a:bodyPr>
                    <a:p>
                      <a:endParaRPr sz="7700"/>
                    </a:p>
                  </a:txBody>
                  <a:tcPr marL="0" marR="0" marT="0" marB="0"/>
                </a:tc>
              </a:tr>
              <a:tr h="1341120">
                <a:tc gridSpan="2">
                  <a:txBody>
                    <a:bodyPr lIns="0" tIns="0" rIns="0" bIns="0">
                      <a:noAutofit/>
                    </a:bodyPr>
                    <a:p>
                      <a:pPr indent="139700">
                        <a:spcBef>
                          <a:spcPts val="1260"/>
                        </a:spcBef>
                      </a:pPr>
                      <a:r>
                        <a:rPr lang="zh-TW" sz="850">
                          <a:solidFill>
                            <a:srgbClr val="303030"/>
                          </a:solidFill>
                          <a:latin typeface="MingLiU"/>
                          <a:ea typeface="MingLiU"/>
                        </a:rPr>
                        <a:t>研究小结：</a:t>
                      </a:r>
                    </a:p>
                  </a:txBody>
                  <a:tcPr marL="0" marR="0" marT="0" marB="0"/>
                </a:tc>
                <a:tc hMerge="1">
                  <a:txBody>
                    <a:bodyPr lIns="0" tIns="0" rIns="0" bIns="0">
                      <a:noAutofit/>
                    </a:bodyPr>
                    <a:p>
                      <a:endParaRPr sz="6400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5" name=""/>
          <p:cNvSpPr/>
          <p:nvPr/>
        </p:nvSpPr>
        <p:spPr>
          <a:xfrm>
            <a:off x="2624328" y="7007352"/>
            <a:ext cx="304800" cy="8534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en-US" b="1" sz="550">
                <a:solidFill>
                  <a:srgbClr val="554B56"/>
                </a:solidFill>
                <a:latin typeface="Arial"/>
              </a:rPr>
              <a:t>— 2 </a:t>
            </a:r>
            <a:r>
              <a:rPr lang="en-US" b="1" sz="550">
                <a:solidFill>
                  <a:srgbClr val="303030"/>
                </a:solidFill>
                <a:latin typeface="Arial"/>
              </a:rPr>
              <a:t>1 </a:t>
            </a:r>
            <a:r>
              <a:rPr lang="en-US" b="1" sz="550">
                <a:solidFill>
                  <a:srgbClr val="554B56"/>
                </a:solidFill>
                <a:latin typeface="Arial"/>
              </a:rPr>
              <a:t>—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FFD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"/>
          <p:cNvPicPr>
            <a:picLocks noChangeAspect="1"/>
          </p:cNvPicPr>
          <p:nvPr/>
        </p:nvPicPr>
        <p:blipFill>
          <a:blip r:embed="rPictId0"/>
          <a:stretch>
            <a:fillRect/>
          </a:stretch>
        </p:blipFill>
        <p:spPr>
          <a:xfrm>
            <a:off x="719328" y="2630424"/>
            <a:ext cx="4069080" cy="1511808"/>
          </a:xfrm>
          <a:prstGeom prst="rect">
            <a:avLst/>
          </a:prstGeom>
        </p:spPr>
      </p:pic>
      <p:sp>
        <p:nvSpPr>
          <p:cNvPr id="3" name=""/>
          <p:cNvSpPr/>
          <p:nvPr/>
        </p:nvSpPr>
        <p:spPr>
          <a:xfrm>
            <a:off x="2279904" y="566928"/>
            <a:ext cx="1862328" cy="24688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algn="just" indent="0"/>
            <a:r>
              <a:rPr lang="zh-TW" sz="950">
                <a:solidFill>
                  <a:srgbClr val="303030"/>
                </a:solidFill>
                <a:latin typeface="MingLiU"/>
                <a:ea typeface="MingLiU"/>
              </a:rPr>
              <a:t>舟,收•泰崖佶'先笑之嵌</a:t>
            </a:r>
          </a:p>
        </p:txBody>
      </p:sp>
      <p:sp>
        <p:nvSpPr>
          <p:cNvPr id="4" name=""/>
          <p:cNvSpPr/>
          <p:nvPr/>
        </p:nvSpPr>
        <p:spPr>
          <a:xfrm>
            <a:off x="512064" y="938784"/>
            <a:ext cx="4501896" cy="147523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152400">
              <a:lnSpc>
                <a:spcPts val="1481"/>
              </a:lnSpc>
            </a:pPr>
            <a:r>
              <a:rPr lang="zh-TW" sz="600">
                <a:solidFill>
                  <a:srgbClr val="CC4B3E"/>
                </a:solidFill>
                <a:latin typeface="MingLiU"/>
                <a:ea typeface="MingLiU"/>
              </a:rPr>
              <a:t>貴州省博物馆，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是中国省级垸合性博物馆，该饷谊蔵文物、标木</a:t>
            </a:r>
            <a:r>
              <a:rPr lang="zh-TW" b="1" sz="650">
                <a:solidFill>
                  <a:srgbClr val="303030"/>
                </a:solidFill>
                <a:latin typeface="Times New Roman"/>
                <a:ea typeface="Times New Roman"/>
              </a:rPr>
              <a:t>2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。余万件 </a:t>
            </a:r>
            <a:r>
              <a:rPr lang="en-US" b="1" sz="650">
                <a:solidFill>
                  <a:srgbClr val="303030"/>
                </a:solidFill>
                <a:latin typeface="Times New Roman"/>
              </a:rPr>
              <a:t>K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族文物是诙情重点蔵品之-，除</a:t>
            </a:r>
            <a:r>
              <a:rPr lang="zh-CN" sz="600">
                <a:solidFill>
                  <a:srgbClr val="303030"/>
                </a:solidFill>
                <a:latin typeface="MingLiU"/>
                <a:ea typeface="MingLiU"/>
              </a:rPr>
              <a:t>刺绣. 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蜡染.撓范、纵鼬、银饰等</a:t>
            </a:r>
            <a:r>
              <a:rPr lang="zh-TW" b="1" sz="650">
                <a:solidFill>
                  <a:srgbClr val="303030"/>
                </a:solidFill>
                <a:latin typeface="Times New Roman"/>
                <a:ea typeface="Times New Roman"/>
              </a:rPr>
              <a:t>1000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余件 典型截品冇苗族婚蝸记事符木、苗族刻绘动物图案洒饰、带族咅缎锥徒边饰银铃银坠 女央农，林</a:t>
            </a:r>
            <a:r>
              <a:rPr lang="zh-CN" sz="600">
                <a:solidFill>
                  <a:srgbClr val="303030"/>
                </a:solidFill>
                <a:latin typeface="MingLiU"/>
                <a:ea typeface="MingLiU"/>
              </a:rPr>
              <a:t>族上司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八身龙袍.师文《六祖祀略 于抄本和水族墓葬石刻</a:t>
            </a:r>
            <a:r>
              <a:rPr lang="zh-CN" sz="600">
                <a:solidFill>
                  <a:srgbClr val="303030"/>
                </a:solidFill>
                <a:latin typeface="MingLiU"/>
                <a:ea typeface="MingLiU"/>
              </a:rPr>
              <a:t>“铜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鼓”，其中，</a:t>
            </a:r>
            <a:r>
              <a:rPr lang="en-US" b="1" sz="650">
                <a:solidFill>
                  <a:srgbClr val="303030"/>
                </a:solidFill>
                <a:latin typeface="Times New Roman"/>
              </a:rPr>
              <a:t>1*1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然标本有</a:t>
            </a:r>
            <a:r>
              <a:rPr lang="zh-CN" sz="600">
                <a:solidFill>
                  <a:srgbClr val="303030"/>
                </a:solidFill>
                <a:latin typeface="MingLiU"/>
                <a:ea typeface="MingLiU"/>
              </a:rPr>
              <a:t>黔西.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桐掉.水城.兴 义、普定、安龙等地洞穴造址山上的卩.中、晚</a:t>
            </a:r>
            <a:r>
              <a:rPr lang="zh-TW" b="1" sz="650">
                <a:solidFill>
                  <a:srgbClr val="303030"/>
                </a:solidFill>
                <a:latin typeface="Times New Roman"/>
                <a:ea typeface="Times New Roman"/>
              </a:rPr>
              <a:t>II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」石器时代古生物化石、古人类化石及各种骨器、打击石器.还冇成套的矿 石，岩石、上壊 苔蘇、鸟类、珍稀动物标本 历史文物冇在洞穴遺址申发现的'彩陶片"、用火遺施；战国窮出上的早期飼 鼓,青铜铸造的内模外范、</a:t>
            </a:r>
            <a:r>
              <a:rPr lang="zh-CN" sz="600">
                <a:solidFill>
                  <a:srgbClr val="303030"/>
                </a:solidFill>
                <a:latin typeface="MingLiU"/>
                <a:ea typeface="MingLiU"/>
              </a:rPr>
              <a:t>戈 钺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.剑.市等各种呉器；南夷琵中出土的"奁头葬"葬</a:t>
            </a:r>
            <a:r>
              <a:rPr lang="en-US" b="1" sz="650">
                <a:solidFill>
                  <a:srgbClr val="303030"/>
                </a:solidFill>
                <a:latin typeface="Times New Roman"/>
              </a:rPr>
              <a:t>JL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和带冇四十余种刻划符号的陶器；汉尊 </a:t>
            </a:r>
            <a:r>
              <a:rPr lang="en-US" b="1" sz="650">
                <a:solidFill>
                  <a:srgbClr val="303030"/>
                </a:solidFill>
                <a:latin typeface="Times New Roman"/>
              </a:rPr>
              <a:t>HI </a:t>
            </a:r>
            <a:r>
              <a:rPr lang="zh-TW" b="1" sz="650">
                <a:solidFill>
                  <a:srgbClr val="303030"/>
                </a:solidFill>
                <a:latin typeface="Times New Roman"/>
                <a:ea typeface="Times New Roman"/>
              </a:rPr>
              <a:t>I</a:t>
            </a:r>
            <a:r>
              <a:rPr lang="zh-TW" b="1" sz="700">
                <a:solidFill>
                  <a:srgbClr val="303030"/>
                </a:solidFill>
                <a:latin typeface="SimSun"/>
                <a:ea typeface="SimSun"/>
              </a:rPr>
              <a:t>：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的带右氏篇铭文的元始•年漆耳杯及铜车马；南北朝墓出</a:t>
            </a:r>
            <a:r>
              <a:rPr lang="zh-TW" b="1" sz="650">
                <a:solidFill>
                  <a:srgbClr val="303030"/>
                </a:solidFill>
                <a:latin typeface="Times New Roman"/>
                <a:ea typeface="Times New Roman"/>
              </a:rPr>
              <a:t>I</a:t>
            </a:r>
            <a:r>
              <a:rPr lang="zh-TW" b="1" sz="700">
                <a:solidFill>
                  <a:srgbClr val="303030"/>
                </a:solidFill>
                <a:latin typeface="SimSun"/>
                <a:ea typeface="SimSun"/>
              </a:rPr>
              <a:t>：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的帯冇</a:t>
            </a:r>
            <a:r>
              <a:rPr lang="zh-TW" b="1" sz="650">
                <a:solidFill>
                  <a:srgbClr val="303030"/>
                </a:solidFill>
                <a:latin typeface="Times New Roman"/>
                <a:ea typeface="Times New Roman"/>
              </a:rPr>
              <a:t>33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字刻划铭文的永元十六年陶維；南來価樂幕出七一 批石刻艺术用及两而財鼓；明代墓山上</a:t>
            </a:r>
            <a:r>
              <a:rPr lang="zh-TW" b="1" sz="650">
                <a:solidFill>
                  <a:srgbClr val="303030"/>
                </a:solidFill>
                <a:latin typeface="Times New Roman"/>
                <a:ea typeface="Times New Roman"/>
              </a:rPr>
              <a:t>80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余件鉄、</a:t>
            </a:r>
            <a:r>
              <a:rPr lang="zh-CN" sz="600">
                <a:solidFill>
                  <a:srgbClr val="303030"/>
                </a:solidFill>
                <a:latin typeface="MingLiU"/>
                <a:ea typeface="MingLiU"/>
              </a:rPr>
              <a:t>棉 麻.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纺衣服</a:t>
            </a:r>
          </a:p>
        </p:txBody>
      </p:sp>
      <p:sp>
        <p:nvSpPr>
          <p:cNvPr id="5" name=""/>
          <p:cNvSpPr/>
          <p:nvPr/>
        </p:nvSpPr>
        <p:spPr>
          <a:xfrm>
            <a:off x="2203704" y="4450080"/>
            <a:ext cx="1316736" cy="14325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zh-TW" sz="850">
                <a:solidFill>
                  <a:srgbClr val="303030"/>
                </a:solidFill>
                <a:latin typeface="MingLiU"/>
                <a:ea typeface="MingLiU"/>
              </a:rPr>
              <a:t>依依不舍，准备网家~</a:t>
            </a:r>
          </a:p>
        </p:txBody>
      </p:sp>
      <p:sp>
        <p:nvSpPr>
          <p:cNvPr id="6" name=""/>
          <p:cNvSpPr/>
          <p:nvPr/>
        </p:nvSpPr>
        <p:spPr>
          <a:xfrm>
            <a:off x="2615184" y="7010400"/>
            <a:ext cx="304800" cy="8839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en-US" b="1" sz="550">
                <a:solidFill>
                  <a:srgbClr val="554B56"/>
                </a:solidFill>
                <a:latin typeface="Arial"/>
              </a:rPr>
              <a:t>—23 </a:t>
            </a:r>
            <a:r>
              <a:rPr lang="zh-TW" b="1" sz="550">
                <a:solidFill>
                  <a:srgbClr val="7A7A78"/>
                </a:solidFill>
                <a:latin typeface="Arial"/>
                <a:ea typeface="Arial"/>
              </a:rPr>
              <a:t>—</a:t>
            </a:r>
          </a:p>
        </p:txBody>
      </p:sp>
      <p:sp>
        <p:nvSpPr>
          <p:cNvPr id="7" name=""/>
          <p:cNvSpPr/>
          <p:nvPr/>
        </p:nvSpPr>
        <p:spPr>
          <a:xfrm>
            <a:off x="6845808" y="588264"/>
            <a:ext cx="2450592" cy="26212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algn="ctr" indent="0"/>
            <a:r>
              <a:rPr lang="zh-TW" sz="950">
                <a:solidFill>
                  <a:srgbClr val="CC4B3E"/>
                </a:solidFill>
                <a:latin typeface="MingLiU"/>
                <a:ea typeface="MingLiU"/>
              </a:rPr>
              <a:t>毎</a:t>
            </a:r>
            <a:r>
              <a:rPr lang="zh-CN" sz="950">
                <a:solidFill>
                  <a:srgbClr val="CC4B3E"/>
                </a:solidFill>
                <a:latin typeface="MingLiU"/>
                <a:ea typeface="MingLiU"/>
              </a:rPr>
              <a:t>“山海</a:t>
            </a:r>
            <a:r>
              <a:rPr lang="zh-TW" sz="950">
                <a:solidFill>
                  <a:srgbClr val="CC4B3E"/>
                </a:solidFill>
                <a:latin typeface="MingLiU"/>
                <a:ea typeface="MingLiU"/>
              </a:rPr>
              <a:t>研究” 一山水再型</a:t>
            </a:r>
            <a:r>
              <a:rPr lang="en-US" sz="2000">
                <a:solidFill>
                  <a:srgbClr val="CC4B3E"/>
                </a:solidFill>
                <a:latin typeface="Arial"/>
              </a:rPr>
              <a:t>S</a:t>
            </a:r>
            <a:r>
              <a:rPr lang="zh-TW" sz="950">
                <a:solidFill>
                  <a:srgbClr val="CC4B3E"/>
                </a:solidFill>
                <a:latin typeface="MingLiU"/>
                <a:ea typeface="MingLiU"/>
              </a:rPr>
              <a:t>牋</a:t>
            </a:r>
          </a:p>
        </p:txBody>
      </p:sp>
      <p:graphicFrame>
        <p:nvGraphicFramePr>
          <p:cNvPr id="8" name=""/>
          <p:cNvGraphicFramePr>
            <a:graphicFrameLocks noGrp="1"/>
          </p:cNvGraphicFramePr>
          <p:nvPr/>
        </p:nvGraphicFramePr>
        <p:xfrm>
          <a:off x="5742432" y="957072"/>
          <a:ext cx="4468368" cy="5943600"/>
        </p:xfrm>
        <a:graphic>
          <a:graphicData uri="http://schemas.openxmlformats.org/drawingml/2006/table">
            <a:tbl>
              <a:tblPr/>
              <a:tblGrid>
                <a:gridCol w="2322576"/>
                <a:gridCol w="2145792"/>
              </a:tblGrid>
              <a:tr h="381000">
                <a:tc gridSpan="2">
                  <a:txBody>
                    <a:bodyPr lIns="0" tIns="0" rIns="0" bIns="0">
                      <a:noAutofit/>
                    </a:bodyPr>
                    <a:p>
                      <a:pPr algn="ctr" indent="0"/>
                      <a:r>
                        <a:rPr lang="zh-TW" sz="850">
                          <a:solidFill>
                            <a:srgbClr val="303030"/>
                          </a:solidFill>
                          <a:latin typeface="MingLiU"/>
                          <a:ea typeface="MingLiU"/>
                        </a:rPr>
                        <a:t>研究过程</a:t>
                      </a:r>
                      <a:r>
                        <a:rPr lang="en-US" b="1" sz="800">
                          <a:solidFill>
                            <a:srgbClr val="303030"/>
                          </a:solidFill>
                          <a:latin typeface="Arial"/>
                        </a:rPr>
                        <a:t>id</a:t>
                      </a:r>
                      <a:r>
                        <a:rPr lang="zh-TW" sz="850">
                          <a:solidFill>
                            <a:srgbClr val="303030"/>
                          </a:solidFill>
                          <a:latin typeface="MingLiU"/>
                          <a:ea typeface="MingLiU"/>
                        </a:rPr>
                        <a:t>录</a:t>
                      </a:r>
                    </a:p>
                  </a:txBody>
                  <a:tcPr marL="0" marR="0" marT="0" marB="0" anchor="ctr"/>
                </a:tc>
                <a:tc hMerge="1">
                  <a:txBody>
                    <a:bodyPr lIns="0" tIns="0" rIns="0" bIns="0">
                      <a:noAutofit/>
                    </a:bodyPr>
                    <a:p>
                      <a:endParaRPr sz="1800"/>
                    </a:p>
                  </a:txBody>
                  <a:tcPr marL="0" marR="0" marT="0" marB="0"/>
                </a:tc>
              </a:tr>
              <a:tr h="429768">
                <a:tc>
                  <a:txBody>
                    <a:bodyPr lIns="0" tIns="0" rIns="0" bIns="0">
                      <a:noAutofit/>
                    </a:bodyPr>
                    <a:p>
                      <a:pPr indent="203200"/>
                      <a:r>
                        <a:rPr lang="zh-TW" sz="850">
                          <a:solidFill>
                            <a:srgbClr val="303030"/>
                          </a:solidFill>
                          <a:latin typeface="MingLiU"/>
                          <a:ea typeface="MingLiU"/>
                        </a:rPr>
                        <a:t>时间：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pPr indent="203200"/>
                      <a:r>
                        <a:rPr lang="zh-TW" sz="850">
                          <a:solidFill>
                            <a:srgbClr val="303030"/>
                          </a:solidFill>
                          <a:latin typeface="MingLiU"/>
                          <a:ea typeface="MingLiU"/>
                        </a:rPr>
                        <a:t>地点：</a:t>
                      </a:r>
                    </a:p>
                  </a:txBody>
                  <a:tcPr marL="0" marR="0" marT="0" marB="0" anchor="ctr"/>
                </a:tc>
              </a:tr>
              <a:tr h="557784">
                <a:tc>
                  <a:txBody>
                    <a:bodyPr lIns="0" tIns="0" rIns="0" bIns="0">
                      <a:noAutofit/>
                    </a:bodyPr>
                    <a:p>
                      <a:pPr indent="203200"/>
                      <a:r>
                        <a:rPr lang="zh-TW" sz="850">
                          <a:solidFill>
                            <a:srgbClr val="303030"/>
                          </a:solidFill>
                          <a:latin typeface="MingLiU"/>
                          <a:ea typeface="MingLiU"/>
                        </a:rPr>
                        <a:t>参加人员：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pPr indent="203200"/>
                      <a:r>
                        <a:rPr lang="zh-TW" sz="850">
                          <a:solidFill>
                            <a:srgbClr val="303030"/>
                          </a:solidFill>
                          <a:latin typeface="MingLiU"/>
                          <a:ea typeface="MingLiU"/>
                        </a:rPr>
                        <a:t>记录人：</a:t>
                      </a:r>
                    </a:p>
                  </a:txBody>
                  <a:tcPr marL="0" marR="0" marT="0" marB="0" anchor="ctr"/>
                </a:tc>
              </a:tr>
              <a:tr h="1624584">
                <a:tc gridSpan="2">
                  <a:txBody>
                    <a:bodyPr lIns="0" tIns="0" rIns="0" bIns="0">
                      <a:noAutofit/>
                    </a:bodyPr>
                    <a:p>
                      <a:pPr indent="139700">
                        <a:spcBef>
                          <a:spcPts val="1190"/>
                        </a:spcBef>
                      </a:pPr>
                      <a:r>
                        <a:rPr lang="zh-TW" sz="850">
                          <a:solidFill>
                            <a:srgbClr val="303030"/>
                          </a:solidFill>
                          <a:latin typeface="MingLiU"/>
                          <a:ea typeface="MingLiU"/>
                        </a:rPr>
                        <a:t>研究目的与计划:</a:t>
                      </a:r>
                    </a:p>
                  </a:txBody>
                  <a:tcPr marL="0" marR="0" marT="0" marB="0"/>
                </a:tc>
                <a:tc hMerge="1">
                  <a:txBody>
                    <a:bodyPr lIns="0" tIns="0" rIns="0" bIns="0">
                      <a:noAutofit/>
                    </a:bodyPr>
                    <a:p>
                      <a:endParaRPr sz="7700"/>
                    </a:p>
                  </a:txBody>
                  <a:tcPr marL="0" marR="0" marT="0" marB="0"/>
                </a:tc>
              </a:tr>
              <a:tr h="1609344">
                <a:tc gridSpan="2">
                  <a:txBody>
                    <a:bodyPr lIns="0" tIns="0" rIns="0" bIns="0">
                      <a:noAutofit/>
                    </a:bodyPr>
                    <a:p>
                      <a:pPr indent="139700">
                        <a:spcBef>
                          <a:spcPts val="1260"/>
                        </a:spcBef>
                      </a:pPr>
                      <a:r>
                        <a:rPr lang="zh-TW" sz="850">
                          <a:solidFill>
                            <a:srgbClr val="303030"/>
                          </a:solidFill>
                          <a:latin typeface="MingLiU"/>
                          <a:ea typeface="MingLiU"/>
                        </a:rPr>
                        <a:t>研究内容及发现的问题：</a:t>
                      </a:r>
                    </a:p>
                  </a:txBody>
                  <a:tcPr marL="0" marR="0" marT="0" marB="0"/>
                </a:tc>
                <a:tc hMerge="1">
                  <a:txBody>
                    <a:bodyPr lIns="0" tIns="0" rIns="0" bIns="0">
                      <a:noAutofit/>
                    </a:bodyPr>
                    <a:p>
                      <a:endParaRPr sz="7700"/>
                    </a:p>
                  </a:txBody>
                  <a:tcPr marL="0" marR="0" marT="0" marB="0"/>
                </a:tc>
              </a:tr>
              <a:tr h="1341120">
                <a:tc gridSpan="2">
                  <a:txBody>
                    <a:bodyPr lIns="0" tIns="0" rIns="0" bIns="0">
                      <a:noAutofit/>
                    </a:bodyPr>
                    <a:p>
                      <a:pPr indent="139700">
                        <a:spcBef>
                          <a:spcPts val="1260"/>
                        </a:spcBef>
                      </a:pPr>
                      <a:r>
                        <a:rPr lang="zh-TW" sz="850">
                          <a:solidFill>
                            <a:srgbClr val="303030"/>
                          </a:solidFill>
                          <a:latin typeface="MingLiU"/>
                          <a:ea typeface="MingLiU"/>
                        </a:rPr>
                        <a:t>研究小结：</a:t>
                      </a:r>
                    </a:p>
                  </a:txBody>
                  <a:tcPr marL="0" marR="0" marT="0" marB="0"/>
                </a:tc>
                <a:tc hMerge="1">
                  <a:txBody>
                    <a:bodyPr lIns="0" tIns="0" rIns="0" bIns="0">
                      <a:noAutofit/>
                    </a:bodyPr>
                    <a:p>
                      <a:endParaRPr sz="6400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9" name=""/>
          <p:cNvSpPr/>
          <p:nvPr/>
        </p:nvSpPr>
        <p:spPr>
          <a:xfrm>
            <a:off x="7815072" y="7010400"/>
            <a:ext cx="304800" cy="8839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en-US" b="1" sz="550">
                <a:solidFill>
                  <a:srgbClr val="554B56"/>
                </a:solidFill>
                <a:latin typeface="Arial"/>
              </a:rPr>
              <a:t>—24 </a:t>
            </a:r>
            <a:r>
              <a:rPr lang="zh-TW" b="1" sz="550">
                <a:solidFill>
                  <a:srgbClr val="7A7A78"/>
                </a:solidFill>
                <a:latin typeface="Arial"/>
                <a:ea typeface="Arial"/>
              </a:rPr>
              <a:t>—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FFE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"/>
          <p:cNvPicPr>
            <a:picLocks noChangeAspect="1"/>
          </p:cNvPicPr>
          <p:nvPr/>
        </p:nvPicPr>
        <p:blipFill>
          <a:blip r:embed="rPictId0"/>
          <a:stretch>
            <a:fillRect/>
          </a:stretch>
        </p:blipFill>
        <p:spPr>
          <a:xfrm>
            <a:off x="551688" y="792480"/>
            <a:ext cx="4489704" cy="6294120"/>
          </a:xfrm>
          <a:prstGeom prst="rect">
            <a:avLst/>
          </a:prstGeom>
        </p:spPr>
      </p:pic>
      <p:pic>
        <p:nvPicPr>
          <p:cNvPr id="3" name=""/>
          <p:cNvPicPr>
            <a:picLocks noChangeAspect="1"/>
          </p:cNvPicPr>
          <p:nvPr/>
        </p:nvPicPr>
        <p:blipFill>
          <a:blip r:embed="rPictId1"/>
          <a:stretch>
            <a:fillRect/>
          </a:stretch>
        </p:blipFill>
        <p:spPr>
          <a:xfrm>
            <a:off x="2261616" y="789432"/>
            <a:ext cx="1082040" cy="987552"/>
          </a:xfrm>
          <a:prstGeom prst="rect">
            <a:avLst/>
          </a:prstGeom>
        </p:spPr>
      </p:pic>
      <p:pic>
        <p:nvPicPr>
          <p:cNvPr id="4" name=""/>
          <p:cNvPicPr>
            <a:picLocks noChangeAspect="1"/>
          </p:cNvPicPr>
          <p:nvPr/>
        </p:nvPicPr>
        <p:blipFill>
          <a:blip r:embed="rPictId2"/>
          <a:stretch>
            <a:fillRect/>
          </a:stretch>
        </p:blipFill>
        <p:spPr>
          <a:xfrm>
            <a:off x="5718048" y="1298448"/>
            <a:ext cx="143256" cy="2801112"/>
          </a:xfrm>
          <a:prstGeom prst="rect">
            <a:avLst/>
          </a:prstGeom>
        </p:spPr>
      </p:pic>
      <p:pic>
        <p:nvPicPr>
          <p:cNvPr id="5" name=""/>
          <p:cNvPicPr>
            <a:picLocks noChangeAspect="1"/>
          </p:cNvPicPr>
          <p:nvPr/>
        </p:nvPicPr>
        <p:blipFill>
          <a:blip r:embed="rPictId3"/>
          <a:stretch>
            <a:fillRect/>
          </a:stretch>
        </p:blipFill>
        <p:spPr>
          <a:xfrm>
            <a:off x="5718048" y="4123944"/>
            <a:ext cx="4276344" cy="2779776"/>
          </a:xfrm>
          <a:prstGeom prst="rect">
            <a:avLst/>
          </a:prstGeom>
        </p:spPr>
      </p:pic>
      <p:sp>
        <p:nvSpPr>
          <p:cNvPr id="6" name=""/>
          <p:cNvSpPr/>
          <p:nvPr/>
        </p:nvSpPr>
        <p:spPr>
          <a:xfrm>
            <a:off x="7522464" y="554736"/>
            <a:ext cx="932688" cy="243840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algn="ctr" indent="0"/>
            <a:r>
              <a:rPr lang="zh-TW" sz="1700">
                <a:solidFill>
                  <a:srgbClr val="CC4B3E"/>
                </a:solidFill>
                <a:latin typeface="MingLiU"/>
                <a:ea typeface="MingLiU"/>
              </a:rPr>
              <a:t>研学收获</a:t>
            </a:r>
          </a:p>
        </p:txBody>
      </p:sp>
      <p:sp>
        <p:nvSpPr>
          <p:cNvPr id="7" name=""/>
          <p:cNvSpPr/>
          <p:nvPr/>
        </p:nvSpPr>
        <p:spPr>
          <a:xfrm>
            <a:off x="5718048" y="954024"/>
            <a:ext cx="1313688" cy="27736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algn="just" indent="0"/>
            <a:r>
              <a:rPr lang="zh-TW" sz="950">
                <a:solidFill>
                  <a:srgbClr val="CC4B3E"/>
                </a:solidFill>
                <a:latin typeface="MingLiU"/>
                <a:ea typeface="MingLiU"/>
              </a:rPr>
              <a:t>寧研学风采齢</a:t>
            </a:r>
          </a:p>
        </p:txBody>
      </p:sp>
      <p:sp>
        <p:nvSpPr>
          <p:cNvPr id="8" name=""/>
          <p:cNvSpPr/>
          <p:nvPr/>
        </p:nvSpPr>
        <p:spPr>
          <a:xfrm>
            <a:off x="7815072" y="7004304"/>
            <a:ext cx="310896" cy="8839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zh-TW" b="1" sz="550">
                <a:solidFill>
                  <a:srgbClr val="303030"/>
                </a:solidFill>
                <a:latin typeface="Arial"/>
                <a:ea typeface="Arial"/>
              </a:rPr>
              <a:t>—2 6 —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FFD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"/>
          <p:cNvSpPr/>
          <p:nvPr/>
        </p:nvSpPr>
        <p:spPr>
          <a:xfrm>
            <a:off x="2194560" y="579120"/>
            <a:ext cx="1310640" cy="29260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algn="just" indent="0"/>
            <a:r>
              <a:rPr lang="zh-TW" sz="950">
                <a:solidFill>
                  <a:srgbClr val="CC4B3E"/>
                </a:solidFill>
                <a:latin typeface="MingLiU"/>
                <a:ea typeface="MingLiU"/>
              </a:rPr>
              <a:t>盈师生寄语診</a:t>
            </a:r>
          </a:p>
        </p:txBody>
      </p:sp>
      <p:sp>
        <p:nvSpPr>
          <p:cNvPr id="3" name=""/>
          <p:cNvSpPr/>
          <p:nvPr/>
        </p:nvSpPr>
        <p:spPr>
          <a:xfrm>
            <a:off x="7388352" y="579120"/>
            <a:ext cx="1036320" cy="29260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algn="just" indent="0"/>
            <a:r>
              <a:rPr lang="zh-TW" sz="950">
                <a:solidFill>
                  <a:srgbClr val="CC4B3E"/>
                </a:solidFill>
                <a:latin typeface="MingLiU"/>
                <a:ea typeface="MingLiU"/>
              </a:rPr>
              <a:t>篮研学汇报</a:t>
            </a:r>
          </a:p>
        </p:txBody>
      </p:sp>
      <p:sp>
        <p:nvSpPr>
          <p:cNvPr id="4" name=""/>
          <p:cNvSpPr/>
          <p:nvPr/>
        </p:nvSpPr>
        <p:spPr>
          <a:xfrm>
            <a:off x="7110984" y="3703320"/>
            <a:ext cx="1694688" cy="182880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algn="just" indent="0"/>
            <a:r>
              <a:rPr lang="zh-TW" sz="950">
                <a:solidFill>
                  <a:srgbClr val="303030"/>
                </a:solidFill>
                <a:latin typeface="MingLiU"/>
                <a:ea typeface="MingLiU"/>
              </a:rPr>
              <a:t>“山璃布廃“如唔炸必姓</a:t>
            </a:r>
          </a:p>
        </p:txBody>
      </p:sp>
      <p:sp>
        <p:nvSpPr>
          <p:cNvPr id="5" name=""/>
          <p:cNvSpPr/>
          <p:nvPr/>
        </p:nvSpPr>
        <p:spPr>
          <a:xfrm>
            <a:off x="518160" y="5419344"/>
            <a:ext cx="48768" cy="8229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algn="just" indent="0"/>
            <a:r>
              <a:rPr lang="zh-TW" b="1" sz="450">
                <a:solidFill>
                  <a:srgbClr val="CC4B3E"/>
                </a:solidFill>
                <a:latin typeface="Arial"/>
                <a:ea typeface="Arial"/>
              </a:rPr>
              <a:t>I</a:t>
            </a:r>
          </a:p>
        </p:txBody>
      </p:sp>
      <p:sp>
        <p:nvSpPr>
          <p:cNvPr id="6" name=""/>
          <p:cNvSpPr/>
          <p:nvPr/>
        </p:nvSpPr>
        <p:spPr>
          <a:xfrm>
            <a:off x="2615184" y="7004304"/>
            <a:ext cx="310896" cy="8839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algn="ctr" indent="0"/>
            <a:r>
              <a:rPr lang="en-US" b="1" sz="550">
                <a:solidFill>
                  <a:srgbClr val="303030"/>
                </a:solidFill>
                <a:latin typeface="Arial"/>
              </a:rPr>
              <a:t>— 27 —</a:t>
            </a:r>
          </a:p>
        </p:txBody>
      </p:sp>
      <p:sp>
        <p:nvSpPr>
          <p:cNvPr id="7" name=""/>
          <p:cNvSpPr/>
          <p:nvPr/>
        </p:nvSpPr>
        <p:spPr>
          <a:xfrm>
            <a:off x="7805928" y="7004304"/>
            <a:ext cx="310896" cy="8839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en-US" b="1" sz="550">
                <a:solidFill>
                  <a:srgbClr val="303030"/>
                </a:solidFill>
                <a:latin typeface="Arial"/>
              </a:rPr>
              <a:t>—28 </a:t>
            </a:r>
            <a:r>
              <a:rPr lang="zh-TW" b="1" sz="550">
                <a:solidFill>
                  <a:srgbClr val="303030"/>
                </a:solidFill>
                <a:latin typeface="Arial"/>
                <a:ea typeface="Arial"/>
              </a:rPr>
              <a:t>—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FFE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"/>
          <p:cNvPicPr>
            <a:picLocks noChangeAspect="1"/>
          </p:cNvPicPr>
          <p:nvPr/>
        </p:nvPicPr>
        <p:blipFill>
          <a:blip r:embed="rPictId0"/>
          <a:stretch>
            <a:fillRect/>
          </a:stretch>
        </p:blipFill>
        <p:spPr>
          <a:xfrm>
            <a:off x="5239512" y="600456"/>
            <a:ext cx="4989576" cy="6281928"/>
          </a:xfrm>
          <a:prstGeom prst="rect">
            <a:avLst/>
          </a:prstGeom>
        </p:spPr>
      </p:pic>
      <p:sp>
        <p:nvSpPr>
          <p:cNvPr id="3" name=""/>
          <p:cNvSpPr/>
          <p:nvPr/>
        </p:nvSpPr>
        <p:spPr>
          <a:xfrm>
            <a:off x="533400" y="597408"/>
            <a:ext cx="2926080" cy="52425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algn="r" indent="0">
              <a:spcAft>
                <a:spcPts val="840"/>
              </a:spcAft>
            </a:pPr>
            <a:r>
              <a:rPr lang="zh-TW" u="sng" sz="950">
                <a:solidFill>
                  <a:srgbClr val="CC4B3E"/>
                </a:solidFill>
                <a:latin typeface="MingLiU"/>
                <a:ea typeface="MingLiU"/>
              </a:rPr>
              <a:t>徵评价园地診</a:t>
            </a:r>
          </a:p>
          <a:p>
            <a:pPr algn="ctr" indent="0"/>
            <a:r>
              <a:rPr lang="zh-TW" sz="850">
                <a:solidFill>
                  <a:srgbClr val="303030"/>
                </a:solidFill>
                <a:latin typeface="MingLiU"/>
                <a:ea typeface="MingLiU"/>
              </a:rPr>
              <a:t>回想一下这一行，你</a:t>
            </a:r>
            <a:r>
              <a:rPr lang="en-US" b="1" sz="800">
                <a:solidFill>
                  <a:srgbClr val="303030"/>
                </a:solidFill>
                <a:latin typeface="Arial"/>
              </a:rPr>
              <a:t>fl</a:t>
            </a:r>
            <a:r>
              <a:rPr lang="zh-TW" sz="850">
                <a:solidFill>
                  <a:srgbClr val="303030"/>
                </a:solidFill>
                <a:latin typeface="MingLiU"/>
                <a:ea typeface="MingLiU"/>
              </a:rPr>
              <a:t>已的表现如何？靖评份一下。</a:t>
            </a:r>
          </a:p>
        </p:txBody>
      </p:sp>
      <p:graphicFrame>
        <p:nvGraphicFramePr>
          <p:cNvPr id="4" name=""/>
          <p:cNvGraphicFramePr>
            <a:graphicFrameLocks noGrp="1"/>
          </p:cNvGraphicFramePr>
          <p:nvPr/>
        </p:nvGraphicFramePr>
        <p:xfrm>
          <a:off x="524256" y="1274064"/>
          <a:ext cx="4459224" cy="5593080"/>
        </p:xfrm>
        <a:graphic>
          <a:graphicData uri="http://schemas.openxmlformats.org/drawingml/2006/table">
            <a:tbl>
              <a:tblPr/>
              <a:tblGrid>
                <a:gridCol w="920496"/>
                <a:gridCol w="1588008"/>
                <a:gridCol w="637032"/>
                <a:gridCol w="673608"/>
                <a:gridCol w="640080"/>
              </a:tblGrid>
              <a:tr h="280416">
                <a:tc>
                  <a:txBody>
                    <a:bodyPr lIns="0" tIns="0" rIns="0" bIns="0">
                      <a:noAutofit/>
                    </a:bodyPr>
                    <a:p>
                      <a:pPr indent="381000"/>
                      <a:r>
                        <a:rPr lang="zh-TW" sz="850">
                          <a:solidFill>
                            <a:srgbClr val="303030"/>
                          </a:solidFill>
                          <a:latin typeface="MingLiU"/>
                          <a:ea typeface="MingLiU"/>
                        </a:rPr>
                        <a:t>项目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pPr indent="444500"/>
                      <a:r>
                        <a:rPr lang="zh-TW" sz="850">
                          <a:solidFill>
                            <a:srgbClr val="303030"/>
                          </a:solidFill>
                          <a:latin typeface="MingLiU"/>
                          <a:ea typeface="MingLiU"/>
                        </a:rPr>
                        <a:t>具体内容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/>
                      <a:r>
                        <a:rPr lang="zh-TW" sz="850">
                          <a:solidFill>
                            <a:srgbClr val="303030"/>
                          </a:solidFill>
                          <a:latin typeface="MingLiU"/>
                          <a:ea typeface="MingLiU"/>
                        </a:rPr>
                        <a:t>我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/>
                      <a:r>
                        <a:rPr lang="zh-TW" sz="850">
                          <a:solidFill>
                            <a:srgbClr val="303030"/>
                          </a:solidFill>
                          <a:latin typeface="MingLiU"/>
                          <a:ea typeface="MingLiU"/>
                        </a:rPr>
                        <a:t>同学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pPr algn="just" indent="203200"/>
                      <a:r>
                        <a:rPr lang="zh-TW" sz="850">
                          <a:solidFill>
                            <a:srgbClr val="303030"/>
                          </a:solidFill>
                          <a:latin typeface="MingLiU"/>
                          <a:ea typeface="MingLiU"/>
                        </a:rPr>
                        <a:t>老師</a:t>
                      </a:r>
                    </a:p>
                  </a:txBody>
                  <a:tcPr marL="0" marR="0" marT="0" marB="0" anchor="ctr"/>
                </a:tc>
              </a:tr>
              <a:tr h="292608">
                <a:tc rowSpan="4">
                  <a:txBody>
                    <a:bodyPr lIns="0" tIns="0" rIns="0" bIns="0">
                      <a:noAutofit/>
                    </a:bodyPr>
                    <a:p>
                      <a:pPr indent="228600"/>
                      <a:r>
                        <a:rPr lang="zh-TW" sz="850">
                          <a:solidFill>
                            <a:srgbClr val="303030"/>
                          </a:solidFill>
                          <a:latin typeface="MingLiU"/>
                          <a:ea typeface="MingLiU"/>
                        </a:rPr>
                        <a:t>合作交流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pPr indent="0"/>
                      <a:r>
                        <a:rPr lang="zh-TW" sz="550">
                          <a:solidFill>
                            <a:srgbClr val="303030"/>
                          </a:solidFill>
                          <a:latin typeface="MingLiU"/>
                          <a:ea typeface="MingLiU"/>
                        </a:rPr>
                        <a:t>丄.主动参与合作、分工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endParaRPr sz="1400"/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endParaRPr sz="1400"/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endParaRPr sz="1400"/>
                    </a:p>
                  </a:txBody>
                  <a:tcPr marL="0" marR="0" marT="0" marB="0"/>
                </a:tc>
              </a:tr>
              <a:tr h="292608">
                <a:tc vMerge="1">
                  <a:txBody>
                    <a:bodyPr lIns="0" tIns="0" rIns="0" bIns="0">
                      <a:noAutofit/>
                    </a:bodyPr>
                    <a:p>
                      <a:endParaRPr sz="1400"/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indent="0"/>
                      <a:r>
                        <a:rPr lang="zh-TW" sz="750">
                          <a:solidFill>
                            <a:srgbClr val="303030"/>
                          </a:solidFill>
                          <a:latin typeface="Arial"/>
                          <a:ea typeface="Arial"/>
                        </a:rPr>
                        <a:t>2</a:t>
                      </a:r>
                      <a:r>
                        <a:rPr lang="zh-TW" sz="550">
                          <a:solidFill>
                            <a:srgbClr val="303030"/>
                          </a:solidFill>
                          <a:latin typeface="MingLiU"/>
                          <a:ea typeface="MingLiU"/>
                        </a:rPr>
                        <a:t>.乐于粧助同学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endParaRPr sz="1400"/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endParaRPr sz="1400"/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endParaRPr sz="1400"/>
                    </a:p>
                  </a:txBody>
                  <a:tcPr marL="0" marR="0" marT="0" marB="0"/>
                </a:tc>
              </a:tr>
              <a:tr h="304800">
                <a:tc vMerge="1">
                  <a:txBody>
                    <a:bodyPr lIns="0" tIns="0" rIns="0" bIns="0">
                      <a:noAutofit/>
                    </a:bodyPr>
                    <a:p>
                      <a:endParaRPr sz="1500"/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indent="0"/>
                      <a:r>
                        <a:rPr lang="zh-TW" sz="750">
                          <a:solidFill>
                            <a:srgbClr val="303030"/>
                          </a:solidFill>
                          <a:latin typeface="Arial"/>
                          <a:ea typeface="Arial"/>
                        </a:rPr>
                        <a:t>3</a:t>
                      </a:r>
                      <a:r>
                        <a:rPr lang="zh-TW" sz="550">
                          <a:solidFill>
                            <a:srgbClr val="303030"/>
                          </a:solidFill>
                          <a:latin typeface="MingLiU"/>
                          <a:ea typeface="MingLiU"/>
                        </a:rPr>
                        <a:t>.认夏傾听同学的观点和意见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endParaRPr sz="1500"/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endParaRPr sz="1500"/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endParaRPr sz="1500"/>
                    </a:p>
                  </a:txBody>
                  <a:tcPr marL="0" marR="0" marT="0" marB="0"/>
                </a:tc>
              </a:tr>
              <a:tr h="323088">
                <a:tc vMerge="1">
                  <a:txBody>
                    <a:bodyPr lIns="0" tIns="0" rIns="0" bIns="0">
                      <a:noAutofit/>
                    </a:bodyPr>
                    <a:p>
                      <a:endParaRPr sz="1600"/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indent="0"/>
                      <a:r>
                        <a:rPr lang="zh-TW" sz="750">
                          <a:solidFill>
                            <a:srgbClr val="303030"/>
                          </a:solidFill>
                          <a:latin typeface="Arial"/>
                          <a:ea typeface="Arial"/>
                        </a:rPr>
                        <a:t>4</a:t>
                      </a:r>
                      <a:r>
                        <a:rPr lang="zh-TW" sz="550">
                          <a:solidFill>
                            <a:srgbClr val="303030"/>
                          </a:solidFill>
                          <a:latin typeface="MingLiU"/>
                          <a:ea typeface="MingLiU"/>
                        </a:rPr>
                        <a:t>.对班级和小组的活动有贡献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endParaRPr sz="1600"/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endParaRPr sz="1600"/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endParaRPr sz="1600"/>
                    </a:p>
                  </a:txBody>
                  <a:tcPr marL="0" marR="0" marT="0" marB="0"/>
                </a:tc>
              </a:tr>
              <a:tr h="292608">
                <a:tc rowSpan="3">
                  <a:txBody>
                    <a:bodyPr lIns="0" tIns="0" rIns="0" bIns="0">
                      <a:noAutofit/>
                    </a:bodyPr>
                    <a:p>
                      <a:pPr indent="228600"/>
                      <a:r>
                        <a:rPr lang="zh-TW" sz="850">
                          <a:solidFill>
                            <a:srgbClr val="303030"/>
                          </a:solidFill>
                          <a:latin typeface="MingLiU"/>
                          <a:ea typeface="MingLiU"/>
                        </a:rPr>
                        <a:t>研学准备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pPr indent="0"/>
                      <a:r>
                        <a:rPr lang="en-US" sz="750">
                          <a:solidFill>
                            <a:srgbClr val="303030"/>
                          </a:solidFill>
                          <a:latin typeface="Arial"/>
                        </a:rPr>
                        <a:t>1.</a:t>
                      </a:r>
                      <a:r>
                        <a:rPr lang="zh-TW" sz="550">
                          <a:solidFill>
                            <a:srgbClr val="303030"/>
                          </a:solidFill>
                          <a:latin typeface="MingLiU"/>
                          <a:ea typeface="MingLiU"/>
                        </a:rPr>
                        <a:t>认真完成研学的前期准备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endParaRPr sz="1400"/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endParaRPr sz="1400"/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endParaRPr sz="1400"/>
                    </a:p>
                  </a:txBody>
                  <a:tcPr marL="0" marR="0" marT="0" marB="0"/>
                </a:tc>
              </a:tr>
              <a:tr h="307848">
                <a:tc vMerge="1">
                  <a:txBody>
                    <a:bodyPr lIns="0" tIns="0" rIns="0" bIns="0">
                      <a:noAutofit/>
                    </a:bodyPr>
                    <a:p>
                      <a:endParaRPr sz="1500"/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indent="0"/>
                      <a:r>
                        <a:rPr lang="zh-TW" sz="750">
                          <a:solidFill>
                            <a:srgbClr val="303030"/>
                          </a:solidFill>
                          <a:latin typeface="Arial"/>
                          <a:ea typeface="Arial"/>
                        </a:rPr>
                        <a:t>2</a:t>
                      </a:r>
                      <a:r>
                        <a:rPr lang="zh-TW" sz="550">
                          <a:solidFill>
                            <a:srgbClr val="303030"/>
                          </a:solidFill>
                          <a:latin typeface="MingLiU"/>
                          <a:ea typeface="MingLiU"/>
                        </a:rPr>
                        <a:t>.积様主动进行独立的思考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endParaRPr sz="1500"/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endParaRPr sz="1500"/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endParaRPr sz="1500"/>
                    </a:p>
                  </a:txBody>
                  <a:tcPr marL="0" marR="0" marT="0" marB="0"/>
                </a:tc>
              </a:tr>
              <a:tr h="301752">
                <a:tc vMerge="1">
                  <a:txBody>
                    <a:bodyPr lIns="0" tIns="0" rIns="0" bIns="0">
                      <a:noAutofit/>
                    </a:bodyPr>
                    <a:p>
                      <a:endParaRPr sz="1500"/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indent="0"/>
                      <a:r>
                        <a:rPr lang="zh-TW" sz="750">
                          <a:solidFill>
                            <a:srgbClr val="303030"/>
                          </a:solidFill>
                          <a:latin typeface="Arial"/>
                          <a:ea typeface="Arial"/>
                        </a:rPr>
                        <a:t>3</a:t>
                      </a:r>
                      <a:r>
                        <a:rPr lang="zh-TW" sz="550">
                          <a:solidFill>
                            <a:srgbClr val="303030"/>
                          </a:solidFill>
                          <a:latin typeface="MingLiU"/>
                          <a:ea typeface="MingLiU"/>
                        </a:rPr>
                        <a:t>.会用多种方法搜集資料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endParaRPr sz="1500"/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endParaRPr sz="1500"/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endParaRPr sz="1500"/>
                    </a:p>
                  </a:txBody>
                  <a:tcPr marL="0" marR="0" marT="0" marB="0"/>
                </a:tc>
              </a:tr>
              <a:tr h="286512">
                <a:tc rowSpan="5">
                  <a:txBody>
                    <a:bodyPr lIns="0" tIns="0" rIns="0" bIns="0">
                      <a:noAutofit/>
                    </a:bodyPr>
                    <a:p>
                      <a:pPr indent="228600"/>
                      <a:r>
                        <a:rPr lang="zh-TW" sz="850">
                          <a:solidFill>
                            <a:srgbClr val="303030"/>
                          </a:solidFill>
                          <a:latin typeface="MingLiU"/>
                          <a:ea typeface="MingLiU"/>
                        </a:rPr>
                        <a:t>研学过程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pPr indent="0"/>
                      <a:r>
                        <a:rPr lang="zh-TW" sz="750">
                          <a:solidFill>
                            <a:srgbClr val="303030"/>
                          </a:solidFill>
                          <a:latin typeface="Arial"/>
                          <a:ea typeface="Arial"/>
                        </a:rPr>
                        <a:t>1</a:t>
                      </a:r>
                      <a:r>
                        <a:rPr lang="zh-TW" sz="550">
                          <a:solidFill>
                            <a:srgbClr val="303030"/>
                          </a:solidFill>
                          <a:latin typeface="MingLiU"/>
                          <a:ea typeface="MingLiU"/>
                        </a:rPr>
                        <a:t>.遊守研学守则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endParaRPr sz="1400"/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endParaRPr sz="1400"/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endParaRPr sz="1400"/>
                    </a:p>
                  </a:txBody>
                  <a:tcPr marL="0" marR="0" marT="0" marB="0"/>
                </a:tc>
              </a:tr>
              <a:tr h="316992">
                <a:tc vMerge="1">
                  <a:txBody>
                    <a:bodyPr lIns="0" tIns="0" rIns="0" bIns="0">
                      <a:noAutofit/>
                    </a:bodyPr>
                    <a:p>
                      <a:endParaRPr sz="1500"/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indent="0"/>
                      <a:r>
                        <a:rPr lang="zh-TW" sz="750">
                          <a:solidFill>
                            <a:srgbClr val="303030"/>
                          </a:solidFill>
                          <a:latin typeface="Arial"/>
                          <a:ea typeface="Arial"/>
                        </a:rPr>
                        <a:t>2</a:t>
                      </a:r>
                      <a:r>
                        <a:rPr lang="zh-TW" sz="550">
                          <a:solidFill>
                            <a:srgbClr val="303030"/>
                          </a:solidFill>
                          <a:latin typeface="MingLiU"/>
                          <a:ea typeface="MingLiU"/>
                        </a:rPr>
                        <a:t>.保持积极心态，不怕困难和艰苦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endParaRPr sz="1500"/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endParaRPr sz="1500"/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endParaRPr sz="1500"/>
                    </a:p>
                  </a:txBody>
                  <a:tcPr marL="0" marR="0" marT="0" marB="0"/>
                </a:tc>
              </a:tr>
              <a:tr h="301752">
                <a:tc vMerge="1">
                  <a:txBody>
                    <a:bodyPr lIns="0" tIns="0" rIns="0" bIns="0">
                      <a:noAutofit/>
                    </a:bodyPr>
                    <a:p>
                      <a:endParaRPr sz="1500"/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indent="0"/>
                      <a:r>
                        <a:rPr lang="zh-TW" sz="750">
                          <a:solidFill>
                            <a:srgbClr val="303030"/>
                          </a:solidFill>
                          <a:latin typeface="Arial"/>
                          <a:ea typeface="Arial"/>
                        </a:rPr>
                        <a:t>3</a:t>
                      </a:r>
                      <a:r>
                        <a:rPr lang="zh-TW" sz="550">
                          <a:solidFill>
                            <a:srgbClr val="303030"/>
                          </a:solidFill>
                          <a:latin typeface="MingLiU"/>
                          <a:ea typeface="MingLiU"/>
                        </a:rPr>
                        <a:t>.积橫主动参与课程活动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endParaRPr sz="1500"/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endParaRPr sz="1500"/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endParaRPr sz="1500"/>
                    </a:p>
                  </a:txBody>
                  <a:tcPr marL="0" marR="0" marT="0" marB="0"/>
                </a:tc>
              </a:tr>
              <a:tr h="307848">
                <a:tc vMerge="1">
                  <a:txBody>
                    <a:bodyPr lIns="0" tIns="0" rIns="0" bIns="0">
                      <a:noAutofit/>
                    </a:bodyPr>
                    <a:p>
                      <a:endParaRPr sz="1500"/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indent="0"/>
                      <a:r>
                        <a:rPr lang="zh-TW" sz="750">
                          <a:solidFill>
                            <a:srgbClr val="303030"/>
                          </a:solidFill>
                          <a:latin typeface="Arial"/>
                          <a:ea typeface="Arial"/>
                        </a:rPr>
                        <a:t>4</a:t>
                      </a:r>
                      <a:r>
                        <a:rPr lang="zh-TW" sz="550">
                          <a:solidFill>
                            <a:srgbClr val="303030"/>
                          </a:solidFill>
                          <a:latin typeface="MingLiU"/>
                          <a:ea typeface="MingLiU"/>
                        </a:rPr>
                        <a:t>.发现问题，枳扱寸求解决办法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endParaRPr sz="1500"/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endParaRPr sz="1500"/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endParaRPr sz="1500"/>
                    </a:p>
                  </a:txBody>
                  <a:tcPr marL="0" marR="0" marT="0" marB="0"/>
                </a:tc>
              </a:tr>
              <a:tr h="304800">
                <a:tc vMerge="1">
                  <a:txBody>
                    <a:bodyPr lIns="0" tIns="0" rIns="0" bIns="0">
                      <a:noAutofit/>
                    </a:bodyPr>
                    <a:p>
                      <a:endParaRPr sz="1500"/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indent="0"/>
                      <a:r>
                        <a:rPr lang="en-US" sz="750">
                          <a:solidFill>
                            <a:srgbClr val="303030"/>
                          </a:solidFill>
                          <a:latin typeface="Arial"/>
                        </a:rPr>
                        <a:t>5-</a:t>
                      </a:r>
                      <a:r>
                        <a:rPr lang="zh-TW" sz="550">
                          <a:solidFill>
                            <a:srgbClr val="303030"/>
                          </a:solidFill>
                          <a:latin typeface="MingLiU"/>
                          <a:ea typeface="MingLiU"/>
                        </a:rPr>
                        <a:t>认真观察思琴、实践记城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endParaRPr sz="1500"/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endParaRPr sz="1500"/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endParaRPr sz="1500"/>
                    </a:p>
                  </a:txBody>
                  <a:tcPr marL="0" marR="0" marT="0" marB="0"/>
                </a:tc>
              </a:tr>
              <a:tr h="301752">
                <a:tc rowSpan="3">
                  <a:txBody>
                    <a:bodyPr lIns="0" tIns="0" rIns="0" bIns="0">
                      <a:noAutofit/>
                    </a:bodyPr>
                    <a:p>
                      <a:pPr indent="228600"/>
                      <a:r>
                        <a:rPr lang="zh-TW" sz="850">
                          <a:solidFill>
                            <a:srgbClr val="303030"/>
                          </a:solidFill>
                          <a:latin typeface="MingLiU"/>
                          <a:ea typeface="MingLiU"/>
                        </a:rPr>
                        <a:t>成果</a:t>
                      </a:r>
                      <a:r>
                        <a:rPr lang="en-US" b="1" sz="800">
                          <a:solidFill>
                            <a:srgbClr val="303030"/>
                          </a:solidFill>
                          <a:latin typeface="Arial"/>
                        </a:rPr>
                        <a:t>if</a:t>
                      </a:r>
                      <a:r>
                        <a:rPr lang="zh-TW" sz="850">
                          <a:solidFill>
                            <a:srgbClr val="303030"/>
                          </a:solidFill>
                          <a:latin typeface="MingLiU"/>
                          <a:ea typeface="MingLiU"/>
                        </a:rPr>
                        <a:t>报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pPr indent="0"/>
                      <a:r>
                        <a:rPr lang="zh-TW" sz="750">
                          <a:solidFill>
                            <a:srgbClr val="303030"/>
                          </a:solidFill>
                          <a:latin typeface="Arial"/>
                          <a:ea typeface="Arial"/>
                        </a:rPr>
                        <a:t>1</a:t>
                      </a:r>
                      <a:r>
                        <a:rPr lang="zh-TW" sz="550">
                          <a:solidFill>
                            <a:srgbClr val="303030"/>
                          </a:solidFill>
                          <a:latin typeface="MingLiU"/>
                          <a:ea typeface="MingLiU"/>
                        </a:rPr>
                        <a:t>.认其细致的完成研学手册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endParaRPr sz="1500"/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endParaRPr sz="1500"/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endParaRPr sz="1500"/>
                    </a:p>
                  </a:txBody>
                  <a:tcPr marL="0" marR="0" marT="0" marB="0"/>
                </a:tc>
              </a:tr>
              <a:tr h="301752">
                <a:tc vMerge="1">
                  <a:txBody>
                    <a:bodyPr lIns="0" tIns="0" rIns="0" bIns="0">
                      <a:noAutofit/>
                    </a:bodyPr>
                    <a:p>
                      <a:endParaRPr sz="1500"/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indent="0"/>
                      <a:r>
                        <a:rPr lang="zh-TW" sz="750">
                          <a:solidFill>
                            <a:srgbClr val="303030"/>
                          </a:solidFill>
                          <a:latin typeface="Arial"/>
                          <a:ea typeface="Arial"/>
                        </a:rPr>
                        <a:t>2</a:t>
                      </a:r>
                      <a:r>
                        <a:rPr lang="zh-TW" sz="550">
                          <a:solidFill>
                            <a:srgbClr val="303030"/>
                          </a:solidFill>
                          <a:latin typeface="MingLiU"/>
                          <a:ea typeface="MingLiU"/>
                        </a:rPr>
                        <a:t>.租概主动展示研学成果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endParaRPr sz="1500"/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endParaRPr sz="1500"/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endParaRPr sz="1500"/>
                    </a:p>
                  </a:txBody>
                  <a:tcPr marL="0" marR="0" marT="0" marB="0"/>
                </a:tc>
              </a:tr>
              <a:tr h="298704">
                <a:tc vMerge="1">
                  <a:txBody>
                    <a:bodyPr lIns="0" tIns="0" rIns="0" bIns="0">
                      <a:noAutofit/>
                    </a:bodyPr>
                    <a:p>
                      <a:endParaRPr sz="1500"/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indent="0"/>
                      <a:r>
                        <a:rPr lang="zh-TW" sz="750">
                          <a:solidFill>
                            <a:srgbClr val="303030"/>
                          </a:solidFill>
                          <a:latin typeface="Arial"/>
                          <a:ea typeface="Arial"/>
                        </a:rPr>
                        <a:t>3</a:t>
                      </a:r>
                      <a:r>
                        <a:rPr lang="zh-TW" sz="550">
                          <a:solidFill>
                            <a:srgbClr val="303030"/>
                          </a:solidFill>
                          <a:latin typeface="MingLiU"/>
                          <a:ea typeface="MingLiU"/>
                        </a:rPr>
                        <a:t>.小组合作成果有创意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endParaRPr sz="1500"/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endParaRPr sz="1500"/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endParaRPr sz="1500"/>
                    </a:p>
                  </a:txBody>
                  <a:tcPr marL="0" marR="0" marT="0" marB="0"/>
                </a:tc>
              </a:tr>
              <a:tr h="777240">
                <a:tc>
                  <a:txBody>
                    <a:bodyPr lIns="0" tIns="0" rIns="0" bIns="0">
                      <a:noAutofit/>
                    </a:bodyPr>
                    <a:p>
                      <a:pPr algn="ctr" indent="0"/>
                      <a:r>
                        <a:rPr lang="zh-TW" sz="850">
                          <a:solidFill>
                            <a:srgbClr val="303030"/>
                          </a:solidFill>
                          <a:latin typeface="MingLiU"/>
                          <a:ea typeface="MingLiU"/>
                        </a:rPr>
                        <a:t>总评</a:t>
                      </a:r>
                    </a:p>
                  </a:txBody>
                  <a:tcPr marL="0" marR="0" marT="0" marB="0" anchor="ctr"/>
                </a:tc>
                <a:tc gridSpan="4">
                  <a:txBody>
                    <a:bodyPr lIns="0" tIns="0" rIns="0" bIns="0">
                      <a:noAutofit/>
                    </a:bodyPr>
                    <a:p>
                      <a:endParaRPr sz="3700"/>
                    </a:p>
                  </a:txBody>
                  <a:tcPr marL="0" marR="0" marT="0" marB="0"/>
                </a:tc>
                <a:tc hMerge="1">
                  <a:txBody>
                    <a:bodyPr lIns="0" tIns="0" rIns="0" bIns="0">
                      <a:noAutofit/>
                    </a:bodyPr>
                    <a:p>
                      <a:endParaRPr sz="3700"/>
                    </a:p>
                  </a:txBody>
                  <a:tcPr marL="0" marR="0" marT="0" marB="0"/>
                </a:tc>
                <a:tc hMerge="1">
                  <a:txBody>
                    <a:bodyPr lIns="0" tIns="0" rIns="0" bIns="0">
                      <a:noAutofit/>
                    </a:bodyPr>
                    <a:p>
                      <a:endParaRPr sz="3700"/>
                    </a:p>
                  </a:txBody>
                  <a:tcPr marL="0" marR="0" marT="0" marB="0"/>
                </a:tc>
                <a:tc hMerge="1">
                  <a:txBody>
                    <a:bodyPr lIns="0" tIns="0" rIns="0" bIns="0">
                      <a:noAutofit/>
                    </a:bodyPr>
                    <a:p>
                      <a:endParaRPr sz="3700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5" name=""/>
          <p:cNvSpPr/>
          <p:nvPr/>
        </p:nvSpPr>
        <p:spPr>
          <a:xfrm>
            <a:off x="2974848" y="7004304"/>
            <a:ext cx="307848" cy="8839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en-US" b="1" sz="550">
                <a:solidFill>
                  <a:srgbClr val="303030"/>
                </a:solidFill>
                <a:latin typeface="Arial"/>
              </a:rPr>
              <a:t>—29 </a:t>
            </a:r>
            <a:r>
              <a:rPr lang="zh-TW" b="1" sz="550">
                <a:solidFill>
                  <a:srgbClr val="303030"/>
                </a:solidFill>
                <a:latin typeface="Arial"/>
                <a:ea typeface="Arial"/>
              </a:rPr>
              <a:t>—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EFEFE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"/>
          <p:cNvPicPr>
            <a:picLocks noChangeAspect="1"/>
          </p:cNvPicPr>
          <p:nvPr/>
        </p:nvPicPr>
        <p:blipFill>
          <a:blip r:embed="rPictId0"/>
          <a:stretch>
            <a:fillRect/>
          </a:stretch>
        </p:blipFill>
        <p:spPr>
          <a:xfrm>
            <a:off x="4062984" y="5779008"/>
            <a:ext cx="969264" cy="1051560"/>
          </a:xfrm>
          <a:prstGeom prst="rect">
            <a:avLst/>
          </a:prstGeom>
        </p:spPr>
      </p:pic>
      <p:pic>
        <p:nvPicPr>
          <p:cNvPr id="3" name=""/>
          <p:cNvPicPr>
            <a:picLocks noChangeAspect="1"/>
          </p:cNvPicPr>
          <p:nvPr/>
        </p:nvPicPr>
        <p:blipFill>
          <a:blip r:embed="rPictId1"/>
          <a:stretch>
            <a:fillRect/>
          </a:stretch>
        </p:blipFill>
        <p:spPr>
          <a:xfrm>
            <a:off x="268224" y="5779008"/>
            <a:ext cx="3788664" cy="1103376"/>
          </a:xfrm>
          <a:prstGeom prst="rect">
            <a:avLst/>
          </a:prstGeom>
        </p:spPr>
      </p:pic>
      <p:pic>
        <p:nvPicPr>
          <p:cNvPr id="4" name=""/>
          <p:cNvPicPr>
            <a:picLocks noChangeAspect="1"/>
          </p:cNvPicPr>
          <p:nvPr/>
        </p:nvPicPr>
        <p:blipFill>
          <a:blip r:embed="rPictId2"/>
          <a:stretch>
            <a:fillRect/>
          </a:stretch>
        </p:blipFill>
        <p:spPr>
          <a:xfrm>
            <a:off x="5885688" y="597408"/>
            <a:ext cx="1996440" cy="4657344"/>
          </a:xfrm>
          <a:prstGeom prst="rect">
            <a:avLst/>
          </a:prstGeom>
        </p:spPr>
      </p:pic>
      <p:pic>
        <p:nvPicPr>
          <p:cNvPr id="5" name=""/>
          <p:cNvPicPr>
            <a:picLocks noChangeAspect="1"/>
          </p:cNvPicPr>
          <p:nvPr/>
        </p:nvPicPr>
        <p:blipFill>
          <a:blip r:embed="rPictId3"/>
          <a:stretch>
            <a:fillRect/>
          </a:stretch>
        </p:blipFill>
        <p:spPr>
          <a:xfrm>
            <a:off x="5888736" y="5577840"/>
            <a:ext cx="1941576" cy="1258824"/>
          </a:xfrm>
          <a:prstGeom prst="rect">
            <a:avLst/>
          </a:prstGeom>
        </p:spPr>
      </p:pic>
      <p:pic>
        <p:nvPicPr>
          <p:cNvPr id="6" name=""/>
          <p:cNvPicPr>
            <a:picLocks noChangeAspect="1"/>
          </p:cNvPicPr>
          <p:nvPr/>
        </p:nvPicPr>
        <p:blipFill>
          <a:blip r:embed="rPictId4"/>
          <a:stretch>
            <a:fillRect/>
          </a:stretch>
        </p:blipFill>
        <p:spPr>
          <a:xfrm>
            <a:off x="8046720" y="649224"/>
            <a:ext cx="2164080" cy="2761488"/>
          </a:xfrm>
          <a:prstGeom prst="rect">
            <a:avLst/>
          </a:prstGeom>
        </p:spPr>
      </p:pic>
      <p:pic>
        <p:nvPicPr>
          <p:cNvPr id="7" name=""/>
          <p:cNvPicPr>
            <a:picLocks noChangeAspect="1"/>
          </p:cNvPicPr>
          <p:nvPr/>
        </p:nvPicPr>
        <p:blipFill>
          <a:blip r:embed="rPictId5"/>
          <a:stretch>
            <a:fillRect/>
          </a:stretch>
        </p:blipFill>
        <p:spPr>
          <a:xfrm>
            <a:off x="8061960" y="3745992"/>
            <a:ext cx="2042160" cy="1264920"/>
          </a:xfrm>
          <a:prstGeom prst="rect">
            <a:avLst/>
          </a:prstGeom>
        </p:spPr>
      </p:pic>
      <p:pic>
        <p:nvPicPr>
          <p:cNvPr id="8" name=""/>
          <p:cNvPicPr>
            <a:picLocks noChangeAspect="1"/>
          </p:cNvPicPr>
          <p:nvPr/>
        </p:nvPicPr>
        <p:blipFill>
          <a:blip r:embed="rPictId6"/>
          <a:stretch>
            <a:fillRect/>
          </a:stretch>
        </p:blipFill>
        <p:spPr>
          <a:xfrm>
            <a:off x="8028432" y="5099304"/>
            <a:ext cx="2090928" cy="1737360"/>
          </a:xfrm>
          <a:prstGeom prst="rect">
            <a:avLst/>
          </a:prstGeom>
        </p:spPr>
      </p:pic>
      <p:pic>
        <p:nvPicPr>
          <p:cNvPr id="9" name=""/>
          <p:cNvPicPr>
            <a:picLocks noChangeAspect="1"/>
          </p:cNvPicPr>
          <p:nvPr/>
        </p:nvPicPr>
        <p:blipFill>
          <a:blip r:embed="rPictId7"/>
          <a:stretch>
            <a:fillRect/>
          </a:stretch>
        </p:blipFill>
        <p:spPr>
          <a:xfrm>
            <a:off x="7812024" y="7001256"/>
            <a:ext cx="219456" cy="100584"/>
          </a:xfrm>
          <a:prstGeom prst="rect">
            <a:avLst/>
          </a:prstGeom>
        </p:spPr>
      </p:pic>
      <p:sp>
        <p:nvSpPr>
          <p:cNvPr id="10" name=""/>
          <p:cNvSpPr/>
          <p:nvPr/>
        </p:nvSpPr>
        <p:spPr>
          <a:xfrm>
            <a:off x="1380744" y="902208"/>
            <a:ext cx="2773680" cy="26517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zh-TW" sz="950">
                <a:solidFill>
                  <a:srgbClr val="CC4B3E"/>
                </a:solidFill>
                <a:latin typeface="MingLiU"/>
                <a:ea typeface="MingLiU"/>
              </a:rPr>
              <a:t>端青岛市城阳区第二实验中学简介脳＞</a:t>
            </a:r>
          </a:p>
        </p:txBody>
      </p:sp>
      <p:sp>
        <p:nvSpPr>
          <p:cNvPr id="11" name=""/>
          <p:cNvSpPr/>
          <p:nvPr/>
        </p:nvSpPr>
        <p:spPr>
          <a:xfrm>
            <a:off x="533400" y="1459992"/>
            <a:ext cx="4440936" cy="4282440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152400">
              <a:lnSpc>
                <a:spcPts val="1484"/>
              </a:lnSpc>
            </a:pP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青岛山城印区第二</a:t>
            </a:r>
            <a:r>
              <a:rPr lang="zh-TW" sz="600">
                <a:solidFill>
                  <a:srgbClr val="554B56"/>
                </a:solidFill>
                <a:latin typeface="MingLiU"/>
                <a:ea typeface="MingLiU"/>
              </a:rPr>
              <a:t>实验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中学座落</a:t>
            </a:r>
            <a:r>
              <a:rPr lang="en-US" b="1" sz="650">
                <a:solidFill>
                  <a:srgbClr val="303030"/>
                </a:solidFill>
                <a:latin typeface="Times New Roman"/>
              </a:rPr>
              <a:t>F</a:t>
            </a:r>
            <a:r>
              <a:rPr lang="zh-TW" sz="600">
                <a:solidFill>
                  <a:srgbClr val="554B56"/>
                </a:solidFill>
                <a:latin typeface="MingLiU"/>
                <a:ea typeface="MingLiU"/>
              </a:rPr>
              <a:t>城阳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区礼阳路</a:t>
            </a:r>
            <a:r>
              <a:rPr lang="zh-TW" b="1" sz="650">
                <a:solidFill>
                  <a:srgbClr val="303030"/>
                </a:solidFill>
                <a:latin typeface="Times New Roman"/>
                <a:ea typeface="Times New Roman"/>
              </a:rPr>
              <a:t>1()7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号，毗邻</a:t>
            </a:r>
            <a:r>
              <a:rPr lang="zh-TW" sz="600">
                <a:solidFill>
                  <a:srgbClr val="554B56"/>
                </a:solidFill>
                <a:latin typeface="MingLiU"/>
                <a:ea typeface="MingLiU"/>
              </a:rPr>
              <a:t>流亭国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际机场和靑岛異林四克雕製文化园.交通便利，环 境伏美，地一所成立于</a:t>
            </a:r>
            <a:r>
              <a:rPr lang="zh-TW" b="1" sz="650">
                <a:solidFill>
                  <a:srgbClr val="303030"/>
                </a:solidFill>
                <a:latin typeface="Times New Roman"/>
                <a:ea typeface="Times New Roman"/>
              </a:rPr>
              <a:t>2009</a:t>
            </a:r>
            <a:r>
              <a:rPr lang="zh-TW" sz="600">
                <a:solidFill>
                  <a:srgbClr val="554B56"/>
                </a:solidFill>
                <a:latin typeface="MingLiU"/>
                <a:ea typeface="MingLiU"/>
              </a:rPr>
              <a:t>年的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现代化学校，是城阳区局域初中学校占地</a:t>
            </a:r>
            <a:r>
              <a:rPr lang="zh-TW" b="1" sz="650">
                <a:solidFill>
                  <a:srgbClr val="554B56"/>
                </a:solidFill>
                <a:latin typeface="Times New Roman"/>
                <a:ea typeface="Times New Roman"/>
              </a:rPr>
              <a:t>137</a:t>
            </a:r>
            <a:r>
              <a:rPr lang="zh-TW" sz="600">
                <a:solidFill>
                  <a:srgbClr val="554B56"/>
                </a:solidFill>
                <a:latin typeface="MingLiU"/>
                <a:ea typeface="MingLiU"/>
              </a:rPr>
              <a:t>就，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现有</a:t>
            </a:r>
            <a:r>
              <a:rPr lang="zh-TW" b="1" sz="650">
                <a:solidFill>
                  <a:srgbClr val="303030"/>
                </a:solidFill>
                <a:latin typeface="Times New Roman"/>
                <a:ea typeface="Times New Roman"/>
              </a:rPr>
              <a:t>47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个教学班，在校生</a:t>
            </a:r>
            <a:r>
              <a:rPr lang="zh-TW" b="1" sz="650">
                <a:solidFill>
                  <a:srgbClr val="554B56"/>
                </a:solidFill>
                <a:latin typeface="Times New Roman"/>
                <a:ea typeface="Times New Roman"/>
              </a:rPr>
              <a:t>2265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人，教 师</a:t>
            </a:r>
            <a:r>
              <a:rPr lang="zh-TW" b="1" sz="650">
                <a:solidFill>
                  <a:srgbClr val="554B56"/>
                </a:solidFill>
                <a:latin typeface="Times New Roman"/>
                <a:ea typeface="Times New Roman"/>
              </a:rPr>
              <a:t>171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人</a:t>
            </a:r>
          </a:p>
          <a:p>
            <a:pPr indent="152400">
              <a:lnSpc>
                <a:spcPts val="1484"/>
              </a:lnSpc>
            </a:pP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学校現有教学楼、办公楼’报告厅、艺术楼体育馆、多元学习中心、及替厅等卜余她主体莪筑，</a:t>
            </a:r>
            <a:r>
              <a:rPr lang="zh-TW" sz="600">
                <a:solidFill>
                  <a:srgbClr val="554B56"/>
                </a:solidFill>
                <a:latin typeface="MingLiU"/>
                <a:ea typeface="MingLiU"/>
              </a:rPr>
              <a:t>建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有</a:t>
            </a:r>
            <a:r>
              <a:rPr lang="zh-TW" b="1" sz="650">
                <a:solidFill>
                  <a:srgbClr val="303030"/>
                </a:solidFill>
                <a:latin typeface="Times New Roman"/>
                <a:ea typeface="Times New Roman"/>
              </a:rPr>
              <a:t>40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。米型膀操场 和笼式足球场五片匚拥冇教育綜合拍、海祚文化馆.未来中心、多媒体教宅、</a:t>
            </a:r>
            <a:r>
              <a:rPr lang="zh-TW" sz="600">
                <a:solidFill>
                  <a:srgbClr val="554B56"/>
                </a:solidFill>
                <a:latin typeface="MingLiU"/>
                <a:ea typeface="MingLiU"/>
              </a:rPr>
              <a:t>微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机空、电广阅览</a:t>
            </a:r>
            <a:r>
              <a:rPr lang="zh-TW" sz="600">
                <a:solidFill>
                  <a:srgbClr val="554B56"/>
                </a:solidFill>
                <a:latin typeface="MingLiU"/>
                <a:ea typeface="MingLiU"/>
              </a:rPr>
              <a:t>堂、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理化生实捻室、舞府教 室、音乐教</a:t>
            </a:r>
            <a:r>
              <a:rPr lang="zh-TW" sz="600">
                <a:solidFill>
                  <a:srgbClr val="554B56"/>
                </a:solidFill>
                <a:latin typeface="MingLiU"/>
                <a:ea typeface="MingLiU"/>
              </a:rPr>
              <a:t>室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、书法教室、</a:t>
            </a:r>
            <a:r>
              <a:rPr lang="zh-TW" sz="600">
                <a:solidFill>
                  <a:srgbClr val="554B56"/>
                </a:solidFill>
                <a:latin typeface="MingLiU"/>
                <a:ea typeface="MingLiU"/>
              </a:rPr>
              <a:t>心理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咨询室、卩生保健室等:十余个专川教室建冇完善的校园啊络系统和全覆盖的无线网络系 统，教咆和罗用电都配备了多媒体</a:t>
            </a:r>
            <a:r>
              <a:rPr lang="zh-CN" sz="600">
                <a:solidFill>
                  <a:srgbClr val="303030"/>
                </a:solidFill>
                <a:latin typeface="MingLiU"/>
                <a:ea typeface="MingLiU"/>
              </a:rPr>
              <a:t>“班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班通”，实現了办公</a:t>
            </a:r>
            <a:r>
              <a:rPr lang="en-US" b="1" sz="650">
                <a:solidFill>
                  <a:srgbClr val="303030"/>
                </a:solidFill>
                <a:latin typeface="Times New Roman"/>
              </a:rPr>
              <a:t>H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动化.</a:t>
            </a:r>
          </a:p>
          <a:p>
            <a:pPr indent="152400">
              <a:lnSpc>
                <a:spcPts val="1484"/>
              </a:lnSpc>
            </a:pP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学校乗承</a:t>
            </a:r>
            <a:r>
              <a:rPr lang="zh-CN" sz="600">
                <a:solidFill>
                  <a:srgbClr val="303030"/>
                </a:solidFill>
                <a:latin typeface="MingLiU"/>
                <a:ea typeface="MingLiU"/>
              </a:rPr>
              <a:t>“和乐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教育，适性发展“的办学理</a:t>
            </a:r>
            <a:r>
              <a:rPr lang="zh-TW" sz="600">
                <a:solidFill>
                  <a:srgbClr val="554B56"/>
                </a:solidFill>
                <a:latin typeface="MingLiU"/>
                <a:ea typeface="MingLiU"/>
              </a:rPr>
              <a:t>念，</a:t>
            </a:r>
            <a:r>
              <a:rPr lang="zh-CN" sz="600">
                <a:solidFill>
                  <a:srgbClr val="303030"/>
                </a:solidFill>
                <a:latin typeface="MingLiU"/>
                <a:ea typeface="MingLiU"/>
              </a:rPr>
              <a:t>惘绕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“規范+特色”的办学思路，以“全而+特</a:t>
            </a:r>
            <a:r>
              <a:rPr lang="en-US" b="1" sz="650">
                <a:solidFill>
                  <a:srgbClr val="303030"/>
                </a:solidFill>
                <a:latin typeface="Times New Roman"/>
              </a:rPr>
              <a:t>K”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为育人</a:t>
            </a:r>
            <a:r>
              <a:rPr lang="en-US" b="1" sz="650">
                <a:solidFill>
                  <a:srgbClr val="303030"/>
                </a:solidFill>
                <a:latin typeface="Times New Roman"/>
              </a:rPr>
              <a:t>F1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标，全力打 造</a:t>
            </a:r>
            <a:r>
              <a:rPr lang="zh-CN" sz="600">
                <a:solidFill>
                  <a:srgbClr val="303030"/>
                </a:solidFill>
                <a:latin typeface="MingLiU"/>
                <a:ea typeface="MingLiU"/>
              </a:rPr>
              <a:t>“和乐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教育”文化特色，努力为学生创设适性发展的空网，引頒学生规划适性发展的</a:t>
            </a:r>
            <a:r>
              <a:rPr lang="zh-TW" sz="600">
                <a:solidFill>
                  <a:srgbClr val="554B56"/>
                </a:solidFill>
                <a:latin typeface="MingLiU"/>
                <a:ea typeface="MingLiU"/>
              </a:rPr>
              <a:t>人生。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学校全而实施肃质教育，各项 </a:t>
            </a:r>
            <a:r>
              <a:rPr lang="zh-TW" b="1" sz="650">
                <a:solidFill>
                  <a:srgbClr val="303030"/>
                </a:solidFill>
                <a:latin typeface="Times New Roman"/>
                <a:ea typeface="Times New Roman"/>
              </a:rPr>
              <a:t>I</a:t>
            </a:r>
            <a:r>
              <a:rPr lang="zh-TW" b="1" sz="700">
                <a:solidFill>
                  <a:srgbClr val="303030"/>
                </a:solidFill>
                <a:latin typeface="SimSun"/>
                <a:ea typeface="SimSun"/>
              </a:rPr>
              <a:t>：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作取得『长足发展：常履瞥理关注</a:t>
            </a:r>
            <a:r>
              <a:rPr lang="zh-TW" sz="600">
                <a:solidFill>
                  <a:srgbClr val="554B56"/>
                </a:solidFill>
                <a:latin typeface="MingLiU"/>
                <a:ea typeface="MingLiU"/>
              </a:rPr>
              <a:t>畑％,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强化落实</a:t>
            </a:r>
            <a:r>
              <a:rPr lang="en-US" b="1" sz="650">
                <a:solidFill>
                  <a:srgbClr val="303030"/>
                </a:solidFill>
                <a:latin typeface="Times New Roman"/>
              </a:rPr>
              <a:t>PDCA 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“闭环式”瞥理模式；</a:t>
            </a:r>
            <a:r>
              <a:rPr lang="zh-TW" sz="600">
                <a:solidFill>
                  <a:srgbClr val="554B56"/>
                </a:solidFill>
                <a:latin typeface="MingLiU"/>
                <a:ea typeface="MingLiU"/>
              </a:rPr>
              <a:t>严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幡落实《山东省灣逋中小学管理基木规 </a:t>
            </a:r>
            <a:r>
              <a:rPr lang="zh-TW" sz="600">
                <a:solidFill>
                  <a:srgbClr val="554B56"/>
                </a:solidFill>
                <a:latin typeface="MingLiU"/>
                <a:ea typeface="MingLiU"/>
              </a:rPr>
              <a:t>范》，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切实誠軽学生课业负担，</a:t>
            </a:r>
            <a:r>
              <a:rPr lang="zh-TW" sz="600">
                <a:solidFill>
                  <a:srgbClr val="554B56"/>
                </a:solidFill>
                <a:latin typeface="MingLiU"/>
                <a:ea typeface="MingLiU"/>
              </a:rPr>
              <a:t>开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亦开足深程课时，</a:t>
            </a:r>
            <a:r>
              <a:rPr lang="zh-CN" sz="600">
                <a:solidFill>
                  <a:srgbClr val="554B56"/>
                </a:solidFill>
                <a:latin typeface="MingLiU"/>
                <a:ea typeface="MingLiU"/>
              </a:rPr>
              <a:t>“三学</a:t>
            </a:r>
            <a:r>
              <a:rPr lang="zh-TW" sz="600">
                <a:solidFill>
                  <a:srgbClr val="554B56"/>
                </a:solidFill>
                <a:latin typeface="MingLiU"/>
                <a:ea typeface="MingLiU"/>
              </a:rPr>
              <a:t>合一”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踝堂教学模式日疎成熟，教仃教</a:t>
            </a:r>
            <a:r>
              <a:rPr lang="zh-TW" sz="600">
                <a:solidFill>
                  <a:srgbClr val="554B56"/>
                </a:solidFill>
                <a:latin typeface="MingLiU"/>
                <a:ea typeface="MingLiU"/>
              </a:rPr>
              <a:t>津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质玷稔步</a:t>
            </a:r>
            <a:r>
              <a:rPr lang="zh-TW" sz="600">
                <a:solidFill>
                  <a:srgbClr val="554B56"/>
                </a:solidFill>
                <a:latin typeface="MingLiU"/>
                <a:ea typeface="MingLiU"/>
              </a:rPr>
              <a:t>攀升；丰富德 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育活动载体，创新活动形式.租极发挥師生内駆力，</a:t>
            </a:r>
            <a:r>
              <a:rPr lang="zh-TW" sz="600">
                <a:solidFill>
                  <a:srgbClr val="554B56"/>
                </a:solidFill>
                <a:latin typeface="MingLiU"/>
                <a:ea typeface="MingLiU"/>
              </a:rPr>
              <a:t>“润泽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日新”徳育品牌成效显著；体育艺术在省級和全国乃至国际多项 </a:t>
            </a:r>
            <a:r>
              <a:rPr lang="zh-TW" sz="600">
                <a:solidFill>
                  <a:srgbClr val="554B56"/>
                </a:solidFill>
                <a:latin typeface="MingLiU"/>
                <a:ea typeface="MingLiU"/>
              </a:rPr>
              <a:t>竇擎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中屢获佳绩，提美操</a:t>
            </a:r>
            <a:r>
              <a:rPr lang="zh-TW" sz="600">
                <a:solidFill>
                  <a:srgbClr val="554B56"/>
                </a:solidFill>
                <a:latin typeface="MingLiU"/>
                <a:ea typeface="MingLiU"/>
              </a:rPr>
              <a:t>队、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合听队、舞蹈队.篮球队、</a:t>
            </a:r>
            <a:r>
              <a:rPr lang="zh-TW" sz="600">
                <a:solidFill>
                  <a:srgbClr val="554B56"/>
                </a:solidFill>
                <a:latin typeface="MingLiU"/>
                <a:ea typeface="MingLiU"/>
              </a:rPr>
              <a:t>乒乓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球队、足球队多次代表#</a:t>
            </a:r>
            <a:r>
              <a:rPr lang="zh-TW" sz="600">
                <a:solidFill>
                  <a:srgbClr val="554B56"/>
                </a:solidFill>
                <a:latin typeface="MingLiU"/>
                <a:ea typeface="MingLiU"/>
              </a:rPr>
              <a:t>岛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市</a:t>
            </a:r>
            <a:r>
              <a:rPr lang="zh-TW" sz="600">
                <a:solidFill>
                  <a:srgbClr val="554B56"/>
                </a:solidFill>
                <a:latin typeface="MingLiU"/>
                <a:ea typeface="MingLiU"/>
              </a:rPr>
              <a:t>参肅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省级和全国比赛并获得冠 军，其中校男足球队在</a:t>
            </a:r>
            <a:r>
              <a:rPr lang="zh-TW" sz="600">
                <a:solidFill>
                  <a:srgbClr val="554B56"/>
                </a:solidFill>
                <a:latin typeface="MingLiU"/>
                <a:ea typeface="MingLiU"/>
              </a:rPr>
              <a:t>“哥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踱杯中国</a:t>
            </a:r>
            <a:r>
              <a:rPr lang="zh-CN" sz="600">
                <a:solidFill>
                  <a:srgbClr val="554B56"/>
                </a:solidFill>
                <a:latin typeface="MingLiU"/>
                <a:ea typeface="MingLiU"/>
              </a:rPr>
              <a:t>”世界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青少年足球赛中読得亚军，</a:t>
            </a:r>
            <a:r>
              <a:rPr lang="zh-TW" sz="600">
                <a:solidFill>
                  <a:srgbClr val="554B56"/>
                </a:solidFill>
                <a:latin typeface="MingLiU"/>
                <a:ea typeface="MingLiU"/>
              </a:rPr>
              <a:t>并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代表青岛市赴北</a:t>
            </a:r>
            <a:r>
              <a:rPr lang="zh-TW" sz="600">
                <a:solidFill>
                  <a:srgbClr val="554B56"/>
                </a:solidFill>
                <a:latin typeface="MingLiU"/>
                <a:ea typeface="MingLiU"/>
              </a:rPr>
              <a:t>京参加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“上命组织秘节处国际足球 友谊霍”</a:t>
            </a:r>
            <a:r>
              <a:rPr lang="zh-TW" sz="600">
                <a:solidFill>
                  <a:srgbClr val="554B56"/>
                </a:solidFill>
                <a:latin typeface="MingLiU"/>
                <a:ea typeface="MingLiU"/>
              </a:rPr>
              <a:t>，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将我校的足球文化和足球精神帯向了般界；五十多个社团箱彩</a:t>
            </a:r>
            <a:r>
              <a:rPr lang="zh-TW" sz="600">
                <a:solidFill>
                  <a:srgbClr val="554B56"/>
                </a:solidFill>
                <a:latin typeface="MingLiU"/>
                <a:ea typeface="MingLiU"/>
              </a:rPr>
              <a:t>纷星，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读</a:t>
            </a:r>
            <a:r>
              <a:rPr lang="zh-TW" sz="600">
                <a:solidFill>
                  <a:srgbClr val="554B56"/>
                </a:solidFill>
                <a:latin typeface="MingLiU"/>
                <a:ea typeface="MingLiU"/>
              </a:rPr>
              <a:t>书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&amp;,英语节、科技析、海洋肖、足球文 化性、艺术性等经耍活动成为姉生</a:t>
            </a:r>
            <a:r>
              <a:rPr lang="zh-TW" sz="600">
                <a:solidFill>
                  <a:srgbClr val="554B56"/>
                </a:solidFill>
                <a:latin typeface="MingLiU"/>
                <a:ea typeface="MingLiU"/>
              </a:rPr>
              <a:t>最爱；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研学旅行，拓展视野，张扬个性，为学生的健康快乐成</a:t>
            </a:r>
            <a:r>
              <a:rPr lang="zh-CN" sz="600">
                <a:solidFill>
                  <a:srgbClr val="303030"/>
                </a:solidFill>
                <a:latin typeface="MingLiU"/>
                <a:ea typeface="MingLiU"/>
              </a:rPr>
              <a:t>珀搭建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了优质平台；建立</a:t>
            </a:r>
          </a:p>
          <a:p>
            <a:pPr indent="0">
              <a:lnSpc>
                <a:spcPts val="1484"/>
              </a:lnSpc>
            </a:pPr>
            <a:r>
              <a:rPr lang="zh-CN" sz="600">
                <a:solidFill>
                  <a:srgbClr val="303030"/>
                </a:solidFill>
                <a:latin typeface="MingLiU"/>
                <a:ea typeface="MingLiU"/>
              </a:rPr>
              <a:t>“班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级一年级一学校*</a:t>
            </a:r>
            <a:r>
              <a:rPr lang="zh-TW" sz="600">
                <a:solidFill>
                  <a:srgbClr val="554B56"/>
                </a:solidFill>
                <a:latin typeface="MingLiU"/>
                <a:ea typeface="MingLiU"/>
              </a:rPr>
              <a:t>三級家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委会，家校应动精彩</a:t>
            </a:r>
          </a:p>
          <a:p>
            <a:pPr indent="152400">
              <a:lnSpc>
                <a:spcPts val="1484"/>
              </a:lnSpc>
            </a:pP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学校呑力突出</a:t>
            </a:r>
            <a:r>
              <a:rPr lang="zh-CN" sz="600">
                <a:solidFill>
                  <a:srgbClr val="303030"/>
                </a:solidFill>
                <a:latin typeface="MingLiU"/>
                <a:ea typeface="MingLiU"/>
              </a:rPr>
              <a:t>“提升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内戚’和“形址特色”两项</a:t>
            </a:r>
            <a:r>
              <a:rPr lang="zh-TW" b="1" sz="650">
                <a:solidFill>
                  <a:srgbClr val="303030"/>
                </a:solidFill>
                <a:latin typeface="Times New Roman"/>
                <a:ea typeface="Times New Roman"/>
              </a:rPr>
              <a:t>I</a:t>
            </a:r>
            <a:r>
              <a:rPr lang="zh-TW" b="1" sz="700">
                <a:solidFill>
                  <a:srgbClr val="303030"/>
                </a:solidFill>
                <a:latin typeface="SimSun"/>
                <a:ea typeface="SimSun"/>
              </a:rPr>
              <a:t>：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作煎点，先后菸得全腳语文教师單业发腋</a:t>
            </a:r>
            <a:r>
              <a:rPr lang="zh-TW" b="1" sz="650">
                <a:solidFill>
                  <a:srgbClr val="303030"/>
                </a:solidFill>
                <a:latin typeface="Times New Roman"/>
                <a:ea typeface="Times New Roman"/>
              </a:rPr>
              <a:t>1</a:t>
            </a:r>
            <a:r>
              <a:rPr lang="zh-TW" b="1" sz="700">
                <a:solidFill>
                  <a:srgbClr val="303030"/>
                </a:solidFill>
                <a:latin typeface="SimSun"/>
                <a:ea typeface="SimSun"/>
              </a:rPr>
              <a:t>：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程基地校、全国</a:t>
            </a:r>
            <a:r>
              <a:rPr lang="zh-TW" b="1" sz="650">
                <a:solidFill>
                  <a:srgbClr val="303030"/>
                </a:solidFill>
                <a:latin typeface="Times New Roman"/>
                <a:ea typeface="Times New Roman"/>
              </a:rPr>
              <a:t>15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者校 区、全国海洋科普教疗</a:t>
            </a:r>
            <a:r>
              <a:rPr lang="zh-TW" sz="600">
                <a:solidFill>
                  <a:srgbClr val="554B56"/>
                </a:solidFill>
                <a:latin typeface="MingLiU"/>
                <a:ea typeface="MingLiU"/>
              </a:rPr>
              <a:t>基地、</a:t>
            </a:r>
            <a:r>
              <a:rPr lang="zh-CN" sz="600">
                <a:solidFill>
                  <a:srgbClr val="303030"/>
                </a:solidFill>
                <a:latin typeface="MingLiU"/>
                <a:ea typeface="MingLiU"/>
              </a:rPr>
              <a:t>全旧群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众体育先进単位、</a:t>
            </a:r>
            <a:r>
              <a:rPr lang="zh-TW" sz="600">
                <a:solidFill>
                  <a:srgbClr val="554B56"/>
                </a:solidFill>
                <a:latin typeface="MingLiU"/>
                <a:ea typeface="MingLiU"/>
              </a:rPr>
              <a:t>全国幵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少年网络安仝教育匸程示葩学校，</a:t>
            </a:r>
            <a:r>
              <a:rPr lang="zh-TW" sz="600">
                <a:solidFill>
                  <a:srgbClr val="554B56"/>
                </a:solidFill>
                <a:latin typeface="MingLiU"/>
                <a:ea typeface="MingLiU"/>
              </a:rPr>
              <a:t>全国中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小学先进后勤学校、 全国家庭教育健玻示葩校、山东省文明単位、山东省规葩化学校.仙东省“德羅齐普”遮徳示葩基地.山东省健康示范校、 巾东省体育传统項</a:t>
            </a:r>
            <a:r>
              <a:rPr lang="zh-TW" b="1" sz="650">
                <a:solidFill>
                  <a:srgbClr val="303030"/>
                </a:solidFill>
                <a:latin typeface="Times New Roman"/>
                <a:ea typeface="Times New Roman"/>
              </a:rPr>
              <a:t>II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学校、山东荏地責科普示葩校，山东省学校安全文化建设重点研究基地.</a:t>
            </a:r>
            <a:r>
              <a:rPr lang="zh-CN" sz="600">
                <a:solidFill>
                  <a:srgbClr val="303030"/>
                </a:solidFill>
                <a:latin typeface="MingLiU"/>
                <a:ea typeface="MingLiU"/>
              </a:rPr>
              <a:t>山东省</a:t>
            </a:r>
            <a:r>
              <a:rPr lang="zh-TW" b="1" sz="650">
                <a:solidFill>
                  <a:srgbClr val="554B56"/>
                </a:solidFill>
                <a:latin typeface="Times New Roman"/>
                <a:ea typeface="Times New Roman"/>
              </a:rPr>
              <a:t>II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生先进学枝等一汀多 项市级以</a:t>
            </a:r>
            <a:r>
              <a:rPr lang="zh-TW" b="1" sz="650">
                <a:solidFill>
                  <a:srgbClr val="303030"/>
                </a:solidFill>
                <a:latin typeface="Times New Roman"/>
                <a:ea typeface="Times New Roman"/>
              </a:rPr>
              <a:t>I</a:t>
            </a:r>
            <a:r>
              <a:rPr lang="zh-TW" b="1" sz="700">
                <a:solidFill>
                  <a:srgbClr val="303030"/>
                </a:solidFill>
                <a:latin typeface="SimSun"/>
                <a:ea typeface="SimSun"/>
              </a:rPr>
              <a:t>：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荣</a:t>
            </a:r>
            <a:r>
              <a:rPr lang="zh-TW" b="1" sz="650">
                <a:solidFill>
                  <a:srgbClr val="554B56"/>
                </a:solidFill>
                <a:latin typeface="Times New Roman"/>
                <a:ea typeface="Times New Roman"/>
              </a:rPr>
              <a:t>4,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学校美誉按不断提高</a:t>
            </a:r>
            <a:r>
              <a:rPr lang="en-US" b="1" sz="650">
                <a:solidFill>
                  <a:srgbClr val="303030"/>
                </a:solidFill>
                <a:latin typeface="Times New Roman"/>
              </a:rPr>
              <a:t>CCTV5. J4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凰网.大众网 脖風网 搜瓠网.小国</a:t>
            </a:r>
            <a:r>
              <a:rPr lang="zh-CN" sz="600">
                <a:solidFill>
                  <a:srgbClr val="303030"/>
                </a:solidFill>
                <a:latin typeface="MingLiU"/>
                <a:ea typeface="MingLiU"/>
              </a:rPr>
              <a:t>文叫网 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山东电视台.什报教育 在线、青</a:t>
            </a:r>
            <a:r>
              <a:rPr lang="zh-TW" sz="600">
                <a:solidFill>
                  <a:srgbClr val="554B56"/>
                </a:solidFill>
                <a:latin typeface="MingLiU"/>
                <a:ea typeface="MingLiU"/>
              </a:rPr>
              <a:t>岛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新寸也</a:t>
            </a:r>
            <a:r>
              <a:rPr lang="zh-TW" sz="600">
                <a:solidFill>
                  <a:srgbClr val="554B56"/>
                </a:solidFill>
                <a:latin typeface="MingLiU"/>
                <a:ea typeface="MingLiU"/>
              </a:rPr>
              <a:t>半岛都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小</a:t>
            </a:r>
            <a:r>
              <a:rPr lang="zh-CN" sz="600">
                <a:solidFill>
                  <a:srgbClr val="303030"/>
                </a:solidFill>
                <a:latin typeface="MingLiU"/>
                <a:ea typeface="MingLiU"/>
              </a:rPr>
              <a:t>报肖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岛电视台等多家媒体对学校进行了攵题报道</a:t>
            </a:r>
          </a:p>
        </p:txBody>
      </p:sp>
      <p:sp>
        <p:nvSpPr>
          <p:cNvPr id="12" name=""/>
          <p:cNvSpPr/>
          <p:nvPr/>
        </p:nvSpPr>
        <p:spPr>
          <a:xfrm>
            <a:off x="8180832" y="3535680"/>
            <a:ext cx="1813560" cy="16459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zh-TW" u="sng" sz="600">
                <a:solidFill>
                  <a:srgbClr val="CC4B3E"/>
                </a:solidFill>
                <a:latin typeface="MingLiU"/>
                <a:ea typeface="MingLiU"/>
              </a:rPr>
              <a:t>霸“我和我的祖</a:t>
            </a:r>
            <a:r>
              <a:rPr lang="en-US" b="1" u="sng" sz="650">
                <a:solidFill>
                  <a:srgbClr val="CC4B3E"/>
                </a:solidFill>
                <a:latin typeface="Times New Roman"/>
              </a:rPr>
              <a:t>HT</a:t>
            </a:r>
            <a:r>
              <a:rPr lang="zh-TW" u="sng" sz="600">
                <a:solidFill>
                  <a:srgbClr val="CC4B3E"/>
                </a:solidFill>
                <a:latin typeface="MingLiU"/>
                <a:ea typeface="MingLiU"/>
              </a:rPr>
              <a:t>快向視福祖国</a:t>
            </a:r>
            <a:r>
              <a:rPr lang="zh-TW" b="1" u="sng" sz="650">
                <a:solidFill>
                  <a:srgbClr val="CC4B3E"/>
                </a:solidFill>
                <a:latin typeface="Times New Roman"/>
                <a:ea typeface="Times New Roman"/>
              </a:rPr>
              <a:t>70</a:t>
            </a:r>
            <a:r>
              <a:rPr lang="zh-TW" u="sng" sz="600">
                <a:solidFill>
                  <a:srgbClr val="CC4B3E"/>
                </a:solidFill>
                <a:latin typeface="MingLiU"/>
                <a:ea typeface="MingLiU"/>
              </a:rPr>
              <a:t>华诞診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EFEFC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"/>
          <p:cNvPicPr>
            <a:picLocks noChangeAspect="1"/>
          </p:cNvPicPr>
          <p:nvPr/>
        </p:nvPicPr>
        <p:blipFill>
          <a:blip r:embed="rPictId0"/>
          <a:stretch>
            <a:fillRect/>
          </a:stretch>
        </p:blipFill>
        <p:spPr>
          <a:xfrm>
            <a:off x="2054352" y="908304"/>
            <a:ext cx="1758696" cy="1310640"/>
          </a:xfrm>
          <a:prstGeom prst="rect">
            <a:avLst/>
          </a:prstGeom>
        </p:spPr>
      </p:pic>
      <p:pic>
        <p:nvPicPr>
          <p:cNvPr id="3" name=""/>
          <p:cNvPicPr>
            <a:picLocks noChangeAspect="1"/>
          </p:cNvPicPr>
          <p:nvPr/>
        </p:nvPicPr>
        <p:blipFill>
          <a:blip r:embed="rPictId1"/>
          <a:stretch>
            <a:fillRect/>
          </a:stretch>
        </p:blipFill>
        <p:spPr>
          <a:xfrm>
            <a:off x="7019544" y="731520"/>
            <a:ext cx="1831848" cy="1847088"/>
          </a:xfrm>
          <a:prstGeom prst="rect">
            <a:avLst/>
          </a:prstGeom>
        </p:spPr>
      </p:pic>
      <p:sp>
        <p:nvSpPr>
          <p:cNvPr id="4" name=""/>
          <p:cNvSpPr/>
          <p:nvPr/>
        </p:nvSpPr>
        <p:spPr>
          <a:xfrm>
            <a:off x="545592" y="2407920"/>
            <a:ext cx="4422648" cy="445617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203200">
              <a:lnSpc>
                <a:spcPts val="1448"/>
              </a:lnSpc>
            </a:pP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養度的同才</a:t>
            </a:r>
            <a:r>
              <a:rPr lang="zh-TW" sz="600">
                <a:solidFill>
                  <a:srgbClr val="554B56"/>
                </a:solidFill>
                <a:latin typeface="MingLiU"/>
                <a:ea typeface="MingLiU"/>
              </a:rPr>
              <a:t>们，</a:t>
            </a:r>
          </a:p>
          <a:p>
            <a:pPr marL="145864" indent="254000">
              <a:lnSpc>
                <a:spcPts val="1448"/>
              </a:lnSpc>
            </a:pP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仍窗你们成</a:t>
            </a:r>
            <a:r>
              <a:rPr lang="zh-TW" sz="600">
                <a:solidFill>
                  <a:srgbClr val="554B56"/>
                </a:solidFill>
                <a:latin typeface="MingLiU"/>
                <a:ea typeface="MingLiU"/>
              </a:rPr>
              <a:t>为咱们</a:t>
            </a:r>
            <a:r>
              <a:rPr lang="zh-CN" sz="600">
                <a:solidFill>
                  <a:srgbClr val="554B56"/>
                </a:solidFill>
                <a:latin typeface="MingLiU"/>
                <a:ea typeface="MingLiU"/>
              </a:rPr>
              <a:t>甬岳卒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城阳区实贼茅</a:t>
            </a:r>
            <a:r>
              <a:rPr lang="en-US" sz="600">
                <a:solidFill>
                  <a:srgbClr val="303030"/>
                </a:solidFill>
                <a:latin typeface="MingLiU"/>
              </a:rPr>
              <a:t>M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彳孝八</a:t>
            </a:r>
            <a:r>
              <a:rPr lang="en-US" b="1" sz="650">
                <a:solidFill>
                  <a:srgbClr val="554B56"/>
                </a:solidFill>
                <a:latin typeface="Times New Roman"/>
              </a:rPr>
              <a:t>M 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•厶崗梧渾</a:t>
            </a:r>
            <a:r>
              <a:rPr lang="zh-TW" sz="600">
                <a:solidFill>
                  <a:srgbClr val="554B56"/>
                </a:solidFill>
                <a:latin typeface="MingLiU"/>
                <a:ea typeface="MingLiU"/>
              </a:rPr>
              <a:t>同宓向 </a:t>
            </a:r>
            <a:r>
              <a:rPr lang="zh-TW" i="1" sz="600">
                <a:solidFill>
                  <a:srgbClr val="303030"/>
                </a:solidFill>
                <a:latin typeface="MingLiU"/>
                <a:ea typeface="MingLiU"/>
              </a:rPr>
              <a:t>'擀</a:t>
            </a:r>
            <a:r>
              <a:rPr lang="en-US" i="1" sz="600">
                <a:solidFill>
                  <a:srgbClr val="303030"/>
                </a:solidFill>
                <a:latin typeface="MingLiU"/>
              </a:rPr>
              <a:t>'f</a:t>
            </a:r>
            <a:r>
              <a:rPr lang="en-US" b="1" sz="650">
                <a:solidFill>
                  <a:srgbClr val="303030"/>
                </a:solidFill>
                <a:latin typeface="Times New Roman"/>
              </a:rPr>
              <a:t> M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网号谓</a:t>
            </a:r>
            <a:r>
              <a:rPr lang="zh-TW" b="1" sz="650">
                <a:solidFill>
                  <a:srgbClr val="303030"/>
                </a:solidFill>
                <a:latin typeface="Times New Roman"/>
                <a:ea typeface="Times New Roman"/>
              </a:rPr>
              <a:t>34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的綢才代表/</a:t>
            </a:r>
          </a:p>
          <a:p>
            <a:pPr marL="145864" indent="254000">
              <a:lnSpc>
                <a:spcPts val="1448"/>
              </a:lnSpc>
            </a:pP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在本次谓袜寸</a:t>
            </a:r>
            <a:r>
              <a:rPr lang="zh-TW" sz="600">
                <a:solidFill>
                  <a:srgbClr val="554B56"/>
                </a:solidFill>
                <a:latin typeface="MingLiU"/>
                <a:ea typeface="MingLiU"/>
              </a:rPr>
              <a:t>，</a:t>
            </a:r>
            <a:r>
              <a:rPr lang="en-US" sz="600">
                <a:solidFill>
                  <a:srgbClr val="554B56"/>
                </a:solidFill>
                <a:latin typeface="MingLiU"/>
              </a:rPr>
              <a:t>*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堑你们以</a:t>
            </a:r>
            <a:r>
              <a:rPr lang="en-US" sz="600">
                <a:solidFill>
                  <a:srgbClr val="303030"/>
                </a:solidFill>
                <a:latin typeface="MingLiU"/>
              </a:rPr>
              <a:t>.、</a:t>
            </a:r>
            <a:r>
              <a:rPr lang="en-US" b="1" sz="650">
                <a:solidFill>
                  <a:srgbClr val="303030"/>
                </a:solidFill>
                <a:latin typeface="Times New Roman"/>
              </a:rPr>
              <a:t>g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们的宜# </a:t>
            </a:r>
            <a:r>
              <a:rPr lang="zh-CN" sz="600">
                <a:solidFill>
                  <a:srgbClr val="554B56"/>
                </a:solidFill>
                <a:latin typeface="MingLiU"/>
                <a:ea typeface="MingLiU"/>
              </a:rPr>
              <a:t>一菁&amp;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，咼韵遠曲</a:t>
            </a:r>
            <a:r>
              <a:rPr lang="zh-TW" b="1" sz="650">
                <a:solidFill>
                  <a:srgbClr val="554B56"/>
                </a:solidFill>
                <a:latin typeface="Times New Roman"/>
                <a:ea typeface="Times New Roman"/>
              </a:rPr>
              <a:t>2</a:t>
            </a:r>
            <a:r>
              <a:rPr lang="zh-TW" sz="600">
                <a:solidFill>
                  <a:srgbClr val="554B56"/>
                </a:solidFill>
                <a:latin typeface="MingLiU"/>
                <a:ea typeface="MingLiU"/>
              </a:rPr>
              <a:t>欲.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老剃及 州本襄噸有一厶韵</a:t>
            </a:r>
            <a:r>
              <a:rPr lang="zh-CN" sz="600">
                <a:solidFill>
                  <a:srgbClr val="303030"/>
                </a:solidFill>
                <a:latin typeface="MingLiU"/>
                <a:ea typeface="MingLiU"/>
              </a:rPr>
              <a:t>峥也，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玄钱略去圣廣州的厶仁</a:t>
            </a:r>
            <a:r>
              <a:rPr lang="en-US" b="1" sz="650">
                <a:solidFill>
                  <a:srgbClr val="303030"/>
                </a:solidFill>
                <a:latin typeface="Times New Roman"/>
              </a:rPr>
              <a:t>a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不那臥丈人</a:t>
            </a:r>
            <a:r>
              <a:rPr lang="zh-TW" sz="600">
                <a:solidFill>
                  <a:srgbClr val="554B56"/>
                </a:solidFill>
                <a:latin typeface="MingLiU"/>
                <a:ea typeface="MingLiU"/>
              </a:rPr>
              <a:t>柚，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感如厶</a:t>
            </a:r>
            <a:r>
              <a:rPr lang="zh-TW" b="1" sz="650">
                <a:solidFill>
                  <a:srgbClr val="303030"/>
                </a:solidFill>
                <a:latin typeface="Times New Roman"/>
                <a:ea typeface="Times New Roman"/>
              </a:rPr>
              <a:t>5 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冶的</a:t>
            </a:r>
            <a:r>
              <a:rPr lang="zh-CN" sz="600">
                <a:solidFill>
                  <a:srgbClr val="554B56"/>
                </a:solidFill>
                <a:latin typeface="MingLiU"/>
                <a:ea typeface="MingLiU"/>
              </a:rPr>
              <a:t>心间。</a:t>
            </a:r>
          </a:p>
          <a:p>
            <a:pPr marL="145864" indent="254000">
              <a:lnSpc>
                <a:spcPts val="1448"/>
              </a:lnSpc>
            </a:pPr>
            <a:r>
              <a:rPr lang="en-US" b="1" sz="650">
                <a:solidFill>
                  <a:srgbClr val="303030"/>
                </a:solidFill>
                <a:latin typeface="Times New Roman"/>
              </a:rPr>
              <a:t>A </a:t>
            </a:r>
            <a:r>
              <a:rPr lang="en-US" b="1" sz="650">
                <a:solidFill>
                  <a:srgbClr val="554B56"/>
                </a:solidFill>
                <a:latin typeface="Times New Roman"/>
              </a:rPr>
              <a:t>-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住冏#代表寫才由己</a:t>
            </a:r>
            <a:r>
              <a:rPr lang="zh-TW" b="1" sz="650">
                <a:solidFill>
                  <a:srgbClr val="303030"/>
                </a:solidFill>
                <a:latin typeface="Times New Roman"/>
                <a:ea typeface="Times New Roman"/>
              </a:rPr>
              <a:t>4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鹰韵厶爲冏号说飛，现偌你们在餘行彳，</a:t>
            </a:r>
            <a:r>
              <a:rPr lang="zh-TW" b="1" sz="650">
                <a:solidFill>
                  <a:srgbClr val="303030"/>
                </a:solidFill>
                <a:latin typeface="Times New Roman"/>
                <a:ea typeface="Times New Roman"/>
              </a:rPr>
              <a:t>3 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为应</a:t>
            </a:r>
            <a:r>
              <a:rPr lang="zh-TW" sz="600">
                <a:solidFill>
                  <a:srgbClr val="554B56"/>
                </a:solidFill>
                <a:latin typeface="MingLiU"/>
                <a:ea typeface="MingLiU"/>
              </a:rPr>
              <a:t>玷以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兜女州的厶女而史、攻庞</a:t>
            </a:r>
            <a:r>
              <a:rPr lang="zh-TW" sz="600">
                <a:solidFill>
                  <a:srgbClr val="554B56"/>
                </a:solidFill>
                <a:latin typeface="MingLiU"/>
                <a:ea typeface="MingLiU"/>
              </a:rPr>
              <a:t>址験，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，湛</a:t>
            </a:r>
            <a:r>
              <a:rPr lang="en-US" sz="600">
                <a:solidFill>
                  <a:srgbClr val="303030"/>
                </a:solidFill>
                <a:latin typeface="MingLiU"/>
              </a:rPr>
              <a:t>A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了斜寸数氏彼的取滌女化， 慮飽传</a:t>
            </a:r>
            <a:r>
              <a:rPr lang="zh-TW" sz="600">
                <a:solidFill>
                  <a:srgbClr val="554B56"/>
                </a:solidFill>
                <a:latin typeface="MingLiU"/>
                <a:ea typeface="MingLiU"/>
              </a:rPr>
              <a:t>统而史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次住抓相国的薮弗；同材，你们也史我们厶伪说寳的</a:t>
            </a:r>
            <a:r>
              <a:rPr lang="zh-TW" b="1" sz="650">
                <a:solidFill>
                  <a:srgbClr val="303030"/>
                </a:solidFill>
                <a:latin typeface="Times New Roman"/>
                <a:ea typeface="Times New Roman"/>
              </a:rPr>
              <a:t>4 </a:t>
            </a:r>
            <a:r>
              <a:rPr lang="en-US" b="1" sz="650">
                <a:solidFill>
                  <a:srgbClr val="303030"/>
                </a:solidFill>
                <a:latin typeface="Times New Roman"/>
              </a:rPr>
              <a:t>W</a:t>
            </a:r>
            <a:r>
              <a:rPr lang="zh-TW" sz="600">
                <a:solidFill>
                  <a:srgbClr val="554B56"/>
                </a:solidFill>
                <a:latin typeface="MingLiU"/>
                <a:ea typeface="MingLiU"/>
              </a:rPr>
              <a:t>厶， </a:t>
            </a:r>
            <a:r>
              <a:rPr lang="zh-TW" i="1" sz="600">
                <a:solidFill>
                  <a:srgbClr val="303030"/>
                </a:solidFill>
                <a:latin typeface="MingLiU"/>
                <a:ea typeface="MingLiU"/>
              </a:rPr>
              <a:t>夏我们</a:t>
            </a:r>
            <a:r>
              <a:rPr lang="zh-CN" i="1" sz="600">
                <a:solidFill>
                  <a:srgbClr val="303030"/>
                </a:solidFill>
                <a:latin typeface="MingLiU"/>
                <a:ea typeface="MingLiU"/>
              </a:rPr>
              <a:t>“临</a:t>
            </a:r>
            <a:r>
              <a:rPr lang="en-US" i="1" sz="650">
                <a:latin typeface="Arial"/>
              </a:rPr>
              <a:t>i</a:t>
            </a:r>
            <a:r>
              <a:rPr lang="zh-TW" i="1" sz="600">
                <a:solidFill>
                  <a:srgbClr val="303030"/>
                </a:solidFill>
                <a:latin typeface="MingLiU"/>
                <a:ea typeface="MingLiU"/>
              </a:rPr>
              <a:t>车救衣</a:t>
            </a:r>
            <a:r>
              <a:rPr lang="zh-TW" i="1" sz="600">
                <a:solidFill>
                  <a:srgbClr val="554B56"/>
                </a:solidFill>
                <a:latin typeface="MingLiU"/>
                <a:ea typeface="MingLiU"/>
              </a:rPr>
              <a:t>、孤世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行走”的依德，我校韵发必学校笑岭工彳的同</a:t>
            </a:r>
            <a:r>
              <a:rPr lang="zh-TW" b="1" sz="650">
                <a:solidFill>
                  <a:srgbClr val="303030"/>
                </a:solidFill>
                <a:latin typeface="Times New Roman"/>
                <a:ea typeface="Times New Roman"/>
              </a:rPr>
              <a:t>5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们池 坎待看你们的削束，駕摘*集你們一起約我周</a:t>
            </a:r>
            <a:r>
              <a:rPr lang="en-US" b="1" sz="650">
                <a:solidFill>
                  <a:srgbClr val="554B56"/>
                </a:solidFill>
                <a:latin typeface="Times New Roman"/>
              </a:rPr>
              <a:t>E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徒，襄特着遇褚你们</a:t>
            </a:r>
            <a:r>
              <a:rPr lang="zh-CN" sz="600">
                <a:solidFill>
                  <a:srgbClr val="303030"/>
                </a:solidFill>
                <a:latin typeface="MingLiU"/>
                <a:ea typeface="MingLiU"/>
              </a:rPr>
              <a:t>玄金胃 </a:t>
            </a:r>
            <a:r>
              <a:rPr lang="zh-TW" sz="600">
                <a:solidFill>
                  <a:srgbClr val="554B56"/>
                </a:solidFill>
                <a:latin typeface="MingLiU"/>
                <a:ea typeface="MingLiU"/>
              </a:rPr>
              <a:t>做蓉.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馳騎</a:t>
            </a:r>
            <a:r>
              <a:rPr lang="en-US" b="1" sz="650">
                <a:solidFill>
                  <a:srgbClr val="303030"/>
                </a:solidFill>
                <a:latin typeface="Times New Roman"/>
              </a:rPr>
              <a:t>g '4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们帝束沽血的声考孙才</a:t>
            </a:r>
            <a:r>
              <a:rPr lang="en-US" b="1" sz="650">
                <a:solidFill>
                  <a:srgbClr val="303030"/>
                </a:solidFill>
                <a:latin typeface="Times New Roman"/>
              </a:rPr>
              <a:t>L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艸，附必你仍濯备弁了喟</a:t>
            </a:r>
            <a:r>
              <a:rPr lang="zh-TW" b="1" sz="700">
                <a:solidFill>
                  <a:srgbClr val="8D8987"/>
                </a:solidFill>
                <a:latin typeface="SimSun"/>
                <a:ea typeface="SimSun"/>
              </a:rPr>
              <a:t>？</a:t>
            </a:r>
          </a:p>
          <a:p>
            <a:pPr marL="145864" indent="254000">
              <a:lnSpc>
                <a:spcPts val="1448"/>
              </a:lnSpc>
            </a:pP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手</a:t>
            </a:r>
            <a:r>
              <a:rPr lang="zh-TW" sz="600">
                <a:solidFill>
                  <a:srgbClr val="554B56"/>
                </a:solidFill>
                <a:latin typeface="MingLiU"/>
                <a:ea typeface="MingLiU"/>
              </a:rPr>
              <a:t>拉手，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免羚呼皮橋預漂，</a:t>
            </a:r>
            <a:r>
              <a:rPr lang="en-US" b="1" sz="650">
                <a:solidFill>
                  <a:srgbClr val="554B56"/>
                </a:solidFill>
                <a:latin typeface="Times New Roman"/>
              </a:rPr>
              <a:t>4X4.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氏被寂金一宜杀</a:t>
            </a:r>
            <a:r>
              <a:rPr lang="zh-TW" sz="600">
                <a:solidFill>
                  <a:srgbClr val="554B56"/>
                </a:solidFill>
                <a:latin typeface="MingLiU"/>
                <a:ea typeface="MingLiU"/>
              </a:rPr>
              <a:t>。同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営仍.</a:t>
            </a:r>
            <a:r>
              <a:rPr lang="zh-TW" sz="600">
                <a:solidFill>
                  <a:srgbClr val="554B56"/>
                </a:solidFill>
                <a:latin typeface="MingLiU"/>
                <a:ea typeface="MingLiU"/>
              </a:rPr>
              <a:t>席単餘 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行彳，你们偽魏收敏</a:t>
            </a:r>
            <a:r>
              <a:rPr lang="en-US" b="1" sz="650">
                <a:solidFill>
                  <a:srgbClr val="303030"/>
                </a:solidFill>
                <a:latin typeface="Times New Roman"/>
              </a:rPr>
              <a:t>A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—牛务同才</a:t>
            </a:r>
            <a:r>
              <a:rPr lang="zh-TW" sz="600">
                <a:solidFill>
                  <a:srgbClr val="554B56"/>
                </a:solidFill>
                <a:latin typeface="MingLiU"/>
                <a:ea typeface="MingLiU"/>
              </a:rPr>
              <a:t>夷岬狷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处的暗间，玲蔵务牛国.妄賺而盧 恨、因宰蠢而盛祐的卷间，待橫遠洩鄉兜枝学习的机脣孙收波，玲柵</a:t>
            </a:r>
            <a:r>
              <a:rPr lang="zh-TW" sz="600">
                <a:solidFill>
                  <a:srgbClr val="554B56"/>
                </a:solidFill>
                <a:latin typeface="MingLiU"/>
                <a:ea typeface="MingLiU"/>
              </a:rPr>
              <a:t>一崎的 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美必吋忆凯深度椅滨。</a:t>
            </a:r>
          </a:p>
          <a:p>
            <a:pPr marL="145864" indent="254000">
              <a:lnSpc>
                <a:spcPts val="1448"/>
              </a:lnSpc>
            </a:pPr>
            <a:r>
              <a:rPr lang="zh-TW" sz="600">
                <a:solidFill>
                  <a:srgbClr val="554B56"/>
                </a:solidFill>
                <a:latin typeface="MingLiU"/>
                <a:ea typeface="MingLiU"/>
              </a:rPr>
              <a:t>械万*</a:t>
            </a:r>
            <a:r>
              <a:rPr lang="zh-CN" sz="600">
                <a:solidFill>
                  <a:srgbClr val="303030"/>
                </a:solidFill>
                <a:latin typeface="MingLiU"/>
                <a:ea typeface="MingLiU"/>
              </a:rPr>
              <a:t>丰，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行</a:t>
            </a:r>
            <a:r>
              <a:rPr lang="zh-CN" i="1" sz="600">
                <a:solidFill>
                  <a:srgbClr val="303030"/>
                </a:solidFill>
                <a:latin typeface="MingLiU"/>
                <a:ea typeface="MingLiU"/>
              </a:rPr>
              <a:t>刀遂虹</a:t>
            </a:r>
            <a:r>
              <a:rPr lang="zh-CN" sz="600">
                <a:solidFill>
                  <a:srgbClr val="303030"/>
                </a:solidFill>
                <a:latin typeface="MingLiU"/>
                <a:ea typeface="MingLiU"/>
              </a:rPr>
              <a:t> 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萩&amp;,事待你们以厶韵堺&amp;帝束厶的声专細智改 韵</a:t>
            </a:r>
            <a:r>
              <a:rPr lang="zh-TW" sz="600">
                <a:solidFill>
                  <a:srgbClr val="554B56"/>
                </a:solidFill>
                <a:latin typeface="MingLiU"/>
                <a:ea typeface="MingLiU"/>
              </a:rPr>
              <a:t>磧婵，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染舟你们的诲书而</a:t>
            </a:r>
            <a:r>
              <a:rPr lang="en-US" cap="small" sz="850">
                <a:solidFill>
                  <a:srgbClr val="303030"/>
                </a:solidFill>
                <a:latin typeface="Arial"/>
              </a:rPr>
              <a:t>Mm</a:t>
            </a:r>
          </a:p>
          <a:p>
            <a:pPr indent="444500">
              <a:lnSpc>
                <a:spcPts val="1448"/>
              </a:lnSpc>
              <a:spcAft>
                <a:spcPts val="1330"/>
              </a:spcAft>
            </a:pP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厶取偽罰，亲药呻</a:t>
            </a:r>
            <a:r>
              <a:rPr lang="en-US" sz="600">
                <a:solidFill>
                  <a:srgbClr val="554B56"/>
                </a:solidFill>
                <a:latin typeface="MingLiU"/>
              </a:rPr>
              <a:t>W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椅谊</a:t>
            </a:r>
            <a:r>
              <a:rPr lang="zh-CN" sz="600">
                <a:solidFill>
                  <a:srgbClr val="303030"/>
                </a:solidFill>
                <a:latin typeface="MingLiU"/>
                <a:ea typeface="MingLiU"/>
              </a:rPr>
              <a:t>在淄</a:t>
            </a:r>
            <a:r>
              <a:rPr lang="zh-CN" sz="600">
                <a:solidFill>
                  <a:srgbClr val="554B56"/>
                </a:solidFill>
                <a:latin typeface="MingLiU"/>
                <a:ea typeface="MingLiU"/>
              </a:rPr>
              <a:t>间’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次化弧行.妗心吧裡冏才国曲甫！</a:t>
            </a:r>
          </a:p>
          <a:p>
            <a:pPr marL="2508064" indent="0">
              <a:lnSpc>
                <a:spcPts val="1448"/>
              </a:lnSpc>
              <a:spcAft>
                <a:spcPts val="280"/>
              </a:spcAft>
            </a:pP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技束筌</a:t>
            </a:r>
            <a:r>
              <a:rPr lang="zh-TW" b="1" sz="650">
                <a:solidFill>
                  <a:srgbClr val="303030"/>
                </a:solidFill>
                <a:latin typeface="Times New Roman"/>
                <a:ea typeface="Times New Roman"/>
              </a:rPr>
              <a:t>2 </a:t>
            </a:r>
            <a:r>
              <a:rPr lang="zh-TW" b="1" sz="700">
                <a:solidFill>
                  <a:srgbClr val="303030"/>
                </a:solidFill>
                <a:latin typeface="SimSun"/>
                <a:ea typeface="SimSun"/>
              </a:rPr>
              <a:t>：</a:t>
            </a:r>
          </a:p>
          <a:p>
            <a:pPr marL="2787464" indent="0">
              <a:lnSpc>
                <a:spcPts val="1448"/>
              </a:lnSpc>
            </a:pPr>
            <a:r>
              <a:rPr lang="zh-TW" sz="600">
                <a:solidFill>
                  <a:srgbClr val="554B56"/>
                </a:solidFill>
                <a:latin typeface="MingLiU"/>
                <a:ea typeface="MingLiU"/>
              </a:rPr>
              <a:t>彳广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目了咨</a:t>
            </a:r>
          </a:p>
          <a:p>
            <a:pPr indent="0"/>
            <a:r>
              <a:rPr lang="zh-TW" sz="2900">
                <a:solidFill>
                  <a:srgbClr val="BF9568"/>
                </a:solidFill>
                <a:latin typeface="MingLiU"/>
                <a:ea typeface="MingLiU"/>
              </a:rPr>
              <a:t>糸           —</a:t>
            </a:r>
          </a:p>
        </p:txBody>
      </p:sp>
      <p:sp>
        <p:nvSpPr>
          <p:cNvPr id="5" name=""/>
          <p:cNvSpPr/>
          <p:nvPr/>
        </p:nvSpPr>
        <p:spPr>
          <a:xfrm>
            <a:off x="7239000" y="2810256"/>
            <a:ext cx="1417320" cy="338632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0">
              <a:lnSpc>
                <a:spcPts val="2328"/>
              </a:lnSpc>
              <a:spcAft>
                <a:spcPts val="350"/>
              </a:spcAft>
            </a:pPr>
            <a:r>
              <a:rPr lang="zh-TW" sz="950">
                <a:solidFill>
                  <a:srgbClr val="CC4B3E"/>
                </a:solidFill>
                <a:latin typeface="MingLiU"/>
                <a:ea typeface="MingLiU"/>
              </a:rPr>
              <a:t>會</a:t>
            </a:r>
            <a:r>
              <a:rPr lang="zh-TW" sz="2000">
                <a:solidFill>
                  <a:srgbClr val="CC4B3E"/>
                </a:solidFill>
                <a:latin typeface="Arial"/>
                <a:ea typeface="Arial"/>
              </a:rPr>
              <a:t>I</a:t>
            </a:r>
            <a:r>
              <a:rPr lang="zh-TW" sz="950">
                <a:solidFill>
                  <a:srgbClr val="303030"/>
                </a:solidFill>
                <a:latin typeface="MingLiU"/>
                <a:ea typeface="MingLiU"/>
              </a:rPr>
              <a:t>研学守则 </a:t>
            </a:r>
            <a:r>
              <a:rPr lang="zh-TW" sz="950">
                <a:solidFill>
                  <a:srgbClr val="CC4B3E"/>
                </a:solidFill>
                <a:latin typeface="MingLiU"/>
                <a:ea typeface="MingLiU"/>
              </a:rPr>
              <a:t>命</a:t>
            </a:r>
            <a:r>
              <a:rPr lang="zh-TW" sz="950">
                <a:solidFill>
                  <a:srgbClr val="303030"/>
                </a:solidFill>
                <a:latin typeface="MingLiU"/>
                <a:ea typeface="MingLiU"/>
              </a:rPr>
              <a:t>研学课程安排 </a:t>
            </a:r>
            <a:r>
              <a:rPr lang="zh-TW" sz="950">
                <a:solidFill>
                  <a:srgbClr val="CC4B3E"/>
                </a:solidFill>
                <a:latin typeface="MingLiU"/>
                <a:ea typeface="MingLiU"/>
              </a:rPr>
              <a:t>@</a:t>
            </a:r>
            <a:r>
              <a:rPr lang="zh-TW" sz="950">
                <a:solidFill>
                  <a:srgbClr val="303030"/>
                </a:solidFill>
                <a:latin typeface="MingLiU"/>
                <a:ea typeface="MingLiU"/>
              </a:rPr>
              <a:t>研学准备</a:t>
            </a:r>
          </a:p>
          <a:p>
            <a:pPr indent="406400">
              <a:spcAft>
                <a:spcPts val="630"/>
              </a:spcAft>
            </a:pPr>
            <a:r>
              <a:rPr lang="en-US" sz="950">
                <a:solidFill>
                  <a:srgbClr val="303030"/>
                </a:solidFill>
                <a:latin typeface="MingLiU"/>
              </a:rPr>
              <a:t>［</a:t>
            </a:r>
            <a:r>
              <a:rPr lang="zh-TW" sz="950">
                <a:solidFill>
                  <a:srgbClr val="303030"/>
                </a:solidFill>
                <a:latin typeface="MingLiU"/>
                <a:ea typeface="MingLiU"/>
              </a:rPr>
              <a:t>行李准备篇】</a:t>
            </a:r>
          </a:p>
          <a:p>
            <a:pPr indent="406400">
              <a:spcAft>
                <a:spcPts val="350"/>
              </a:spcAft>
            </a:pPr>
            <a:r>
              <a:rPr lang="zh-TW" sz="950">
                <a:solidFill>
                  <a:srgbClr val="303030"/>
                </a:solidFill>
                <a:latin typeface="MingLiU"/>
                <a:ea typeface="MingLiU"/>
              </a:rPr>
              <a:t>【知识储备篇】</a:t>
            </a:r>
          </a:p>
          <a:p>
            <a:pPr indent="0">
              <a:spcAft>
                <a:spcPts val="350"/>
              </a:spcAft>
            </a:pPr>
            <a:r>
              <a:rPr lang="en-US" sz="950">
                <a:solidFill>
                  <a:srgbClr val="CC4B3E"/>
                </a:solidFill>
                <a:latin typeface="MingLiU"/>
              </a:rPr>
              <a:t>©</a:t>
            </a:r>
            <a:r>
              <a:rPr lang="zh-TW" sz="950">
                <a:solidFill>
                  <a:srgbClr val="303030"/>
                </a:solidFill>
                <a:latin typeface="MingLiU"/>
                <a:ea typeface="MingLiU"/>
              </a:rPr>
              <a:t>研学进行时</a:t>
            </a:r>
          </a:p>
          <a:p>
            <a:pPr indent="0">
              <a:spcAft>
                <a:spcPts val="630"/>
              </a:spcAft>
            </a:pPr>
            <a:r>
              <a:rPr lang="zh-TW" sz="950">
                <a:solidFill>
                  <a:srgbClr val="CC4B3E"/>
                </a:solidFill>
                <a:latin typeface="MingLiU"/>
                <a:ea typeface="MingLiU"/>
              </a:rPr>
              <a:t>❸</a:t>
            </a:r>
            <a:r>
              <a:rPr lang="zh-TW" sz="950">
                <a:solidFill>
                  <a:srgbClr val="303030"/>
                </a:solidFill>
                <a:latin typeface="MingLiU"/>
                <a:ea typeface="MingLiU"/>
              </a:rPr>
              <a:t>研学收获</a:t>
            </a:r>
          </a:p>
          <a:p>
            <a:pPr indent="406400">
              <a:spcAft>
                <a:spcPts val="630"/>
              </a:spcAft>
            </a:pPr>
            <a:r>
              <a:rPr lang="en-US" sz="950">
                <a:solidFill>
                  <a:srgbClr val="303030"/>
                </a:solidFill>
                <a:latin typeface="MingLiU"/>
              </a:rPr>
              <a:t>［</a:t>
            </a:r>
            <a:r>
              <a:rPr lang="zh-TW" sz="950">
                <a:solidFill>
                  <a:srgbClr val="303030"/>
                </a:solidFill>
                <a:latin typeface="MingLiU"/>
                <a:ea typeface="MingLiU"/>
              </a:rPr>
              <a:t>研学风釆</a:t>
            </a:r>
            <a:r>
              <a:rPr lang="en-US" sz="950">
                <a:solidFill>
                  <a:srgbClr val="303030"/>
                </a:solidFill>
                <a:latin typeface="MingLiU"/>
              </a:rPr>
              <a:t>］</a:t>
            </a:r>
          </a:p>
          <a:p>
            <a:pPr indent="406400">
              <a:spcAft>
                <a:spcPts val="630"/>
              </a:spcAft>
            </a:pPr>
            <a:r>
              <a:rPr lang="zh-TW" sz="950">
                <a:solidFill>
                  <a:srgbClr val="303030"/>
                </a:solidFill>
                <a:latin typeface="MingLiU"/>
                <a:ea typeface="MingLiU"/>
              </a:rPr>
              <a:t>【师生寄语】</a:t>
            </a:r>
          </a:p>
          <a:p>
            <a:pPr indent="406400"/>
            <a:r>
              <a:rPr lang="zh-TW" sz="950">
                <a:solidFill>
                  <a:srgbClr val="303030"/>
                </a:solidFill>
                <a:latin typeface="MingLiU"/>
                <a:ea typeface="MingLiU"/>
              </a:rPr>
              <a:t>【研学汇报】</a:t>
            </a:r>
          </a:p>
          <a:p>
            <a:pPr indent="406400">
              <a:lnSpc>
                <a:spcPts val="2328"/>
              </a:lnSpc>
              <a:spcAft>
                <a:spcPts val="350"/>
              </a:spcAft>
            </a:pPr>
            <a:r>
              <a:rPr lang="zh-TW" sz="950">
                <a:solidFill>
                  <a:srgbClr val="303030"/>
                </a:solidFill>
                <a:latin typeface="MingLiU"/>
                <a:ea typeface="MingLiU"/>
              </a:rPr>
              <a:t>【评价园地】</a:t>
            </a:r>
          </a:p>
          <a:p>
            <a:pPr indent="0"/>
            <a:r>
              <a:rPr lang="zh-TW" sz="2000">
                <a:solidFill>
                  <a:srgbClr val="CC4B3E"/>
                </a:solidFill>
                <a:latin typeface="Arial"/>
                <a:ea typeface="Arial"/>
              </a:rPr>
              <a:t>^1^1</a:t>
            </a:r>
            <a:r>
              <a:rPr lang="zh-TW" sz="950">
                <a:solidFill>
                  <a:srgbClr val="303030"/>
                </a:solidFill>
                <a:latin typeface="MingLiU"/>
                <a:ea typeface="MingLiU"/>
              </a:rPr>
              <a:t>未完待续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DFDFB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"/>
          <p:cNvPicPr>
            <a:picLocks noChangeAspect="1"/>
          </p:cNvPicPr>
          <p:nvPr/>
        </p:nvPicPr>
        <p:blipFill>
          <a:blip r:embed="rPictId0"/>
          <a:stretch>
            <a:fillRect/>
          </a:stretch>
        </p:blipFill>
        <p:spPr>
          <a:xfrm>
            <a:off x="5519928" y="1325880"/>
            <a:ext cx="4514088" cy="1295400"/>
          </a:xfrm>
          <a:prstGeom prst="rect">
            <a:avLst/>
          </a:prstGeom>
        </p:spPr>
      </p:pic>
      <p:pic>
        <p:nvPicPr>
          <p:cNvPr id="3" name=""/>
          <p:cNvPicPr>
            <a:picLocks noChangeAspect="1"/>
          </p:cNvPicPr>
          <p:nvPr/>
        </p:nvPicPr>
        <p:blipFill>
          <a:blip r:embed="rPictId1"/>
          <a:stretch>
            <a:fillRect/>
          </a:stretch>
        </p:blipFill>
        <p:spPr>
          <a:xfrm>
            <a:off x="8028432" y="2627376"/>
            <a:ext cx="1886712" cy="646176"/>
          </a:xfrm>
          <a:prstGeom prst="rect">
            <a:avLst/>
          </a:prstGeom>
        </p:spPr>
      </p:pic>
      <p:pic>
        <p:nvPicPr>
          <p:cNvPr id="4" name=""/>
          <p:cNvPicPr>
            <a:picLocks noChangeAspect="1"/>
          </p:cNvPicPr>
          <p:nvPr/>
        </p:nvPicPr>
        <p:blipFill>
          <a:blip r:embed="rPictId2"/>
          <a:stretch>
            <a:fillRect/>
          </a:stretch>
        </p:blipFill>
        <p:spPr>
          <a:xfrm>
            <a:off x="5870448" y="3432048"/>
            <a:ext cx="4200144" cy="1606296"/>
          </a:xfrm>
          <a:prstGeom prst="rect">
            <a:avLst/>
          </a:prstGeom>
        </p:spPr>
      </p:pic>
      <p:pic>
        <p:nvPicPr>
          <p:cNvPr id="5" name=""/>
          <p:cNvPicPr>
            <a:picLocks noChangeAspect="1"/>
          </p:cNvPicPr>
          <p:nvPr/>
        </p:nvPicPr>
        <p:blipFill>
          <a:blip r:embed="rPictId3"/>
          <a:stretch>
            <a:fillRect/>
          </a:stretch>
        </p:blipFill>
        <p:spPr>
          <a:xfrm>
            <a:off x="5852160" y="5577840"/>
            <a:ext cx="2017776" cy="996696"/>
          </a:xfrm>
          <a:prstGeom prst="rect">
            <a:avLst/>
          </a:prstGeom>
        </p:spPr>
      </p:pic>
      <p:pic>
        <p:nvPicPr>
          <p:cNvPr id="6" name=""/>
          <p:cNvPicPr>
            <a:picLocks noChangeAspect="1"/>
          </p:cNvPicPr>
          <p:nvPr/>
        </p:nvPicPr>
        <p:blipFill>
          <a:blip r:embed="rPictId4"/>
          <a:stretch>
            <a:fillRect/>
          </a:stretch>
        </p:blipFill>
        <p:spPr>
          <a:xfrm>
            <a:off x="7808976" y="7001256"/>
            <a:ext cx="326136" cy="100584"/>
          </a:xfrm>
          <a:prstGeom prst="rect">
            <a:avLst/>
          </a:prstGeom>
        </p:spPr>
      </p:pic>
      <p:sp>
        <p:nvSpPr>
          <p:cNvPr id="7" name=""/>
          <p:cNvSpPr/>
          <p:nvPr/>
        </p:nvSpPr>
        <p:spPr>
          <a:xfrm>
            <a:off x="1862328" y="1408176"/>
            <a:ext cx="1648968" cy="432206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algn="ctr" marL="52900" indent="0">
              <a:spcAft>
                <a:spcPts val="560"/>
              </a:spcAft>
            </a:pPr>
            <a:r>
              <a:rPr lang="zh-TW" sz="1700">
                <a:solidFill>
                  <a:srgbClr val="CC4B3E"/>
                </a:solidFill>
                <a:latin typeface="MingLiU"/>
                <a:ea typeface="MingLiU"/>
              </a:rPr>
              <a:t>研学守则</a:t>
            </a:r>
          </a:p>
          <a:p>
            <a:pPr algn="just" indent="0">
              <a:lnSpc>
                <a:spcPts val="2832"/>
              </a:lnSpc>
            </a:pPr>
            <a:r>
              <a:rPr lang="zh-TW" sz="950">
                <a:solidFill>
                  <a:srgbClr val="303030"/>
                </a:solidFill>
                <a:latin typeface="MingLiU"/>
                <a:ea typeface="MingLiU"/>
              </a:rPr>
              <a:t>课前准备，带若冋题去研学; 山海研究，査阅资料不能少; 课中探究，观察思考要充分; 行中参与，体验实践很重要; 设后拓展，感悟收获不能少; 研究汇报，山风海韵要带到。 谦谦有礼，注意卫生仪容美; 文明礼貌，尊亚美德新风尚; 国族融合，祖国人民一家亲; 互帮互助，合作友爱情谊深; 遵纪守时，_切活动听指择;</a:t>
            </a:r>
          </a:p>
        </p:txBody>
      </p:sp>
      <p:sp>
        <p:nvSpPr>
          <p:cNvPr id="8" name=""/>
          <p:cNvSpPr/>
          <p:nvPr/>
        </p:nvSpPr>
        <p:spPr>
          <a:xfrm>
            <a:off x="1859280" y="5928360"/>
            <a:ext cx="1652016" cy="16459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zh-TW" sz="950">
                <a:solidFill>
                  <a:srgbClr val="303030"/>
                </a:solidFill>
                <a:latin typeface="MingLiU"/>
                <a:ea typeface="MingLiU"/>
              </a:rPr>
              <a:t>全面发展，争做研学好代表。</a:t>
            </a:r>
          </a:p>
        </p:txBody>
      </p:sp>
      <p:sp>
        <p:nvSpPr>
          <p:cNvPr id="9" name=""/>
          <p:cNvSpPr/>
          <p:nvPr/>
        </p:nvSpPr>
        <p:spPr>
          <a:xfrm>
            <a:off x="6541008" y="563880"/>
            <a:ext cx="2874264" cy="65227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algn="ctr" indent="0"/>
            <a:r>
              <a:rPr lang="zh-TW" sz="2800">
                <a:solidFill>
                  <a:srgbClr val="554B56"/>
                </a:solidFill>
                <a:latin typeface="MingLiU"/>
                <a:ea typeface="MingLiU"/>
              </a:rPr>
              <a:t>心曷</a:t>
            </a:r>
            <a:r>
              <a:rPr lang="zh-TW" sz="2800">
                <a:solidFill>
                  <a:srgbClr val="973839"/>
                </a:solidFill>
                <a:latin typeface="MingLiU"/>
                <a:ea typeface="MingLiU"/>
              </a:rPr>
              <a:t>楮漂同7</a:t>
            </a:r>
            <a:r>
              <a:rPr lang="zh-TW" sz="2800">
                <a:solidFill>
                  <a:srgbClr val="554B56"/>
                </a:solidFill>
                <a:latin typeface="MingLiU"/>
                <a:ea typeface="MingLiU"/>
              </a:rPr>
              <a:t>矿</a:t>
            </a:r>
            <a:r>
              <a:rPr lang="en-US" sz="3500">
                <a:solidFill>
                  <a:srgbClr val="554B56"/>
                </a:solidFill>
                <a:latin typeface="Arial"/>
              </a:rPr>
              <a:t>IT</a:t>
            </a:r>
          </a:p>
          <a:p>
            <a:pPr algn="ctr" indent="0"/>
            <a:r>
              <a:rPr lang="zh-TW" sz="1200">
                <a:solidFill>
                  <a:srgbClr val="973839"/>
                </a:solidFill>
                <a:latin typeface="MingLiU"/>
                <a:ea typeface="MingLiU"/>
              </a:rPr>
              <a:t>贵州研学旅行课程安排</a:t>
            </a:r>
          </a:p>
        </p:txBody>
      </p:sp>
      <p:sp>
        <p:nvSpPr>
          <p:cNvPr id="10" name=""/>
          <p:cNvSpPr/>
          <p:nvPr/>
        </p:nvSpPr>
        <p:spPr>
          <a:xfrm>
            <a:off x="5724144" y="2685288"/>
            <a:ext cx="2191512" cy="58216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0"/>
            <a:r>
              <a:rPr lang="en-US" b="1" sz="1100">
                <a:solidFill>
                  <a:srgbClr val="823E71"/>
                </a:solidFill>
                <a:latin typeface="Times New Roman"/>
              </a:rPr>
              <a:t>Day2</a:t>
            </a:r>
            <a:r>
              <a:rPr lang="zh-TW" sz="800">
                <a:solidFill>
                  <a:srgbClr val="554B56"/>
                </a:solidFill>
                <a:latin typeface="MingLiU"/>
                <a:ea typeface="MingLiU"/>
              </a:rPr>
              <a:t>巡澹花江</a:t>
            </a:r>
            <a:r>
              <a:rPr lang="zh-TW" sz="800">
                <a:solidFill>
                  <a:srgbClr val="823E71"/>
                </a:solidFill>
                <a:latin typeface="MingLiU"/>
                <a:ea typeface="MingLiU"/>
              </a:rPr>
              <a:t>人文，探寻古</a:t>
            </a:r>
            <a:r>
              <a:rPr lang="zh-TW" sz="800">
                <a:solidFill>
                  <a:srgbClr val="554B56"/>
                </a:solidFill>
                <a:latin typeface="MingLiU"/>
                <a:ea typeface="MingLiU"/>
              </a:rPr>
              <a:t>化石奥孫</a:t>
            </a:r>
          </a:p>
          <a:p>
            <a:pPr algn="just" indent="165100">
              <a:lnSpc>
                <a:spcPts val="1212"/>
              </a:lnSpc>
            </a:pP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放服禦去，不正建"八百流沙界，七干剽水深，薊</a:t>
            </a:r>
            <a:r>
              <a:rPr lang="en-US" b="1" sz="650">
                <a:solidFill>
                  <a:srgbClr val="303030"/>
                </a:solidFill>
                <a:latin typeface="Times New Roman"/>
              </a:rPr>
              <a:t>E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索不起 </a:t>
            </a:r>
            <a:r>
              <a:rPr lang="zh-TW" sz="600">
                <a:solidFill>
                  <a:srgbClr val="554B56"/>
                </a:solidFill>
                <a:latin typeface="MingLiU"/>
                <a:ea typeface="MingLiU"/>
              </a:rPr>
              <a:t>,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芦花定底沉啲"流沙河"叫？别着念，精美奇特的海生物化石还 等你来探曲</a:t>
            </a:r>
          </a:p>
        </p:txBody>
      </p:sp>
      <p:sp>
        <p:nvSpPr>
          <p:cNvPr id="11" name=""/>
          <p:cNvSpPr/>
          <p:nvPr/>
        </p:nvSpPr>
        <p:spPr>
          <a:xfrm>
            <a:off x="5733288" y="4547616"/>
            <a:ext cx="2072640" cy="41452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0"/>
            <a:r>
              <a:rPr lang="en-US" b="1" sz="1100">
                <a:solidFill>
                  <a:srgbClr val="823E71"/>
                </a:solidFill>
                <a:latin typeface="Times New Roman"/>
              </a:rPr>
              <a:t>Day4</a:t>
            </a:r>
            <a:r>
              <a:rPr lang="zh-TW" sz="800">
                <a:solidFill>
                  <a:srgbClr val="554B56"/>
                </a:solidFill>
                <a:latin typeface="MingLiU"/>
                <a:ea typeface="MingLiU"/>
              </a:rPr>
              <a:t>手挂手，</a:t>
            </a:r>
            <a:r>
              <a:rPr lang="zh-TW" sz="800">
                <a:solidFill>
                  <a:srgbClr val="823E71"/>
                </a:solidFill>
                <a:latin typeface="MingLiU"/>
                <a:ea typeface="MingLiU"/>
              </a:rPr>
              <a:t>鲁黔師生情</a:t>
            </a:r>
            <a:r>
              <a:rPr lang="zh-TW" sz="800">
                <a:solidFill>
                  <a:srgbClr val="554B56"/>
                </a:solidFill>
                <a:latin typeface="MingLiU"/>
                <a:ea typeface="MingLiU"/>
              </a:rPr>
              <a:t>谊深；</a:t>
            </a:r>
          </a:p>
          <a:p>
            <a:pPr algn="just" indent="393700"/>
            <a:r>
              <a:rPr lang="zh-TW" sz="800">
                <a:solidFill>
                  <a:srgbClr val="554B56"/>
                </a:solidFill>
                <a:latin typeface="MingLiU"/>
                <a:ea typeface="MingLiU"/>
              </a:rPr>
              <a:t>麻</a:t>
            </a:r>
            <a:r>
              <a:rPr lang="zh-TW" sz="800">
                <a:solidFill>
                  <a:srgbClr val="823E71"/>
                </a:solidFill>
                <a:latin typeface="MingLiU"/>
                <a:ea typeface="MingLiU"/>
              </a:rPr>
              <a:t>井麻，民族</a:t>
            </a:r>
            <a:r>
              <a:rPr lang="zh-TW" sz="800">
                <a:solidFill>
                  <a:srgbClr val="554B56"/>
                </a:solidFill>
                <a:latin typeface="MingLiU"/>
                <a:ea typeface="MingLiU"/>
              </a:rPr>
              <a:t>融合一家亲。</a:t>
            </a:r>
          </a:p>
          <a:p>
            <a:pPr algn="just" indent="165100"/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和你的手拉手小伙伴•题回家，在小她带领</a:t>
            </a:r>
            <a:r>
              <a:rPr lang="en-US" b="1" sz="650">
                <a:solidFill>
                  <a:srgbClr val="554B56"/>
                </a:solidFill>
                <a:latin typeface="Times New Roman"/>
              </a:rPr>
              <a:t>R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体股</a:t>
            </a:r>
          </a:p>
        </p:txBody>
      </p:sp>
      <p:sp>
        <p:nvSpPr>
          <p:cNvPr id="12" name=""/>
          <p:cNvSpPr/>
          <p:nvPr/>
        </p:nvSpPr>
        <p:spPr>
          <a:xfrm>
            <a:off x="5718048" y="4995672"/>
            <a:ext cx="2078736" cy="11277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他们的生活，欣赏他们家多的</a:t>
            </a:r>
            <a:r>
              <a:rPr lang="zh-CN" sz="600">
                <a:solidFill>
                  <a:srgbClr val="303030"/>
                </a:solidFill>
                <a:latin typeface="MingLiU"/>
                <a:ea typeface="MingLiU"/>
              </a:rPr>
              <a:t>美景.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感知,下，这里和者岛</a:t>
            </a:r>
          </a:p>
        </p:txBody>
      </p:sp>
      <p:sp>
        <p:nvSpPr>
          <p:cNvPr id="13" name=""/>
          <p:cNvSpPr/>
          <p:nvPr/>
        </p:nvSpPr>
        <p:spPr>
          <a:xfrm>
            <a:off x="8257032" y="3331464"/>
            <a:ext cx="1920240" cy="31089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0">
              <a:spcAft>
                <a:spcPts val="140"/>
              </a:spcAft>
            </a:pPr>
            <a:r>
              <a:rPr lang="en-US" b="1" sz="1100">
                <a:solidFill>
                  <a:srgbClr val="823E71"/>
                </a:solidFill>
                <a:latin typeface="Times New Roman"/>
              </a:rPr>
              <a:t>• Day3®</a:t>
            </a:r>
            <a:r>
              <a:rPr lang="zh-TW" sz="800">
                <a:solidFill>
                  <a:srgbClr val="823E71"/>
                </a:solidFill>
                <a:latin typeface="MingLiU"/>
                <a:ea typeface="MingLiU"/>
              </a:rPr>
              <a:t>洋公益，科普行走</a:t>
            </a:r>
          </a:p>
          <a:p>
            <a:pPr indent="0"/>
            <a:r>
              <a:rPr lang="en-US" sz="600">
                <a:solidFill>
                  <a:srgbClr val="823E71"/>
                </a:solidFill>
                <a:latin typeface="MingLiU"/>
              </a:rPr>
              <a:t>•    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山海课堂，海洋印</a:t>
            </a:r>
            <a:r>
              <a:rPr lang="zh-CN" sz="600">
                <a:solidFill>
                  <a:srgbClr val="303030"/>
                </a:solidFill>
                <a:latin typeface="MingLiU"/>
                <a:ea typeface="MingLiU"/>
              </a:rPr>
              <a:t>过走贵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州，海边的同学带山</a:t>
            </a:r>
          </a:p>
        </p:txBody>
      </p:sp>
      <p:sp>
        <p:nvSpPr>
          <p:cNvPr id="14" name=""/>
          <p:cNvSpPr/>
          <p:nvPr/>
        </p:nvSpPr>
        <p:spPr>
          <a:xfrm>
            <a:off x="8412480" y="3672840"/>
            <a:ext cx="1755648" cy="11887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里的同学傾听海边的声音</a:t>
            </a:r>
            <a:r>
              <a:rPr lang="zh-TW" i="1" sz="600">
                <a:solidFill>
                  <a:srgbClr val="303030"/>
                </a:solidFill>
                <a:latin typeface="MingLiU"/>
                <a:ea typeface="MingLiU"/>
              </a:rPr>
              <a:t>，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山里的同学带海如的同</a:t>
            </a:r>
          </a:p>
        </p:txBody>
      </p:sp>
      <p:sp>
        <p:nvSpPr>
          <p:cNvPr id="15" name=""/>
          <p:cNvSpPr/>
          <p:nvPr/>
        </p:nvSpPr>
        <p:spPr>
          <a:xfrm>
            <a:off x="8412480" y="3825240"/>
            <a:ext cx="1761744" cy="26517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0">
              <a:lnSpc>
                <a:spcPts val="1176"/>
              </a:lnSpc>
            </a:pP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学</a:t>
            </a:r>
            <a:r>
              <a:rPr lang="en-US" b="1" sz="650">
                <a:solidFill>
                  <a:srgbClr val="303030"/>
                </a:solidFill>
                <a:latin typeface="Times New Roman"/>
              </a:rPr>
              <a:t>r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解大山的燈赠，让海边的老师给大家上■堂帯 并海鲜味的课噌！</a:t>
            </a:r>
          </a:p>
        </p:txBody>
      </p:sp>
      <p:sp>
        <p:nvSpPr>
          <p:cNvPr id="16" name=""/>
          <p:cNvSpPr/>
          <p:nvPr/>
        </p:nvSpPr>
        <p:spPr>
          <a:xfrm>
            <a:off x="5724144" y="5145024"/>
            <a:ext cx="1103376" cy="26517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algn="just" indent="0">
              <a:spcAft>
                <a:spcPts val="280"/>
              </a:spcAft>
            </a:pP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--毗们海边的家乡冇何不同呢?</a:t>
            </a:r>
          </a:p>
          <a:p>
            <a:pPr algn="just" indent="165100"/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和而不同，美美与共，</a:t>
            </a:r>
          </a:p>
        </p:txBody>
      </p:sp>
      <p:sp>
        <p:nvSpPr>
          <p:cNvPr id="17" name=""/>
          <p:cNvSpPr/>
          <p:nvPr/>
        </p:nvSpPr>
        <p:spPr>
          <a:xfrm>
            <a:off x="8125968" y="5132832"/>
            <a:ext cx="2109216" cy="149961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0"/>
            <a:r>
              <a:rPr lang="en-US" b="1" sz="1100">
                <a:solidFill>
                  <a:srgbClr val="823E71"/>
                </a:solidFill>
                <a:latin typeface="Times New Roman"/>
              </a:rPr>
              <a:t>♦ Day5»</a:t>
            </a:r>
            <a:r>
              <a:rPr lang="zh-TW" sz="800">
                <a:solidFill>
                  <a:srgbClr val="823E71"/>
                </a:solidFill>
                <a:latin typeface="MingLiU"/>
                <a:ea typeface="MingLiU"/>
              </a:rPr>
              <a:t>布窿客行</a:t>
            </a:r>
          </a:p>
          <a:p>
            <a:pPr marL="199204" indent="177800">
              <a:lnSpc>
                <a:spcPts val="1164"/>
              </a:lnSpc>
              <a:spcAft>
                <a:spcPts val="560"/>
              </a:spcAft>
            </a:pPr>
            <a:r>
              <a:rPr lang="zh-CN" sz="600">
                <a:solidFill>
                  <a:srgbClr val="303030"/>
                </a:solidFill>
                <a:latin typeface="MingLiU"/>
                <a:ea typeface="MingLiU"/>
              </a:rPr>
              <a:t>氏虹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坠落</a:t>
            </a:r>
            <a:r>
              <a:rPr lang="zh-CN" sz="600">
                <a:solidFill>
                  <a:srgbClr val="303030"/>
                </a:solidFill>
                <a:latin typeface="MingLiU"/>
                <a:ea typeface="MingLiU"/>
              </a:rPr>
              <a:t>国河碎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，飞旋卄押?漂中进行研究 性学习探究的同时，网忆•下语文课本中的描述， 欣貨若</a:t>
            </a:r>
            <a:r>
              <a:rPr lang="zh-TW" b="1" sz="650">
                <a:solidFill>
                  <a:srgbClr val="303030"/>
                </a:solidFill>
                <a:latin typeface="Times New Roman"/>
                <a:ea typeface="Times New Roman"/>
              </a:rPr>
              <a:t>2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亿多年前形成的潔布，是什么法受呢？</a:t>
            </a:r>
          </a:p>
          <a:p>
            <a:pPr indent="241300"/>
            <a:r>
              <a:rPr lang="en-US" b="1" sz="1100">
                <a:solidFill>
                  <a:srgbClr val="823E71"/>
                </a:solidFill>
                <a:latin typeface="Times New Roman"/>
              </a:rPr>
              <a:t>Day6</a:t>
            </a:r>
            <a:r>
              <a:rPr lang="zh-TW" sz="800">
                <a:solidFill>
                  <a:srgbClr val="823E71"/>
                </a:solidFill>
                <a:latin typeface="MingLiU"/>
                <a:ea typeface="MingLiU"/>
              </a:rPr>
              <a:t>走迸省博</a:t>
            </a:r>
          </a:p>
          <a:p>
            <a:pPr indent="0"/>
            <a:r>
              <a:rPr lang="zh-TW" sz="800">
                <a:solidFill>
                  <a:srgbClr val="823E71"/>
                </a:solidFill>
                <a:latin typeface="MingLiU"/>
                <a:ea typeface="MingLiU"/>
              </a:rPr>
              <a:t>、      收蒙尊结，完美之讓</a:t>
            </a:r>
          </a:p>
          <a:p>
            <a:pPr marL="199204" indent="177800">
              <a:lnSpc>
                <a:spcPts val="1188"/>
              </a:lnSpc>
            </a:pP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宜別关岭二屮的</a:t>
            </a:r>
            <a:r>
              <a:rPr lang="zh-CN" sz="600">
                <a:solidFill>
                  <a:srgbClr val="303030"/>
                </a:solidFill>
                <a:latin typeface="MingLiU"/>
                <a:ea typeface="MingLiU"/>
              </a:rPr>
              <a:t>同学们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和老咐</a:t>
            </a:r>
            <a:r>
              <a:rPr lang="en-US" b="1" sz="650">
                <a:solidFill>
                  <a:srgbClr val="303030"/>
                </a:solidFill>
                <a:latin typeface="Times New Roman"/>
              </a:rPr>
              <a:t>JM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贵州省博物 博里总结这-行的收狭，网顾课程，回顾旅途捶闻， 満载而归，为贵卅的研学族程画</a:t>
            </a:r>
            <a:r>
              <a:rPr lang="zh-TW" b="1" sz="650">
                <a:solidFill>
                  <a:srgbClr val="303030"/>
                </a:solidFill>
                <a:latin typeface="Times New Roman"/>
                <a:ea typeface="Times New Roman"/>
              </a:rPr>
              <a:t>I</a:t>
            </a:r>
            <a:r>
              <a:rPr lang="zh-TW" b="1" sz="700">
                <a:solidFill>
                  <a:srgbClr val="303030"/>
                </a:solidFill>
                <a:latin typeface="SimSun"/>
                <a:ea typeface="SimSun"/>
              </a:rPr>
              <a:t>：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完美的句号</a:t>
            </a:r>
            <a:r>
              <a:rPr lang="en-US" sz="600">
                <a:solidFill>
                  <a:srgbClr val="303030"/>
                </a:solidFill>
                <a:latin typeface="MingLiU"/>
              </a:rPr>
              <a:t>.</a:t>
            </a:r>
          </a:p>
        </p:txBody>
      </p:sp>
      <p:sp>
        <p:nvSpPr>
          <p:cNvPr id="18" name=""/>
          <p:cNvSpPr/>
          <p:nvPr/>
        </p:nvSpPr>
        <p:spPr>
          <a:xfrm>
            <a:off x="8531352" y="6669024"/>
            <a:ext cx="1679448" cy="11277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algn="r" indent="0"/>
            <a:r>
              <a:rPr lang="zh-TW" sz="600">
                <a:solidFill>
                  <a:srgbClr val="823E71"/>
                </a:solidFill>
                <a:latin typeface="MingLiU"/>
                <a:ea typeface="MingLiU"/>
              </a:rPr>
              <a:t>不着急，未完待续，貴州的同学们，我们肖岛六</a:t>
            </a:r>
          </a:p>
        </p:txBody>
      </p:sp>
      <p:sp>
        <p:nvSpPr>
          <p:cNvPr id="19" name=""/>
          <p:cNvSpPr/>
          <p:nvPr/>
        </p:nvSpPr>
        <p:spPr>
          <a:xfrm>
            <a:off x="8363712" y="6818376"/>
            <a:ext cx="219456" cy="11582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zh-TW" sz="600">
                <a:solidFill>
                  <a:srgbClr val="823E71"/>
                </a:solidFill>
                <a:latin typeface="MingLiU"/>
                <a:ea typeface="MingLiU"/>
              </a:rPr>
              <a:t>月见!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FFE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"/>
          <p:cNvPicPr>
            <a:picLocks noChangeAspect="1"/>
          </p:cNvPicPr>
          <p:nvPr/>
        </p:nvPicPr>
        <p:blipFill>
          <a:blip r:embed="rPictId0"/>
          <a:stretch>
            <a:fillRect/>
          </a:stretch>
        </p:blipFill>
        <p:spPr>
          <a:xfrm>
            <a:off x="518160" y="1795272"/>
            <a:ext cx="4492752" cy="5288280"/>
          </a:xfrm>
          <a:prstGeom prst="rect">
            <a:avLst/>
          </a:prstGeom>
        </p:spPr>
      </p:pic>
      <p:sp>
        <p:nvSpPr>
          <p:cNvPr id="3" name=""/>
          <p:cNvSpPr/>
          <p:nvPr/>
        </p:nvSpPr>
        <p:spPr>
          <a:xfrm>
            <a:off x="2225040" y="563880"/>
            <a:ext cx="932688" cy="24688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zh-TW" sz="1700">
                <a:solidFill>
                  <a:srgbClr val="CC4B3E"/>
                </a:solidFill>
                <a:latin typeface="MingLiU"/>
                <a:ea typeface="MingLiU"/>
              </a:rPr>
              <a:t>研学准备</a:t>
            </a:r>
          </a:p>
        </p:txBody>
      </p:sp>
      <p:sp>
        <p:nvSpPr>
          <p:cNvPr id="4" name=""/>
          <p:cNvSpPr/>
          <p:nvPr/>
        </p:nvSpPr>
        <p:spPr>
          <a:xfrm>
            <a:off x="7360920" y="600456"/>
            <a:ext cx="1435608" cy="27736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algn="just" indent="0"/>
            <a:r>
              <a:rPr lang="zh-TW" sz="2000">
                <a:solidFill>
                  <a:srgbClr val="CC4B3E"/>
                </a:solidFill>
                <a:latin typeface="Arial"/>
                <a:ea typeface="Arial"/>
              </a:rPr>
              <a:t>4</a:t>
            </a:r>
            <a:r>
              <a:rPr lang="zh-TW" sz="950">
                <a:solidFill>
                  <a:srgbClr val="CC4B3E"/>
                </a:solidFill>
                <a:latin typeface="MingLiU"/>
                <a:ea typeface="MingLiU"/>
              </a:rPr>
              <a:t>知识准备篇悪</a:t>
            </a:r>
          </a:p>
        </p:txBody>
      </p:sp>
      <p:sp>
        <p:nvSpPr>
          <p:cNvPr id="5" name=""/>
          <p:cNvSpPr/>
          <p:nvPr/>
        </p:nvSpPr>
        <p:spPr>
          <a:xfrm>
            <a:off x="515112" y="893064"/>
            <a:ext cx="1435608" cy="26822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zh-TW" sz="950">
                <a:solidFill>
                  <a:srgbClr val="CC4B3E"/>
                </a:solidFill>
                <a:latin typeface="MingLiU"/>
                <a:ea typeface="MingLiU"/>
              </a:rPr>
              <a:t>篮行李准备篇澎</a:t>
            </a:r>
          </a:p>
        </p:txBody>
      </p:sp>
      <p:sp>
        <p:nvSpPr>
          <p:cNvPr id="6" name=""/>
          <p:cNvSpPr/>
          <p:nvPr/>
        </p:nvSpPr>
        <p:spPr>
          <a:xfrm>
            <a:off x="521208" y="1280160"/>
            <a:ext cx="4456176" cy="14325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zh-TW" b="1" sz="800">
                <a:solidFill>
                  <a:srgbClr val="303030"/>
                </a:solidFill>
                <a:latin typeface="Arial"/>
                <a:ea typeface="Arial"/>
              </a:rPr>
              <a:t>6</a:t>
            </a:r>
            <a:r>
              <a:rPr lang="zh-TW" sz="850">
                <a:solidFill>
                  <a:srgbClr val="303030"/>
                </a:solidFill>
                <a:latin typeface="MingLiU"/>
                <a:ea typeface="MingLiU"/>
              </a:rPr>
              <a:t>天的研学旅行要如何准备行李児？你有什么小小的</a:t>
            </a:r>
            <a:r>
              <a:rPr lang="zh-TW" b="1" sz="800">
                <a:solidFill>
                  <a:srgbClr val="303030"/>
                </a:solidFill>
                <a:latin typeface="Arial"/>
                <a:ea typeface="Arial"/>
              </a:rPr>
              <a:t>II</a:t>
            </a:r>
            <a:r>
              <a:rPr lang="zh-TW" sz="850">
                <a:solidFill>
                  <a:srgbClr val="303030"/>
                </a:solidFill>
                <a:latin typeface="MingLiU"/>
                <a:ea typeface="MingLiU"/>
              </a:rPr>
              <a:t>标或计划见？做个手</a:t>
            </a:r>
          </a:p>
        </p:txBody>
      </p:sp>
      <p:sp>
        <p:nvSpPr>
          <p:cNvPr id="7" name=""/>
          <p:cNvSpPr/>
          <p:nvPr/>
        </p:nvSpPr>
        <p:spPr>
          <a:xfrm>
            <a:off x="521208" y="1527048"/>
            <a:ext cx="752856" cy="14325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zh-TW" sz="850">
                <a:solidFill>
                  <a:srgbClr val="303030"/>
                </a:solidFill>
                <a:latin typeface="MingLiU"/>
                <a:ea typeface="MingLiU"/>
              </a:rPr>
              <a:t>账写下来吧！</a:t>
            </a:r>
          </a:p>
        </p:txBody>
      </p:sp>
      <p:graphicFrame>
        <p:nvGraphicFramePr>
          <p:cNvPr id="8" name=""/>
          <p:cNvGraphicFramePr>
            <a:graphicFrameLocks noGrp="1"/>
          </p:cNvGraphicFramePr>
          <p:nvPr/>
        </p:nvGraphicFramePr>
        <p:xfrm>
          <a:off x="5733288" y="886968"/>
          <a:ext cx="4462272" cy="6010656"/>
        </p:xfrm>
        <a:graphic>
          <a:graphicData uri="http://schemas.openxmlformats.org/drawingml/2006/table">
            <a:tbl>
              <a:tblPr/>
              <a:tblGrid>
                <a:gridCol w="1091184"/>
                <a:gridCol w="1655064"/>
                <a:gridCol w="1716024"/>
              </a:tblGrid>
              <a:tr h="502920">
                <a:tc>
                  <a:txBody>
                    <a:bodyPr lIns="0" tIns="0" rIns="0" bIns="0">
                      <a:noAutofit/>
                    </a:bodyPr>
                    <a:p>
                      <a:endParaRPr sz="2400"/>
                    </a:p>
                  </a:txBody>
                  <a:tcPr marL="0" marR="0" marT="0" marB="0"/>
                </a:tc>
                <a:tc gridSpan="2">
                  <a:txBody>
                    <a:bodyPr lIns="0" tIns="0" rIns="0" bIns="0">
                      <a:noAutofit/>
                    </a:bodyPr>
                    <a:p>
                      <a:pPr indent="482600"/>
                      <a:r>
                        <a:rPr lang="zh-TW" sz="950">
                          <a:solidFill>
                            <a:srgbClr val="303030"/>
                          </a:solidFill>
                          <a:latin typeface="MingLiU"/>
                          <a:ea typeface="MingLiU"/>
                        </a:rPr>
                        <a:t>“山海研究”开題报告</a:t>
                      </a:r>
                    </a:p>
                  </a:txBody>
                  <a:tcPr marL="0" marR="0" marT="0" marB="0" anchor="ctr"/>
                </a:tc>
                <a:tc hMerge="1">
                  <a:txBody>
                    <a:bodyPr lIns="0" tIns="0" rIns="0" bIns="0">
                      <a:noAutofit/>
                    </a:bodyPr>
                    <a:p>
                      <a:endParaRPr sz="2400"/>
                    </a:p>
                  </a:txBody>
                  <a:tcPr marL="0" marR="0" marT="0" marB="0"/>
                </a:tc>
              </a:tr>
              <a:tr h="402336">
                <a:tc>
                  <a:txBody>
                    <a:bodyPr lIns="0" tIns="0" rIns="0" bIns="0">
                      <a:noAutofit/>
                    </a:bodyPr>
                    <a:p>
                      <a:pPr indent="254000"/>
                      <a:r>
                        <a:rPr lang="zh-TW" sz="850">
                          <a:solidFill>
                            <a:srgbClr val="303030"/>
                          </a:solidFill>
                          <a:latin typeface="MingLiU"/>
                          <a:ea typeface="MingLiU"/>
                        </a:rPr>
                        <a:t>课题分类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/>
                      <a:r>
                        <a:rPr lang="zh-TW" sz="850">
                          <a:solidFill>
                            <a:srgbClr val="303030"/>
                          </a:solidFill>
                          <a:latin typeface="MingLiU"/>
                          <a:ea typeface="MingLiU"/>
                        </a:rPr>
                        <a:t>海的这边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/>
                      <a:r>
                        <a:rPr lang="zh-TW" sz="850">
                          <a:solidFill>
                            <a:srgbClr val="303030"/>
                          </a:solidFill>
                          <a:latin typeface="MingLiU"/>
                          <a:ea typeface="MingLiU"/>
                        </a:rPr>
                        <a:t>山的那边</a:t>
                      </a:r>
                    </a:p>
                  </a:txBody>
                  <a:tcPr marL="0" marR="0" marT="0" marB="0" anchor="ctr"/>
                </a:tc>
              </a:tr>
              <a:tr h="460248">
                <a:tc>
                  <a:txBody>
                    <a:bodyPr lIns="0" tIns="0" rIns="0" bIns="0">
                      <a:noAutofit/>
                    </a:bodyPr>
                    <a:p>
                      <a:pPr indent="254000"/>
                      <a:r>
                        <a:rPr lang="zh-TW" sz="850">
                          <a:solidFill>
                            <a:srgbClr val="303030"/>
                          </a:solidFill>
                          <a:latin typeface="MingLiU"/>
                          <a:ea typeface="MingLiU"/>
                        </a:rPr>
                        <a:t>课题名称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endParaRPr sz="2200"/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endParaRPr sz="2200"/>
                    </a:p>
                  </a:txBody>
                  <a:tcPr marL="0" marR="0" marT="0" marB="0"/>
                </a:tc>
              </a:tr>
              <a:tr h="499872">
                <a:tc>
                  <a:txBody>
                    <a:bodyPr lIns="0" tIns="0" rIns="0" bIns="0">
                      <a:noAutofit/>
                    </a:bodyPr>
                    <a:p>
                      <a:pPr indent="254000"/>
                      <a:r>
                        <a:rPr lang="zh-TW" sz="850">
                          <a:solidFill>
                            <a:srgbClr val="303030"/>
                          </a:solidFill>
                          <a:latin typeface="MingLiU"/>
                          <a:ea typeface="MingLiU"/>
                        </a:rPr>
                        <a:t>课题成员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endParaRPr sz="2400"/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indent="101600">
                        <a:spcBef>
                          <a:spcPts val="420"/>
                        </a:spcBef>
                      </a:pPr>
                      <a:r>
                        <a:rPr lang="zh-TW" sz="850">
                          <a:solidFill>
                            <a:srgbClr val="303030"/>
                          </a:solidFill>
                          <a:latin typeface="MingLiU"/>
                          <a:ea typeface="MingLiU"/>
                        </a:rPr>
                        <a:t>小组分工：</a:t>
                      </a:r>
                    </a:p>
                  </a:txBody>
                  <a:tcPr marL="0" marR="0" marT="0" marB="0"/>
                </a:tc>
              </a:tr>
              <a:tr h="472440">
                <a:tc>
                  <a:txBody>
                    <a:bodyPr lIns="0" tIns="0" rIns="0" bIns="0">
                      <a:noAutofit/>
                    </a:bodyPr>
                    <a:p>
                      <a:pPr indent="254000"/>
                      <a:r>
                        <a:rPr lang="zh-TW" sz="850">
                          <a:solidFill>
                            <a:srgbClr val="303030"/>
                          </a:solidFill>
                          <a:latin typeface="MingLiU"/>
                          <a:ea typeface="MingLiU"/>
                        </a:rPr>
                        <a:t>指导教师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endParaRPr sz="2300"/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endParaRPr sz="2300"/>
                    </a:p>
                  </a:txBody>
                  <a:tcPr marL="0" marR="0" marT="0" marB="0"/>
                </a:tc>
              </a:tr>
              <a:tr h="798576">
                <a:tc>
                  <a:txBody>
                    <a:bodyPr lIns="0" tIns="0" rIns="0" bIns="0">
                      <a:noAutofit/>
                    </a:bodyPr>
                    <a:p>
                      <a:pPr indent="254000"/>
                      <a:r>
                        <a:rPr lang="zh-TW" sz="850">
                          <a:solidFill>
                            <a:srgbClr val="303030"/>
                          </a:solidFill>
                          <a:latin typeface="MingLiU"/>
                          <a:ea typeface="MingLiU"/>
                        </a:rPr>
                        <a:t>研究背號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endParaRPr sz="3800"/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endParaRPr sz="3800"/>
                    </a:p>
                  </a:txBody>
                  <a:tcPr marL="0" marR="0" marT="0" marB="0"/>
                </a:tc>
              </a:tr>
              <a:tr h="408432">
                <a:tc>
                  <a:txBody>
                    <a:bodyPr lIns="0" tIns="0" rIns="0" bIns="0">
                      <a:noAutofit/>
                    </a:bodyPr>
                    <a:p>
                      <a:pPr indent="254000"/>
                      <a:r>
                        <a:rPr lang="zh-TW" sz="850">
                          <a:solidFill>
                            <a:srgbClr val="303030"/>
                          </a:solidFill>
                          <a:latin typeface="MingLiU"/>
                          <a:ea typeface="MingLiU"/>
                        </a:rPr>
                        <a:t>研究目的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endParaRPr sz="2000"/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endParaRPr sz="2000"/>
                    </a:p>
                  </a:txBody>
                  <a:tcPr marL="0" marR="0" marT="0" marB="0"/>
                </a:tc>
              </a:tr>
              <a:tr h="762000">
                <a:tc>
                  <a:txBody>
                    <a:bodyPr lIns="0" tIns="0" rIns="0" bIns="0">
                      <a:noAutofit/>
                    </a:bodyPr>
                    <a:p>
                      <a:pPr indent="254000"/>
                      <a:r>
                        <a:rPr lang="zh-TW" sz="850">
                          <a:solidFill>
                            <a:srgbClr val="303030"/>
                          </a:solidFill>
                          <a:latin typeface="MingLiU"/>
                          <a:ea typeface="MingLiU"/>
                        </a:rPr>
                        <a:t>研究内容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endParaRPr sz="3600"/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endParaRPr sz="3600"/>
                    </a:p>
                  </a:txBody>
                  <a:tcPr marL="0" marR="0" marT="0" marB="0"/>
                </a:tc>
              </a:tr>
              <a:tr h="1267968">
                <a:tc>
                  <a:txBody>
                    <a:bodyPr lIns="0" tIns="0" rIns="0" bIns="0">
                      <a:noAutofit/>
                    </a:bodyPr>
                    <a:p>
                      <a:pPr indent="254000"/>
                      <a:r>
                        <a:rPr lang="zh-TW" sz="850">
                          <a:solidFill>
                            <a:srgbClr val="303030"/>
                          </a:solidFill>
                          <a:latin typeface="MingLiU"/>
                          <a:ea typeface="MingLiU"/>
                        </a:rPr>
                        <a:t>实施计划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endParaRPr sz="6000"/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endParaRPr sz="6000"/>
                    </a:p>
                  </a:txBody>
                  <a:tcPr marL="0" marR="0" marT="0" marB="0"/>
                </a:tc>
              </a:tr>
              <a:tr h="435864">
                <a:tc>
                  <a:txBody>
                    <a:bodyPr lIns="0" tIns="0" rIns="0" bIns="0">
                      <a:noAutofit/>
                    </a:bodyPr>
                    <a:p>
                      <a:pPr indent="254000"/>
                      <a:r>
                        <a:rPr lang="zh-TW" sz="850">
                          <a:solidFill>
                            <a:srgbClr val="303030"/>
                          </a:solidFill>
                          <a:latin typeface="MingLiU"/>
                          <a:ea typeface="MingLiU"/>
                        </a:rPr>
                        <a:t>预期效果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endParaRPr sz="2100"/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endParaRPr sz="2100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9" name=""/>
          <p:cNvSpPr/>
          <p:nvPr/>
        </p:nvSpPr>
        <p:spPr>
          <a:xfrm>
            <a:off x="7815072" y="7007352"/>
            <a:ext cx="310896" cy="8534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en-US" b="1" sz="550">
                <a:solidFill>
                  <a:srgbClr val="554B56"/>
                </a:solidFill>
                <a:latin typeface="Arial"/>
              </a:rPr>
              <a:t>— 08 —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FFE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"/>
          <p:cNvPicPr>
            <a:picLocks noChangeAspect="1"/>
          </p:cNvPicPr>
          <p:nvPr/>
        </p:nvPicPr>
        <p:blipFill>
          <a:blip r:embed="rPictId0"/>
          <a:stretch>
            <a:fillRect/>
          </a:stretch>
        </p:blipFill>
        <p:spPr>
          <a:xfrm>
            <a:off x="560832" y="5882640"/>
            <a:ext cx="1795272" cy="975360"/>
          </a:xfrm>
          <a:prstGeom prst="rect">
            <a:avLst/>
          </a:prstGeom>
        </p:spPr>
      </p:pic>
      <p:pic>
        <p:nvPicPr>
          <p:cNvPr id="3" name=""/>
          <p:cNvPicPr>
            <a:picLocks noChangeAspect="1"/>
          </p:cNvPicPr>
          <p:nvPr/>
        </p:nvPicPr>
        <p:blipFill>
          <a:blip r:embed="rPictId1"/>
          <a:stretch>
            <a:fillRect/>
          </a:stretch>
        </p:blipFill>
        <p:spPr>
          <a:xfrm>
            <a:off x="2962656" y="6187440"/>
            <a:ext cx="1987296" cy="652272"/>
          </a:xfrm>
          <a:prstGeom prst="rect">
            <a:avLst/>
          </a:prstGeom>
        </p:spPr>
      </p:pic>
      <p:pic>
        <p:nvPicPr>
          <p:cNvPr id="4" name=""/>
          <p:cNvPicPr>
            <a:picLocks noChangeAspect="1"/>
          </p:cNvPicPr>
          <p:nvPr/>
        </p:nvPicPr>
        <p:blipFill>
          <a:blip r:embed="rPictId2"/>
          <a:stretch>
            <a:fillRect/>
          </a:stretch>
        </p:blipFill>
        <p:spPr>
          <a:xfrm>
            <a:off x="5718048" y="804672"/>
            <a:ext cx="4319016" cy="6284976"/>
          </a:xfrm>
          <a:prstGeom prst="rect">
            <a:avLst/>
          </a:prstGeom>
        </p:spPr>
      </p:pic>
      <p:sp>
        <p:nvSpPr>
          <p:cNvPr id="5" name=""/>
          <p:cNvSpPr/>
          <p:nvPr/>
        </p:nvSpPr>
        <p:spPr>
          <a:xfrm>
            <a:off x="2212848" y="566928"/>
            <a:ext cx="1164336" cy="24688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zh-TW" sz="1700">
                <a:solidFill>
                  <a:srgbClr val="CC4B3E"/>
                </a:solidFill>
                <a:latin typeface="MingLiU"/>
                <a:ea typeface="MingLiU"/>
              </a:rPr>
              <a:t>研学进行时</a:t>
            </a:r>
          </a:p>
        </p:txBody>
      </p:sp>
      <p:sp>
        <p:nvSpPr>
          <p:cNvPr id="6" name=""/>
          <p:cNvSpPr/>
          <p:nvPr/>
        </p:nvSpPr>
        <p:spPr>
          <a:xfrm>
            <a:off x="2343912" y="2258568"/>
            <a:ext cx="987552" cy="198120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algn="just" indent="0"/>
            <a:r>
              <a:rPr lang="zh-TW" sz="1200">
                <a:solidFill>
                  <a:srgbClr val="303030"/>
                </a:solidFill>
                <a:latin typeface="MingLiU"/>
                <a:ea typeface="MingLiU"/>
              </a:rPr>
              <a:t>櫛當爲对姓</a:t>
            </a:r>
          </a:p>
        </p:txBody>
      </p:sp>
      <p:sp>
        <p:nvSpPr>
          <p:cNvPr id="7" name=""/>
          <p:cNvSpPr/>
          <p:nvPr/>
        </p:nvSpPr>
        <p:spPr>
          <a:xfrm>
            <a:off x="512064" y="3755136"/>
            <a:ext cx="1923288" cy="189890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0"/>
            <a:r>
              <a:rPr lang="en-US" b="1" sz="1300">
                <a:solidFill>
                  <a:srgbClr val="CC4B3E"/>
                </a:solidFill>
                <a:latin typeface="Times New Roman"/>
              </a:rPr>
              <a:t>Day</a:t>
            </a:r>
            <a:r>
              <a:rPr lang="zh-TW" sz="1200">
                <a:solidFill>
                  <a:srgbClr val="303030"/>
                </a:solidFill>
                <a:latin typeface="MingLiU"/>
                <a:ea typeface="MingLiU"/>
              </a:rPr>
              <a:t>丹识兵顾</a:t>
            </a:r>
          </a:p>
          <a:p>
            <a:pPr algn="just" indent="152400">
              <a:lnSpc>
                <a:spcPts val="1485"/>
              </a:lnSpc>
            </a:pPr>
            <a:r>
              <a:rPr lang="zh-TW" sz="600">
                <a:solidFill>
                  <a:srgbClr val="CC4B3E"/>
                </a:solidFill>
                <a:latin typeface="MingLiU"/>
                <a:ea typeface="MingLiU"/>
              </a:rPr>
              <a:t>贵州,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简称</a:t>
            </a:r>
            <a:r>
              <a:rPr lang="zh-CN" sz="600">
                <a:solidFill>
                  <a:srgbClr val="303030"/>
                </a:solidFill>
                <a:latin typeface="MingLiU"/>
                <a:ea typeface="MingLiU"/>
              </a:rPr>
              <a:t>“黔”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或*,省会貴阳,地处中 国西南内陆地区腹地星屮国西南地区交通版鸵，长 江经济带哦婆组成部分 东毗湖</a:t>
            </a:r>
            <a:r>
              <a:rPr lang="zh-CN" sz="600">
                <a:solidFill>
                  <a:srgbClr val="303030"/>
                </a:solidFill>
                <a:latin typeface="MingLiU"/>
                <a:ea typeface="MingLiU"/>
              </a:rPr>
              <a:t>南 甫邻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广西、西连 云南、北接四川和映庆贵州地貌属</a:t>
            </a:r>
            <a:r>
              <a:rPr lang="en-US" b="1" sz="650">
                <a:solidFill>
                  <a:srgbClr val="303030"/>
                </a:solidFill>
                <a:latin typeface="Times New Roman"/>
              </a:rPr>
              <a:t>r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中国西部髙原 山地，境内地勢西高东低，白中部向北、东、南三面 傾斜，地貌高原山地居多，泰有“八山一水一分田” 之说 全省地貌可概括分为启原</a:t>
            </a:r>
            <a:r>
              <a:rPr lang="en-US" b="1" sz="650">
                <a:solidFill>
                  <a:srgbClr val="303030"/>
                </a:solidFill>
                <a:latin typeface="Times New Roman"/>
              </a:rPr>
              <a:t>iii</a:t>
            </a:r>
            <a:r>
              <a:rPr lang="zh-CN" sz="600">
                <a:solidFill>
                  <a:srgbClr val="303030"/>
                </a:solidFill>
                <a:latin typeface="MingLiU"/>
                <a:ea typeface="MingLiU"/>
              </a:rPr>
              <a:t>地 丘陵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和盆地</a:t>
            </a:r>
            <a:r>
              <a:rPr lang="zh-TW" sz="600">
                <a:solidFill>
                  <a:srgbClr val="8D8987"/>
                </a:solidFill>
                <a:latin typeface="MingLiU"/>
                <a:ea typeface="MingLiU"/>
              </a:rPr>
              <a:t>三 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种基本类型，其中</a:t>
            </a:r>
            <a:r>
              <a:rPr lang="zh-TW" b="1" sz="650">
                <a:solidFill>
                  <a:srgbClr val="303030"/>
                </a:solidFill>
                <a:latin typeface="Times New Roman"/>
                <a:ea typeface="Times New Roman"/>
              </a:rPr>
              <a:t>92.5%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的晰积为山地和丘陵贵州 屈亜热带季风弋候，地骑</a:t>
            </a:r>
            <a:r>
              <a:rPr lang="en-US" b="1" sz="650">
                <a:solidFill>
                  <a:srgbClr val="303030"/>
                </a:solidFill>
                <a:latin typeface="Times New Roman"/>
              </a:rPr>
              <a:t>Kit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和珠江两大水系</a:t>
            </a:r>
          </a:p>
        </p:txBody>
      </p:sp>
      <p:sp>
        <p:nvSpPr>
          <p:cNvPr id="8" name=""/>
          <p:cNvSpPr/>
          <p:nvPr/>
        </p:nvSpPr>
        <p:spPr>
          <a:xfrm>
            <a:off x="2898648" y="3828288"/>
            <a:ext cx="2103120" cy="220370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algn="just" indent="152400">
              <a:lnSpc>
                <a:spcPts val="1488"/>
              </a:lnSpc>
            </a:pPr>
            <a:r>
              <a:rPr lang="zh-TW" sz="600">
                <a:solidFill>
                  <a:srgbClr val="CC4B3E"/>
                </a:solidFill>
                <a:latin typeface="MingLiU"/>
                <a:ea typeface="MingLiU"/>
              </a:rPr>
              <a:t>安順，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貴州省地级市 位「破州省中西部，建贵州省 者会貴阱</a:t>
            </a:r>
            <a:r>
              <a:rPr lang="zh-TW" b="1" sz="650">
                <a:solidFill>
                  <a:srgbClr val="303030"/>
                </a:solidFill>
                <a:latin typeface="Times New Roman"/>
                <a:ea typeface="Times New Roman"/>
              </a:rPr>
              <a:t>90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公里地处</a:t>
            </a:r>
            <a:r>
              <a:rPr lang="en-US" b="1" sz="650">
                <a:solidFill>
                  <a:srgbClr val="303030"/>
                </a:solidFill>
                <a:latin typeface="Times New Roman"/>
              </a:rPr>
              <a:t>K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江水系乌江流域和珠涅水系北</a:t>
            </a:r>
            <a:r>
              <a:rPr lang="en-US" b="1" sz="650">
                <a:solidFill>
                  <a:srgbClr val="303030"/>
                </a:solidFill>
                <a:latin typeface="Times New Roman"/>
              </a:rPr>
              <a:t>fit 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江流域的分水岭地帯，是世界上典璽的喀斯特地貌集中地 </a:t>
            </a:r>
            <a:r>
              <a:rPr lang="en-US" b="1" sz="650">
                <a:solidFill>
                  <a:srgbClr val="303030"/>
                </a:solidFill>
                <a:latin typeface="Times New Roman"/>
              </a:rPr>
              <a:t>Ko</a:t>
            </a:r>
          </a:p>
          <a:p>
            <a:pPr algn="just" indent="152400">
              <a:lnSpc>
                <a:spcPts val="1488"/>
              </a:lnSpc>
            </a:pP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安顺素冇“中国湯多”、</a:t>
            </a:r>
            <a:r>
              <a:rPr lang="zh-CN" sz="600">
                <a:solidFill>
                  <a:srgbClr val="303030"/>
                </a:solidFill>
                <a:latin typeface="MingLiU"/>
                <a:ea typeface="MingLiU"/>
              </a:rPr>
              <a:t>“虫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睾文化之多”、“蜡染 之多”、</a:t>
            </a:r>
            <a:r>
              <a:rPr lang="zh-CN" sz="600">
                <a:solidFill>
                  <a:srgbClr val="303030"/>
                </a:solidFill>
                <a:latin typeface="MingLiU"/>
                <a:ea typeface="MingLiU"/>
              </a:rPr>
              <a:t>“西部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之秀”的美誉，是屮国优秀旅游城此 全 国甲类流源开放城布，全国雎一的</a:t>
            </a:r>
            <a:r>
              <a:rPr lang="zh-CN" sz="600">
                <a:solidFill>
                  <a:srgbClr val="303030"/>
                </a:solidFill>
                <a:latin typeface="MingLiU"/>
                <a:ea typeface="MingLiU"/>
              </a:rPr>
              <a:t>“深化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改作，促进多种 经济成分共生繁荣，丽快发展”改革试裁</a:t>
            </a:r>
            <a:r>
              <a:rPr lang="en-US" b="1" sz="650">
                <a:solidFill>
                  <a:srgbClr val="303030"/>
                </a:solidFill>
                <a:latin typeface="Times New Roman"/>
              </a:rPr>
              <a:t>M,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此川航空产 业国家高技术产亜基地，贵州冇級历史文化</a:t>
            </a:r>
            <a:r>
              <a:rPr lang="zh-CN" sz="600">
                <a:solidFill>
                  <a:srgbClr val="303030"/>
                </a:solidFill>
                <a:latin typeface="MingLiU"/>
                <a:ea typeface="MingLiU"/>
              </a:rPr>
              <a:t>名城.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是</a:t>
            </a:r>
            <a:r>
              <a:rPr lang="zh-CN" sz="600">
                <a:solidFill>
                  <a:srgbClr val="303030"/>
                </a:solidFill>
                <a:latin typeface="MingLiU"/>
                <a:ea typeface="MingLiU"/>
              </a:rPr>
              <a:t>“贵 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州朧快发展的经济特区”，</a:t>
            </a:r>
            <a:r>
              <a:rPr lang="zh-TW" b="1" sz="650">
                <a:solidFill>
                  <a:srgbClr val="303030"/>
                </a:solidFill>
                <a:latin typeface="Times New Roman"/>
                <a:ea typeface="Times New Roman"/>
              </a:rPr>
              <a:t>2009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年度中国卜大特色休闱城 市，世界喀斯特风光旅游就选地区，全</a:t>
            </a:r>
            <a:r>
              <a:rPr lang="en-US" b="1" sz="650">
                <a:solidFill>
                  <a:srgbClr val="303030"/>
                </a:solidFill>
                <a:latin typeface="Times New Roman"/>
              </a:rPr>
              <a:t>hl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六大黄金旅游焦 线之一和贵州西部旅游中心</a:t>
            </a:r>
          </a:p>
        </p:txBody>
      </p:sp>
      <p:sp>
        <p:nvSpPr>
          <p:cNvPr id="9" name=""/>
          <p:cNvSpPr/>
          <p:nvPr/>
        </p:nvSpPr>
        <p:spPr>
          <a:xfrm>
            <a:off x="2615184" y="7010400"/>
            <a:ext cx="304800" cy="8839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algn="just" indent="0"/>
            <a:r>
              <a:rPr lang="en-US" b="1" sz="550">
                <a:solidFill>
                  <a:srgbClr val="8D8987"/>
                </a:solidFill>
                <a:latin typeface="Arial"/>
              </a:rPr>
              <a:t>— </a:t>
            </a:r>
            <a:r>
              <a:rPr lang="en-US" b="1" sz="550">
                <a:solidFill>
                  <a:srgbClr val="303030"/>
                </a:solidFill>
                <a:latin typeface="Arial"/>
              </a:rPr>
              <a:t>0 9 </a:t>
            </a:r>
            <a:r>
              <a:rPr lang="en-US" b="1" sz="550">
                <a:solidFill>
                  <a:srgbClr val="8D8987"/>
                </a:solidFill>
                <a:latin typeface="Arial"/>
              </a:rPr>
              <a:t>—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FFE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"/>
          <p:cNvPicPr>
            <a:picLocks noChangeAspect="1"/>
          </p:cNvPicPr>
          <p:nvPr/>
        </p:nvPicPr>
        <p:blipFill>
          <a:blip r:embed="rPictId0"/>
          <a:stretch>
            <a:fillRect/>
          </a:stretch>
        </p:blipFill>
        <p:spPr>
          <a:xfrm>
            <a:off x="505968" y="2212848"/>
            <a:ext cx="4431792" cy="1935480"/>
          </a:xfrm>
          <a:prstGeom prst="rect">
            <a:avLst/>
          </a:prstGeom>
        </p:spPr>
      </p:pic>
      <p:pic>
        <p:nvPicPr>
          <p:cNvPr id="3" name=""/>
          <p:cNvPicPr>
            <a:picLocks noChangeAspect="1"/>
          </p:cNvPicPr>
          <p:nvPr/>
        </p:nvPicPr>
        <p:blipFill>
          <a:blip r:embed="rPictId1"/>
          <a:stretch>
            <a:fillRect/>
          </a:stretch>
        </p:blipFill>
        <p:spPr>
          <a:xfrm>
            <a:off x="533400" y="5303520"/>
            <a:ext cx="4395216" cy="1588008"/>
          </a:xfrm>
          <a:prstGeom prst="rect">
            <a:avLst/>
          </a:prstGeom>
        </p:spPr>
      </p:pic>
      <p:sp>
        <p:nvSpPr>
          <p:cNvPr id="4" name=""/>
          <p:cNvSpPr/>
          <p:nvPr/>
        </p:nvSpPr>
        <p:spPr>
          <a:xfrm>
            <a:off x="512064" y="954024"/>
            <a:ext cx="4428744" cy="68884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152400">
              <a:lnSpc>
                <a:spcPts val="1464"/>
              </a:lnSpc>
            </a:pPr>
            <a:r>
              <a:rPr lang="zh-TW" sz="600">
                <a:solidFill>
                  <a:srgbClr val="CC4B3E"/>
                </a:solidFill>
                <a:latin typeface="MingLiU"/>
                <a:ea typeface="MingLiU"/>
              </a:rPr>
              <a:t>花江大峡谷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，位</a:t>
            </a:r>
            <a:r>
              <a:rPr lang="en-US" b="1" sz="650">
                <a:solidFill>
                  <a:srgbClr val="303030"/>
                </a:solidFill>
                <a:latin typeface="Times New Roman"/>
              </a:rPr>
              <a:t>j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侦州关岭布依族甘族白治块駐城西南面，是贵州省省级风齢名胜区，是国内鼠衣的峡谷 诙峡谷深 切</a:t>
            </a:r>
            <a:r>
              <a:rPr lang="en-US" b="1" sz="650">
                <a:solidFill>
                  <a:srgbClr val="303030"/>
                </a:solidFill>
                <a:latin typeface="Times New Roman"/>
              </a:rPr>
              <a:t>T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•米，</a:t>
            </a:r>
            <a:r>
              <a:rPr lang="en-US" b="1" sz="650">
                <a:solidFill>
                  <a:srgbClr val="303030"/>
                </a:solidFill>
                <a:latin typeface="Times New Roman"/>
              </a:rPr>
              <a:t>K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約</a:t>
            </a:r>
            <a:r>
              <a:rPr lang="zh-TW" b="1" sz="650">
                <a:solidFill>
                  <a:srgbClr val="303030"/>
                </a:solidFill>
                <a:latin typeface="Times New Roman"/>
                <a:ea typeface="Times New Roman"/>
              </a:rPr>
              <a:t>80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干米，寛</a:t>
            </a:r>
            <a:r>
              <a:rPr lang="zh-TW" b="1" sz="650">
                <a:solidFill>
                  <a:srgbClr val="303030"/>
                </a:solidFill>
                <a:latin typeface="Times New Roman"/>
                <a:ea typeface="Times New Roman"/>
              </a:rPr>
              <a:t>3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干米，总面积约</a:t>
            </a:r>
            <a:r>
              <a:rPr lang="zh-TW" b="1" sz="650">
                <a:solidFill>
                  <a:srgbClr val="303030"/>
                </a:solidFill>
                <a:latin typeface="Times New Roman"/>
                <a:ea typeface="Times New Roman"/>
              </a:rPr>
              <a:t>300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平方</a:t>
            </a:r>
            <a:r>
              <a:rPr lang="zh-CN" sz="600">
                <a:solidFill>
                  <a:srgbClr val="303030"/>
                </a:solidFill>
                <a:latin typeface="MingLiU"/>
                <a:ea typeface="MingLiU"/>
              </a:rPr>
              <a:t>干札</a:t>
            </a:r>
          </a:p>
          <a:p>
            <a:pPr indent="152400">
              <a:lnSpc>
                <a:spcPts val="1464"/>
              </a:lnSpc>
            </a:pP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分为</a:t>
            </a:r>
            <a:r>
              <a:rPr lang="zh-TW" b="1" sz="650">
                <a:solidFill>
                  <a:srgbClr val="303030"/>
                </a:solidFill>
                <a:latin typeface="Times New Roman"/>
                <a:ea typeface="Times New Roman"/>
              </a:rPr>
              <a:t>5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个风嬉区，</a:t>
            </a:r>
            <a:r>
              <a:rPr lang="zh-TW" b="1" sz="650">
                <a:solidFill>
                  <a:srgbClr val="303030"/>
                </a:solidFill>
                <a:latin typeface="Times New Roman"/>
                <a:ea typeface="Times New Roman"/>
              </a:rPr>
              <a:t>5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。处自然餘观姓点，</a:t>
            </a:r>
            <a:r>
              <a:rPr lang="zh-TW" b="1" sz="650">
                <a:solidFill>
                  <a:srgbClr val="303030"/>
                </a:solidFill>
                <a:latin typeface="Times New Roman"/>
                <a:ea typeface="Times New Roman"/>
              </a:rPr>
              <a:t>12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个人文博点，</a:t>
            </a:r>
            <a:r>
              <a:rPr lang="zh-TW" b="1" sz="650">
                <a:solidFill>
                  <a:srgbClr val="303030"/>
                </a:solidFill>
                <a:latin typeface="Times New Roman"/>
                <a:ea typeface="Times New Roman"/>
              </a:rPr>
              <a:t>9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个底族村霧</a:t>
            </a:r>
          </a:p>
          <a:p>
            <a:pPr indent="152400">
              <a:lnSpc>
                <a:spcPts val="1464"/>
              </a:lnSpc>
            </a:pPr>
            <a:r>
              <a:rPr lang="en-US" sz="600">
                <a:solidFill>
                  <a:srgbClr val="CC4B3E"/>
                </a:solidFill>
                <a:latin typeface="MingLiU"/>
              </a:rPr>
              <a:t>•</a:t>
            </a:r>
            <a:r>
              <a:rPr lang="zh-TW" sz="600">
                <a:solidFill>
                  <a:srgbClr val="CC4B3E"/>
                </a:solidFill>
                <a:latin typeface="MingLiU"/>
                <a:ea typeface="MingLiU"/>
              </a:rPr>
              <a:t>三江</a:t>
            </a:r>
            <a:r>
              <a:rPr lang="en-US" b="1" sz="650">
                <a:solidFill>
                  <a:srgbClr val="CC4B3E"/>
                </a:solidFill>
                <a:latin typeface="Times New Roman"/>
              </a:rPr>
              <a:t>n</a:t>
            </a:r>
            <a:r>
              <a:rPr lang="zh-TW" sz="600">
                <a:solidFill>
                  <a:srgbClr val="CC4B3E"/>
                </a:solidFill>
                <a:latin typeface="MingLiU"/>
                <a:ea typeface="MingLiU"/>
              </a:rPr>
              <a:t>景|乂：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沿江分布冇河谷水粉，奇峰绝嚨，奇石群等</a:t>
            </a:r>
          </a:p>
        </p:txBody>
      </p:sp>
      <p:sp>
        <p:nvSpPr>
          <p:cNvPr id="5" name=""/>
          <p:cNvSpPr/>
          <p:nvPr/>
        </p:nvSpPr>
        <p:spPr>
          <a:xfrm>
            <a:off x="661416" y="1722120"/>
            <a:ext cx="1469136" cy="11277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zh-TW" sz="600">
                <a:solidFill>
                  <a:srgbClr val="CC4B3E"/>
                </a:solidFill>
                <a:latin typeface="MingLiU"/>
                <a:ea typeface="MingLiU"/>
              </a:rPr>
              <a:t>•上瓜风肾*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上至思</a:t>
            </a:r>
            <a:r>
              <a:rPr lang="en-US" b="1" sz="650">
                <a:solidFill>
                  <a:srgbClr val="303030"/>
                </a:solidFill>
                <a:latin typeface="Times New Roman"/>
              </a:rPr>
              <a:t>r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矫，</a:t>
            </a:r>
            <a:r>
              <a:rPr lang="zh-TW" b="1" sz="650">
                <a:solidFill>
                  <a:srgbClr val="303030"/>
                </a:solidFill>
                <a:latin typeface="Times New Roman"/>
                <a:ea typeface="Times New Roman"/>
              </a:rPr>
              <a:t>I</a:t>
            </a:r>
            <a:r>
              <a:rPr lang="zh-TW" b="1" sz="700">
                <a:solidFill>
                  <a:srgbClr val="303030"/>
                </a:solidFill>
                <a:latin typeface="SimSun"/>
                <a:ea typeface="SimSun"/>
              </a:rPr>
              <a:t>；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止九盘,</a:t>
            </a:r>
          </a:p>
        </p:txBody>
      </p:sp>
      <p:sp>
        <p:nvSpPr>
          <p:cNvPr id="6" name=""/>
          <p:cNvSpPr/>
          <p:nvPr/>
        </p:nvSpPr>
        <p:spPr>
          <a:xfrm>
            <a:off x="2148840" y="1722120"/>
            <a:ext cx="2743200" cy="11277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峡谷两岸多为飽壁，主要看：占驿道</a:t>
            </a:r>
            <a:r>
              <a:rPr lang="zh-TW" b="1" sz="650">
                <a:solidFill>
                  <a:srgbClr val="303030"/>
                </a:solidFill>
                <a:latin typeface="Times New Roman"/>
                <a:ea typeface="Times New Roman"/>
              </a:rPr>
              <a:t>99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通拐，红板壁</a:t>
            </a:r>
            <a:r>
              <a:rPr lang="en-US" b="1" sz="650">
                <a:solidFill>
                  <a:srgbClr val="303030"/>
                </a:solidFill>
                <a:latin typeface="Times New Roman"/>
              </a:rPr>
              <a:t>n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马習飽壁，落蟀布依</a:t>
            </a:r>
          </a:p>
        </p:txBody>
      </p:sp>
      <p:sp>
        <p:nvSpPr>
          <p:cNvPr id="7" name=""/>
          <p:cNvSpPr/>
          <p:nvPr/>
        </p:nvSpPr>
        <p:spPr>
          <a:xfrm>
            <a:off x="505968" y="1908048"/>
            <a:ext cx="1252728" cy="11582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察.虎跳峡，纤夫奔源等址物将瘦</a:t>
            </a:r>
          </a:p>
        </p:txBody>
      </p:sp>
      <p:sp>
        <p:nvSpPr>
          <p:cNvPr id="8" name=""/>
          <p:cNvSpPr/>
          <p:nvPr/>
        </p:nvSpPr>
        <p:spPr>
          <a:xfrm>
            <a:off x="661416" y="2097024"/>
            <a:ext cx="1880616" cy="11277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en-US" sz="600">
                <a:solidFill>
                  <a:srgbClr val="CC4B3E"/>
                </a:solidFill>
                <a:latin typeface="MingLiU"/>
              </a:rPr>
              <a:t>•</a:t>
            </a:r>
            <a:r>
              <a:rPr lang="zh-TW" sz="600">
                <a:solidFill>
                  <a:srgbClr val="CC4B3E"/>
                </a:solidFill>
                <a:latin typeface="MingLiU"/>
                <a:ea typeface="MingLiU"/>
              </a:rPr>
              <a:t>卜瓜风贵区：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以卜瓜布依占寨为中心，</a:t>
            </a:r>
            <a:r>
              <a:rPr lang="en-US" b="1" sz="650">
                <a:solidFill>
                  <a:srgbClr val="303030"/>
                </a:solidFill>
                <a:latin typeface="Times New Roman"/>
              </a:rPr>
              <a:t>R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至九盘,</a:t>
            </a:r>
          </a:p>
        </p:txBody>
      </p:sp>
      <p:sp>
        <p:nvSpPr>
          <p:cNvPr id="9" name=""/>
          <p:cNvSpPr/>
          <p:nvPr/>
        </p:nvSpPr>
        <p:spPr>
          <a:xfrm>
            <a:off x="2587752" y="2097024"/>
            <a:ext cx="2316480" cy="13411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zh-CN" sz="600">
                <a:solidFill>
                  <a:srgbClr val="303030"/>
                </a:solidFill>
                <a:latin typeface="MingLiU"/>
                <a:ea typeface="MingLiU"/>
              </a:rPr>
              <a:t>卜至汉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元洞，是口然风光，文物</a:t>
            </a:r>
            <a:r>
              <a:rPr lang="zh-TW" b="1" sz="650">
                <a:solidFill>
                  <a:srgbClr val="303030"/>
                </a:solidFill>
                <a:latin typeface="Times New Roman"/>
                <a:ea typeface="Times New Roman"/>
              </a:rPr>
              <a:t>I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戏</a:t>
            </a:r>
            <a:r>
              <a:rPr lang="en-US" b="1" sz="650">
                <a:solidFill>
                  <a:srgbClr val="303030"/>
                </a:solidFill>
                <a:latin typeface="Times New Roman"/>
              </a:rPr>
              <a:t>L </a:t>
            </a:r>
            <a:r>
              <a:rPr lang="en-US" sz="600">
                <a:solidFill>
                  <a:srgbClr val="303030"/>
                </a:solidFill>
                <a:latin typeface="MingLiU"/>
              </a:rPr>
              <a:t>■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族，風情为•体的坊区一</a:t>
            </a:r>
          </a:p>
        </p:txBody>
      </p:sp>
      <p:sp>
        <p:nvSpPr>
          <p:cNvPr id="10" name=""/>
          <p:cNvSpPr/>
          <p:nvPr/>
        </p:nvSpPr>
        <p:spPr>
          <a:xfrm>
            <a:off x="1914144" y="3419856"/>
            <a:ext cx="2880360" cy="11277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蟹接適丞渣湯布，两边山峦起伏力</a:t>
            </a:r>
            <a:r>
              <a:rPr lang="zh-CN" sz="600">
                <a:solidFill>
                  <a:srgbClr val="303030"/>
                </a:solidFill>
                <a:latin typeface="MingLiU"/>
                <a:ea typeface="MingLiU"/>
              </a:rPr>
              <a:t>用神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週片*沿岸垂柳倒影丞依</a:t>
            </a:r>
            <a:r>
              <a:rPr lang="en-US" b="1" sz="650">
                <a:solidFill>
                  <a:srgbClr val="303030"/>
                </a:solidFill>
                <a:latin typeface="Times New Roman"/>
              </a:rPr>
              <a:t>H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寨掩映林问</a:t>
            </a:r>
          </a:p>
        </p:txBody>
      </p:sp>
      <p:sp>
        <p:nvSpPr>
          <p:cNvPr id="11" name=""/>
          <p:cNvSpPr/>
          <p:nvPr/>
        </p:nvSpPr>
        <p:spPr>
          <a:xfrm>
            <a:off x="2148840" y="2231136"/>
            <a:ext cx="2798064" cy="20116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zh-TW" sz="550">
                <a:solidFill>
                  <a:srgbClr val="303030"/>
                </a:solidFill>
                <a:latin typeface="MingLiU"/>
                <a:ea typeface="MingLiU"/>
              </a:rPr>
              <a:t>诉舰址，视女河懸歛</a:t>
            </a:r>
            <a:r>
              <a:rPr lang="zh-TW" sz="550">
                <a:solidFill>
                  <a:srgbClr val="554B56"/>
                </a:solidFill>
                <a:latin typeface="MingLiU"/>
                <a:ea typeface="MingLiU"/>
              </a:rPr>
              <a:t>她酸血</a:t>
            </a:r>
            <a:r>
              <a:rPr lang="zh-TW" sz="550">
                <a:solidFill>
                  <a:srgbClr val="303030"/>
                </a:solidFill>
                <a:latin typeface="MingLiU"/>
                <a:ea typeface="MingLiU"/>
              </a:rPr>
              <a:t>做及恂</a:t>
            </a:r>
            <a:r>
              <a:rPr lang="en-US" sz="750">
                <a:solidFill>
                  <a:srgbClr val="303030"/>
                </a:solidFill>
                <a:latin typeface="Arial"/>
              </a:rPr>
              <a:t>L</a:t>
            </a:r>
            <a:r>
              <a:rPr lang="zh-CN" sz="550">
                <a:solidFill>
                  <a:srgbClr val="303030"/>
                </a:solidFill>
                <a:latin typeface="MingLiU"/>
                <a:ea typeface="MingLiU"/>
              </a:rPr>
              <a:t>尖瞄映</a:t>
            </a:r>
            <a:r>
              <a:rPr lang="en-US" sz="550">
                <a:solidFill>
                  <a:srgbClr val="303030"/>
                </a:solidFill>
                <a:latin typeface="MingLiU"/>
              </a:rPr>
              <a:t>"g</a:t>
            </a:r>
          </a:p>
        </p:txBody>
      </p:sp>
      <p:sp>
        <p:nvSpPr>
          <p:cNvPr id="12" name=""/>
          <p:cNvSpPr/>
          <p:nvPr/>
        </p:nvSpPr>
        <p:spPr>
          <a:xfrm>
            <a:off x="505968" y="2282952"/>
            <a:ext cx="1615440" cy="11582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主要有：瓜布依寨，马马岩壁俯，古城堡,</a:t>
            </a:r>
          </a:p>
        </p:txBody>
      </p:sp>
      <p:sp>
        <p:nvSpPr>
          <p:cNvPr id="13" name=""/>
          <p:cNvSpPr/>
          <p:nvPr/>
        </p:nvSpPr>
        <p:spPr>
          <a:xfrm>
            <a:off x="505968" y="2478024"/>
            <a:ext cx="4443984" cy="67665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0">
              <a:lnSpc>
                <a:spcPts val="1488"/>
              </a:lnSpc>
            </a:pP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花洲，落海堪等時点</a:t>
            </a:r>
          </a:p>
          <a:p>
            <a:pPr indent="152400">
              <a:lnSpc>
                <a:spcPts val="1488"/>
              </a:lnSpc>
            </a:pPr>
            <a:r>
              <a:rPr lang="en-US" sz="600">
                <a:solidFill>
                  <a:srgbClr val="CC4B3E"/>
                </a:solidFill>
                <a:latin typeface="MingLiU"/>
              </a:rPr>
              <a:t>•</a:t>
            </a:r>
            <a:r>
              <a:rPr lang="zh-TW" sz="600">
                <a:solidFill>
                  <a:srgbClr val="CC4B3E"/>
                </a:solidFill>
                <a:latin typeface="MingLiU"/>
                <a:ea typeface="MingLiU"/>
              </a:rPr>
              <a:t>翊陵河</a:t>
            </a:r>
            <a:r>
              <a:rPr lang="zh-TW" u="sng" sz="600">
                <a:solidFill>
                  <a:srgbClr val="8D8987"/>
                </a:solidFill>
                <a:latin typeface="MingLiU"/>
                <a:ea typeface="MingLiU"/>
              </a:rPr>
              <a:t>峡辭?</a:t>
            </a:r>
            <a:r>
              <a:rPr lang="zh-CN" u="sng" sz="600">
                <a:solidFill>
                  <a:srgbClr val="303030"/>
                </a:solidFill>
                <a:latin typeface="MingLiU"/>
                <a:ea typeface="MingLiU"/>
              </a:rPr>
              <a:t>虺髓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东而关索畛和晒甲山两条圧岭之间</a:t>
            </a:r>
            <a:r>
              <a:rPr lang="zh-TW" u="sng" sz="600">
                <a:solidFill>
                  <a:srgbClr val="303030"/>
                </a:solidFill>
                <a:latin typeface="MingLiU"/>
                <a:ea typeface="MingLiU"/>
              </a:rPr>
              <a:t>:蜿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接滴水沖瀑 布，</a:t>
            </a:r>
            <a:r>
              <a:rPr lang="zh-CN" sz="600">
                <a:solidFill>
                  <a:srgbClr val="303030"/>
                </a:solidFill>
                <a:latin typeface="MingLiU"/>
                <a:ea typeface="MingLiU"/>
              </a:rPr>
              <a:t>卜到郎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宫</a:t>
            </a:r>
            <a:r>
              <a:rPr lang="en-US" b="1" u="sng" sz="650">
                <a:solidFill>
                  <a:srgbClr val="303030"/>
                </a:solidFill>
                <a:latin typeface="Times New Roman"/>
              </a:rPr>
              <a:t>i</a:t>
            </a:r>
            <a:r>
              <a:rPr lang="zh-TW" u="sng" sz="600">
                <a:solidFill>
                  <a:srgbClr val="554B56"/>
                </a:solidFill>
                <a:latin typeface="MingLiU"/>
                <a:ea typeface="MingLiU"/>
              </a:rPr>
              <a:t>囹器与煎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族村案</a:t>
            </a:r>
            <a:r>
              <a:rPr lang="en-US" sz="600">
                <a:solidFill>
                  <a:srgbClr val="303030"/>
                </a:solidFill>
                <a:latin typeface="MingLiU"/>
              </a:rPr>
              <a:t>.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竹木奏岸，占備横</a:t>
            </a:r>
            <a:r>
              <a:rPr lang="zh-TW" u="sng" sz="600">
                <a:solidFill>
                  <a:srgbClr val="303030"/>
                </a:solidFill>
                <a:latin typeface="MingLiU"/>
                <a:ea typeface="MingLiU"/>
              </a:rPr>
              <a:t>霞齢踹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甲山上有干占 之谜的■红崖一定，"郷节楼”，"滇野锁</a:t>
            </a:r>
          </a:p>
        </p:txBody>
      </p:sp>
      <p:sp>
        <p:nvSpPr>
          <p:cNvPr id="14" name=""/>
          <p:cNvSpPr/>
          <p:nvPr/>
        </p:nvSpPr>
        <p:spPr>
          <a:xfrm>
            <a:off x="505968" y="3605784"/>
            <a:ext cx="307848" cy="11582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algn="just" indent="0"/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路沿河,</a:t>
            </a:r>
          </a:p>
        </p:txBody>
      </p:sp>
      <p:sp>
        <p:nvSpPr>
          <p:cNvPr id="15" name=""/>
          <p:cNvSpPr/>
          <p:nvPr/>
        </p:nvSpPr>
        <p:spPr>
          <a:xfrm>
            <a:off x="521208" y="4346448"/>
            <a:ext cx="4465320" cy="883920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152400">
              <a:lnSpc>
                <a:spcPts val="1488"/>
              </a:lnSpc>
            </a:pPr>
            <a:r>
              <a:rPr lang="zh-TW" sz="600">
                <a:solidFill>
                  <a:srgbClr val="CC4B3E"/>
                </a:solidFill>
                <a:latin typeface="MingLiU"/>
                <a:ea typeface="MingLiU"/>
              </a:rPr>
              <a:t>关岭化石群国家地质公园，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海百合化石美的化石群保存在黑色</a:t>
            </a:r>
            <a:r>
              <a:rPr lang="zh-CN" sz="600">
                <a:solidFill>
                  <a:srgbClr val="303030"/>
                </a:solidFill>
                <a:latin typeface="MingLiU"/>
                <a:ea typeface="MingLiU"/>
              </a:rPr>
              <a:t>泥齐和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页花之屮.形成</a:t>
            </a:r>
            <a:r>
              <a:rPr lang="zh-CN" sz="600">
                <a:solidFill>
                  <a:srgbClr val="303030"/>
                </a:solidFill>
                <a:latin typeface="MingLiU"/>
                <a:ea typeface="MingLiU"/>
              </a:rPr>
              <a:t>「距今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两亿两</a:t>
            </a:r>
            <a:r>
              <a:rPr lang="en-US" b="1" sz="650">
                <a:solidFill>
                  <a:srgbClr val="303030"/>
                </a:solidFill>
                <a:latin typeface="Times New Roman"/>
              </a:rPr>
              <a:t>T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•万年!》（晚</a:t>
            </a:r>
            <a:r>
              <a:rPr lang="zh-TW" sz="600">
                <a:solidFill>
                  <a:srgbClr val="8D8987"/>
                </a:solidFill>
                <a:latin typeface="MingLiU"/>
                <a:ea typeface="MingLiU"/>
              </a:rPr>
              <a:t>-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叠此）的海湾或</a:t>
            </a:r>
            <a:r>
              <a:rPr lang="en-US" b="1" sz="650">
                <a:solidFill>
                  <a:srgbClr val="303030"/>
                </a:solidFill>
                <a:latin typeface="Times New Roman"/>
              </a:rPr>
              <a:t>Wi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冋残留盆地环境 含化石地层分布面积达</a:t>
            </a:r>
            <a:r>
              <a:rPr lang="zh-TW" b="1" sz="650">
                <a:solidFill>
                  <a:srgbClr val="303030"/>
                </a:solidFill>
                <a:latin typeface="Times New Roman"/>
                <a:ea typeface="Times New Roman"/>
              </a:rPr>
              <a:t>200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平方公里，主要化石门类包括：大量完美保存的海生爬行动物 （依</a:t>
            </a:r>
            <a:r>
              <a:rPr lang="zh-CN" sz="600">
                <a:solidFill>
                  <a:srgbClr val="303030"/>
                </a:solidFill>
                <a:latin typeface="MingLiU"/>
                <a:ea typeface="MingLiU"/>
              </a:rPr>
              <a:t>龙.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海龙</a:t>
            </a:r>
            <a:r>
              <a:rPr lang="zh-TW" sz="600">
                <a:solidFill>
                  <a:srgbClr val="554B56"/>
                </a:solidFill>
                <a:latin typeface="MingLiU"/>
                <a:ea typeface="MingLiU"/>
              </a:rPr>
              <a:t>"楣歯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龙.他）、海百合以及菊石，双壳类，牙形石、碧鹉螺 腕足炎，備类，鶯備牙齿和来</a:t>
            </a:r>
            <a:r>
              <a:rPr lang="en-US" b="1" sz="650">
                <a:solidFill>
                  <a:srgbClr val="303030"/>
                </a:solidFill>
                <a:latin typeface="Times New Roman"/>
              </a:rPr>
              <a:t>n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附近陆地的古植 物，美岭.耗纪占生物化石，特别站海生曜行动物化石和海百合化石数缺之巨</a:t>
            </a:r>
            <a:r>
              <a:rPr lang="zh-TW" i="1" sz="600">
                <a:solidFill>
                  <a:srgbClr val="303030"/>
                </a:solidFill>
                <a:latin typeface="MingLiU"/>
                <a:ea typeface="MingLiU"/>
              </a:rPr>
              <a:t>大、</a:t>
            </a:r>
            <a:r>
              <a:rPr lang="zh-TW" sz="600">
                <a:solidFill>
                  <a:srgbClr val="303030"/>
                </a:solidFill>
                <a:latin typeface="MingLiU"/>
                <a:ea typeface="MingLiU"/>
              </a:rPr>
              <a:t>种类之众多、保存之精美、形态之奇特为 全球同期地以所早见，拿称低界•濫</a:t>
            </a:r>
          </a:p>
        </p:txBody>
      </p:sp>
      <p:sp>
        <p:nvSpPr>
          <p:cNvPr id="16" name=""/>
          <p:cNvSpPr/>
          <p:nvPr/>
        </p:nvSpPr>
        <p:spPr>
          <a:xfrm>
            <a:off x="6830568" y="594360"/>
            <a:ext cx="2450592" cy="26212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algn="ctr" indent="0"/>
            <a:r>
              <a:rPr lang="zh-TW" sz="950">
                <a:solidFill>
                  <a:srgbClr val="CC4B3E"/>
                </a:solidFill>
                <a:latin typeface="MingLiU"/>
                <a:ea typeface="MingLiU"/>
              </a:rPr>
              <a:t>缪</a:t>
            </a:r>
            <a:r>
              <a:rPr lang="zh-CN" sz="950">
                <a:solidFill>
                  <a:srgbClr val="CC4B3E"/>
                </a:solidFill>
                <a:latin typeface="MingLiU"/>
                <a:ea typeface="MingLiU"/>
              </a:rPr>
              <a:t>“山海</a:t>
            </a:r>
            <a:r>
              <a:rPr lang="zh-TW" sz="950">
                <a:solidFill>
                  <a:srgbClr val="CC4B3E"/>
                </a:solidFill>
                <a:latin typeface="MingLiU"/>
                <a:ea typeface="MingLiU"/>
              </a:rPr>
              <a:t>研究” 一青山绿水蔔躡</a:t>
            </a:r>
          </a:p>
        </p:txBody>
      </p:sp>
      <p:graphicFrame>
        <p:nvGraphicFramePr>
          <p:cNvPr id="17" name=""/>
          <p:cNvGraphicFramePr>
            <a:graphicFrameLocks noGrp="1"/>
          </p:cNvGraphicFramePr>
          <p:nvPr/>
        </p:nvGraphicFramePr>
        <p:xfrm>
          <a:off x="5727192" y="963168"/>
          <a:ext cx="4468368" cy="5940552"/>
        </p:xfrm>
        <a:graphic>
          <a:graphicData uri="http://schemas.openxmlformats.org/drawingml/2006/table">
            <a:tbl>
              <a:tblPr/>
              <a:tblGrid>
                <a:gridCol w="2322576"/>
                <a:gridCol w="2145792"/>
              </a:tblGrid>
              <a:tr h="381000">
                <a:tc gridSpan="2">
                  <a:txBody>
                    <a:bodyPr lIns="0" tIns="0" rIns="0" bIns="0">
                      <a:noAutofit/>
                    </a:bodyPr>
                    <a:p>
                      <a:pPr algn="ctr" indent="0"/>
                      <a:r>
                        <a:rPr lang="zh-TW" sz="850">
                          <a:solidFill>
                            <a:srgbClr val="303030"/>
                          </a:solidFill>
                          <a:latin typeface="MingLiU"/>
                          <a:ea typeface="MingLiU"/>
                        </a:rPr>
                        <a:t>研究过程记录</a:t>
                      </a:r>
                    </a:p>
                  </a:txBody>
                  <a:tcPr marL="0" marR="0" marT="0" marB="0" anchor="ctr"/>
                </a:tc>
                <a:tc hMerge="1">
                  <a:txBody>
                    <a:bodyPr lIns="0" tIns="0" rIns="0" bIns="0">
                      <a:noAutofit/>
                    </a:bodyPr>
                    <a:p>
                      <a:endParaRPr sz="1800"/>
                    </a:p>
                  </a:txBody>
                  <a:tcPr marL="0" marR="0" marT="0" marB="0"/>
                </a:tc>
              </a:tr>
              <a:tr h="429768">
                <a:tc>
                  <a:txBody>
                    <a:bodyPr lIns="0" tIns="0" rIns="0" bIns="0">
                      <a:noAutofit/>
                    </a:bodyPr>
                    <a:p>
                      <a:pPr indent="203200"/>
                      <a:r>
                        <a:rPr lang="zh-TW" sz="850">
                          <a:solidFill>
                            <a:srgbClr val="303030"/>
                          </a:solidFill>
                          <a:latin typeface="MingLiU"/>
                          <a:ea typeface="MingLiU"/>
                        </a:rPr>
                        <a:t>时间：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pPr indent="215900"/>
                      <a:r>
                        <a:rPr lang="zh-TW" sz="850">
                          <a:solidFill>
                            <a:srgbClr val="303030"/>
                          </a:solidFill>
                          <a:latin typeface="MingLiU"/>
                          <a:ea typeface="MingLiU"/>
                        </a:rPr>
                        <a:t>地点：</a:t>
                      </a:r>
                    </a:p>
                  </a:txBody>
                  <a:tcPr marL="0" marR="0" marT="0" marB="0" anchor="ctr"/>
                </a:tc>
              </a:tr>
              <a:tr h="554736">
                <a:tc>
                  <a:txBody>
                    <a:bodyPr lIns="0" tIns="0" rIns="0" bIns="0">
                      <a:noAutofit/>
                    </a:bodyPr>
                    <a:p>
                      <a:pPr indent="203200"/>
                      <a:r>
                        <a:rPr lang="zh-TW" sz="850">
                          <a:solidFill>
                            <a:srgbClr val="303030"/>
                          </a:solidFill>
                          <a:latin typeface="MingLiU"/>
                          <a:ea typeface="MingLiU"/>
                        </a:rPr>
                        <a:t>参加人员: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pPr indent="215900"/>
                      <a:r>
                        <a:rPr lang="zh-TW" sz="850">
                          <a:solidFill>
                            <a:srgbClr val="303030"/>
                          </a:solidFill>
                          <a:latin typeface="MingLiU"/>
                          <a:ea typeface="MingLiU"/>
                        </a:rPr>
                        <a:t>记录人：</a:t>
                      </a:r>
                    </a:p>
                  </a:txBody>
                  <a:tcPr marL="0" marR="0" marT="0" marB="0" anchor="ctr"/>
                </a:tc>
              </a:tr>
              <a:tr h="1627632">
                <a:tc gridSpan="2">
                  <a:txBody>
                    <a:bodyPr lIns="0" tIns="0" rIns="0" bIns="0">
                      <a:noAutofit/>
                    </a:bodyPr>
                    <a:p>
                      <a:pPr indent="152400">
                        <a:spcBef>
                          <a:spcPts val="1190"/>
                        </a:spcBef>
                      </a:pPr>
                      <a:r>
                        <a:rPr lang="zh-TW" sz="850">
                          <a:solidFill>
                            <a:srgbClr val="303030"/>
                          </a:solidFill>
                          <a:latin typeface="MingLiU"/>
                          <a:ea typeface="MingLiU"/>
                        </a:rPr>
                        <a:t>研究目的与计划：</a:t>
                      </a:r>
                    </a:p>
                  </a:txBody>
                  <a:tcPr marL="0" marR="0" marT="0" marB="0"/>
                </a:tc>
                <a:tc hMerge="1">
                  <a:txBody>
                    <a:bodyPr lIns="0" tIns="0" rIns="0" bIns="0">
                      <a:noAutofit/>
                    </a:bodyPr>
                    <a:p>
                      <a:endParaRPr sz="7700"/>
                    </a:p>
                  </a:txBody>
                  <a:tcPr marL="0" marR="0" marT="0" marB="0"/>
                </a:tc>
              </a:tr>
              <a:tr h="1606296">
                <a:tc gridSpan="2">
                  <a:txBody>
                    <a:bodyPr lIns="0" tIns="0" rIns="0" bIns="0">
                      <a:noAutofit/>
                    </a:bodyPr>
                    <a:p>
                      <a:pPr indent="152400">
                        <a:spcBef>
                          <a:spcPts val="1190"/>
                        </a:spcBef>
                      </a:pPr>
                      <a:r>
                        <a:rPr lang="zh-TW" sz="850">
                          <a:solidFill>
                            <a:srgbClr val="303030"/>
                          </a:solidFill>
                          <a:latin typeface="MingLiU"/>
                          <a:ea typeface="MingLiU"/>
                        </a:rPr>
                        <a:t>研究内容及发现的问题：</a:t>
                      </a:r>
                    </a:p>
                  </a:txBody>
                  <a:tcPr marL="0" marR="0" marT="0" marB="0"/>
                </a:tc>
                <a:tc hMerge="1">
                  <a:txBody>
                    <a:bodyPr lIns="0" tIns="0" rIns="0" bIns="0">
                      <a:noAutofit/>
                    </a:bodyPr>
                    <a:p>
                      <a:endParaRPr sz="7600"/>
                    </a:p>
                  </a:txBody>
                  <a:tcPr marL="0" marR="0" marT="0" marB="0"/>
                </a:tc>
              </a:tr>
              <a:tr h="1341120">
                <a:tc gridSpan="2">
                  <a:txBody>
                    <a:bodyPr lIns="0" tIns="0" rIns="0" bIns="0">
                      <a:noAutofit/>
                    </a:bodyPr>
                    <a:p>
                      <a:pPr indent="152400">
                        <a:spcBef>
                          <a:spcPts val="1260"/>
                        </a:spcBef>
                      </a:pPr>
                      <a:r>
                        <a:rPr lang="zh-TW" sz="850">
                          <a:solidFill>
                            <a:srgbClr val="303030"/>
                          </a:solidFill>
                          <a:latin typeface="MingLiU"/>
                          <a:ea typeface="MingLiU"/>
                        </a:rPr>
                        <a:t>研究小结：</a:t>
                      </a:r>
                    </a:p>
                  </a:txBody>
                  <a:tcPr marL="0" marR="0" marT="0" marB="0"/>
                </a:tc>
                <a:tc hMerge="1">
                  <a:txBody>
                    <a:bodyPr lIns="0" tIns="0" rIns="0" bIns="0">
                      <a:noAutofit/>
                    </a:bodyPr>
                    <a:p>
                      <a:endParaRPr sz="6400"/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FFE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"/>
          <p:cNvPicPr>
            <a:picLocks noChangeAspect="1"/>
          </p:cNvPicPr>
          <p:nvPr/>
        </p:nvPicPr>
        <p:blipFill>
          <a:blip r:embed="rPictId0"/>
          <a:stretch>
            <a:fillRect/>
          </a:stretch>
        </p:blipFill>
        <p:spPr>
          <a:xfrm>
            <a:off x="2252472" y="957072"/>
            <a:ext cx="2767584" cy="850392"/>
          </a:xfrm>
          <a:prstGeom prst="rect">
            <a:avLst/>
          </a:prstGeom>
        </p:spPr>
      </p:pic>
      <p:pic>
        <p:nvPicPr>
          <p:cNvPr id="3" name=""/>
          <p:cNvPicPr>
            <a:picLocks noChangeAspect="1"/>
          </p:cNvPicPr>
          <p:nvPr/>
        </p:nvPicPr>
        <p:blipFill>
          <a:blip r:embed="rPictId1"/>
          <a:stretch>
            <a:fillRect/>
          </a:stretch>
        </p:blipFill>
        <p:spPr>
          <a:xfrm>
            <a:off x="536448" y="2371344"/>
            <a:ext cx="4492752" cy="4538472"/>
          </a:xfrm>
          <a:prstGeom prst="rect">
            <a:avLst/>
          </a:prstGeom>
        </p:spPr>
      </p:pic>
      <p:pic>
        <p:nvPicPr>
          <p:cNvPr id="4" name=""/>
          <p:cNvPicPr>
            <a:picLocks noChangeAspect="1"/>
          </p:cNvPicPr>
          <p:nvPr/>
        </p:nvPicPr>
        <p:blipFill>
          <a:blip r:embed="rPictId2"/>
          <a:stretch>
            <a:fillRect/>
          </a:stretch>
        </p:blipFill>
        <p:spPr>
          <a:xfrm>
            <a:off x="5715000" y="1203960"/>
            <a:ext cx="4498848" cy="5843016"/>
          </a:xfrm>
          <a:prstGeom prst="rect">
            <a:avLst/>
          </a:prstGeom>
        </p:spPr>
      </p:pic>
      <p:sp>
        <p:nvSpPr>
          <p:cNvPr id="5" name=""/>
          <p:cNvSpPr/>
          <p:nvPr/>
        </p:nvSpPr>
        <p:spPr>
          <a:xfrm>
            <a:off x="7022592" y="563880"/>
            <a:ext cx="1953768" cy="24688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algn="just" indent="0"/>
            <a:r>
              <a:rPr lang="en-US" b="1" sz="1300">
                <a:solidFill>
                  <a:srgbClr val="CC4B3E"/>
                </a:solidFill>
                <a:latin typeface="Times New Roman"/>
              </a:rPr>
              <a:t>Day</a:t>
            </a:r>
            <a:r>
              <a:rPr lang="en-US" sz="1200">
                <a:solidFill>
                  <a:srgbClr val="CC4B3E"/>
                </a:solidFill>
                <a:latin typeface="MingLiU"/>
              </a:rPr>
              <a:t>。</a:t>
            </a:r>
            <a:r>
              <a:rPr lang="zh-TW" sz="1200">
                <a:solidFill>
                  <a:srgbClr val="303030"/>
                </a:solidFill>
                <a:latin typeface="MingLiU"/>
                <a:ea typeface="MingLiU"/>
              </a:rPr>
              <a:t>偽冲号葢料琮行走</a:t>
            </a:r>
          </a:p>
        </p:txBody>
      </p:sp>
      <p:sp>
        <p:nvSpPr>
          <p:cNvPr id="6" name=""/>
          <p:cNvSpPr/>
          <p:nvPr/>
        </p:nvSpPr>
        <p:spPr>
          <a:xfrm>
            <a:off x="2487168" y="1877568"/>
            <a:ext cx="603504" cy="26517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algn="just" indent="0"/>
            <a:r>
              <a:rPr lang="zh-TW" i="1" sz="1400">
                <a:solidFill>
                  <a:srgbClr val="303030"/>
                </a:solidFill>
                <a:latin typeface="MingLiU"/>
                <a:ea typeface="MingLiU"/>
              </a:rPr>
              <a:t>第</a:t>
            </a:r>
            <a:r>
              <a:rPr lang="zh-TW" i="1" sz="2200">
                <a:solidFill>
                  <a:srgbClr val="CC4B3E"/>
                </a:solidFill>
                <a:latin typeface="Arial"/>
                <a:ea typeface="Arial"/>
              </a:rPr>
              <a:t>2</a:t>
            </a:r>
            <a:r>
              <a:rPr lang="zh-TW" i="1" sz="1400">
                <a:solidFill>
                  <a:srgbClr val="303030"/>
                </a:solidFill>
                <a:latin typeface="MingLiU"/>
                <a:ea typeface="MingLiU"/>
              </a:rPr>
              <a:t>天</a:t>
            </a:r>
          </a:p>
        </p:txBody>
      </p:sp>
      <p:sp>
        <p:nvSpPr>
          <p:cNvPr id="7" name=""/>
          <p:cNvSpPr/>
          <p:nvPr/>
        </p:nvSpPr>
        <p:spPr>
          <a:xfrm>
            <a:off x="5736336" y="963168"/>
            <a:ext cx="1091184" cy="14020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zh-TW" sz="850">
                <a:solidFill>
                  <a:srgbClr val="303030"/>
                </a:solidFill>
                <a:latin typeface="MingLiU"/>
                <a:ea typeface="MingLiU"/>
              </a:rPr>
              <a:t>我眼中的美的二中</a:t>
            </a:r>
          </a:p>
        </p:txBody>
      </p:sp>
      <p:sp>
        <p:nvSpPr>
          <p:cNvPr id="8" name=""/>
          <p:cNvSpPr/>
          <p:nvPr/>
        </p:nvSpPr>
        <p:spPr>
          <a:xfrm>
            <a:off x="8894064" y="4163568"/>
            <a:ext cx="548640" cy="14325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algn="r" indent="0"/>
            <a:r>
              <a:rPr lang="zh-TW" sz="850">
                <a:solidFill>
                  <a:srgbClr val="303030"/>
                </a:solidFill>
                <a:latin typeface="MingLiU"/>
                <a:ea typeface="MingLiU"/>
              </a:rPr>
              <a:t>海的那边</a:t>
            </a:r>
          </a:p>
        </p:txBody>
      </p:sp>
      <p:sp>
        <p:nvSpPr>
          <p:cNvPr id="9" name=""/>
          <p:cNvSpPr/>
          <p:nvPr/>
        </p:nvSpPr>
        <p:spPr>
          <a:xfrm>
            <a:off x="6537960" y="4178808"/>
            <a:ext cx="545592" cy="14020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algn="just" indent="0"/>
            <a:r>
              <a:rPr lang="zh-TW" sz="850">
                <a:solidFill>
                  <a:srgbClr val="303030"/>
                </a:solidFill>
                <a:latin typeface="MingLiU"/>
                <a:ea typeface="MingLiU"/>
              </a:rPr>
              <a:t>山的这边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FFE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"/>
          <p:cNvPicPr>
            <a:picLocks noChangeAspect="1"/>
          </p:cNvPicPr>
          <p:nvPr/>
        </p:nvPicPr>
        <p:blipFill>
          <a:blip r:embed="rPictId0"/>
          <a:stretch>
            <a:fillRect/>
          </a:stretch>
        </p:blipFill>
        <p:spPr>
          <a:xfrm>
            <a:off x="5711952" y="594360"/>
            <a:ext cx="4315968" cy="6315456"/>
          </a:xfrm>
          <a:prstGeom prst="rect">
            <a:avLst/>
          </a:prstGeom>
        </p:spPr>
      </p:pic>
      <p:sp>
        <p:nvSpPr>
          <p:cNvPr id="3" name=""/>
          <p:cNvSpPr/>
          <p:nvPr/>
        </p:nvSpPr>
        <p:spPr>
          <a:xfrm>
            <a:off x="1539240" y="588264"/>
            <a:ext cx="2450592" cy="259080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zh-TW" sz="950">
                <a:solidFill>
                  <a:srgbClr val="CC4B3E"/>
                </a:solidFill>
                <a:latin typeface="MingLiU"/>
                <a:ea typeface="MingLiU"/>
              </a:rPr>
              <a:t>霸</a:t>
            </a:r>
            <a:r>
              <a:rPr lang="zh-CN" sz="950">
                <a:solidFill>
                  <a:srgbClr val="CC4B3E"/>
                </a:solidFill>
                <a:latin typeface="MingLiU"/>
                <a:ea typeface="MingLiU"/>
              </a:rPr>
              <a:t>“山海</a:t>
            </a:r>
            <a:r>
              <a:rPr lang="zh-TW" sz="950">
                <a:solidFill>
                  <a:srgbClr val="CC4B3E"/>
                </a:solidFill>
                <a:latin typeface="MingLiU"/>
                <a:ea typeface="MingLiU"/>
              </a:rPr>
              <a:t>研究” 一山情海深篇 轸</a:t>
            </a:r>
          </a:p>
        </p:txBody>
      </p:sp>
      <p:graphicFrame>
        <p:nvGraphicFramePr>
          <p:cNvPr id="4" name=""/>
          <p:cNvGraphicFramePr>
            <a:graphicFrameLocks noGrp="1"/>
          </p:cNvGraphicFramePr>
          <p:nvPr/>
        </p:nvGraphicFramePr>
        <p:xfrm>
          <a:off x="539496" y="963168"/>
          <a:ext cx="4465320" cy="5940552"/>
        </p:xfrm>
        <a:graphic>
          <a:graphicData uri="http://schemas.openxmlformats.org/drawingml/2006/table">
            <a:tbl>
              <a:tblPr/>
              <a:tblGrid>
                <a:gridCol w="2319528"/>
                <a:gridCol w="2145792"/>
              </a:tblGrid>
              <a:tr h="381000">
                <a:tc gridSpan="2">
                  <a:txBody>
                    <a:bodyPr lIns="0" tIns="0" rIns="0" bIns="0">
                      <a:noAutofit/>
                    </a:bodyPr>
                    <a:p>
                      <a:pPr algn="ctr" indent="0"/>
                      <a:r>
                        <a:rPr lang="zh-TW" sz="850">
                          <a:solidFill>
                            <a:srgbClr val="303030"/>
                          </a:solidFill>
                          <a:latin typeface="MingLiU"/>
                          <a:ea typeface="MingLiU"/>
                        </a:rPr>
                        <a:t>社会调霞紀录</a:t>
                      </a:r>
                    </a:p>
                  </a:txBody>
                  <a:tcPr marL="0" marR="0" marT="0" marB="0" anchor="ctr"/>
                </a:tc>
                <a:tc hMerge="1">
                  <a:txBody>
                    <a:bodyPr lIns="0" tIns="0" rIns="0" bIns="0">
                      <a:noAutofit/>
                    </a:bodyPr>
                    <a:p>
                      <a:endParaRPr sz="1800"/>
                    </a:p>
                  </a:txBody>
                  <a:tcPr marL="0" marR="0" marT="0" marB="0"/>
                </a:tc>
              </a:tr>
              <a:tr h="429768">
                <a:tc>
                  <a:txBody>
                    <a:bodyPr lIns="0" tIns="0" rIns="0" bIns="0">
                      <a:noAutofit/>
                    </a:bodyPr>
                    <a:p>
                      <a:pPr indent="203200"/>
                      <a:r>
                        <a:rPr lang="zh-TW" sz="850">
                          <a:solidFill>
                            <a:srgbClr val="303030"/>
                          </a:solidFill>
                          <a:latin typeface="MingLiU"/>
                          <a:ea typeface="MingLiU"/>
                        </a:rPr>
                        <a:t>时间：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pPr indent="215900"/>
                      <a:r>
                        <a:rPr lang="zh-TW" sz="850">
                          <a:solidFill>
                            <a:srgbClr val="303030"/>
                          </a:solidFill>
                          <a:latin typeface="MingLiU"/>
                          <a:ea typeface="MingLiU"/>
                        </a:rPr>
                        <a:t>地点：</a:t>
                      </a:r>
                    </a:p>
                  </a:txBody>
                  <a:tcPr marL="0" marR="0" marT="0" marB="0" anchor="ctr"/>
                </a:tc>
              </a:tr>
              <a:tr h="554736">
                <a:tc>
                  <a:txBody>
                    <a:bodyPr lIns="0" tIns="0" rIns="0" bIns="0">
                      <a:noAutofit/>
                    </a:bodyPr>
                    <a:p>
                      <a:pPr indent="203200"/>
                      <a:r>
                        <a:rPr lang="zh-TW" sz="850">
                          <a:solidFill>
                            <a:srgbClr val="303030"/>
                          </a:solidFill>
                          <a:latin typeface="MingLiU"/>
                          <a:ea typeface="MingLiU"/>
                        </a:rPr>
                        <a:t>参加人员: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pPr indent="215900"/>
                      <a:r>
                        <a:rPr lang="zh-TW" sz="850">
                          <a:solidFill>
                            <a:srgbClr val="303030"/>
                          </a:solidFill>
                          <a:latin typeface="MingLiU"/>
                          <a:ea typeface="MingLiU"/>
                        </a:rPr>
                        <a:t>记录人：</a:t>
                      </a:r>
                    </a:p>
                  </a:txBody>
                  <a:tcPr marL="0" marR="0" marT="0" marB="0" anchor="ctr"/>
                </a:tc>
              </a:tr>
              <a:tr h="1627632">
                <a:tc gridSpan="2">
                  <a:txBody>
                    <a:bodyPr lIns="0" tIns="0" rIns="0" bIns="0">
                      <a:noAutofit/>
                    </a:bodyPr>
                    <a:p>
                      <a:pPr indent="139700">
                        <a:spcBef>
                          <a:spcPts val="1190"/>
                        </a:spcBef>
                      </a:pPr>
                      <a:r>
                        <a:rPr lang="zh-TW" sz="850">
                          <a:solidFill>
                            <a:srgbClr val="303030"/>
                          </a:solidFill>
                          <a:latin typeface="MingLiU"/>
                          <a:ea typeface="MingLiU"/>
                        </a:rPr>
                        <a:t>调查目的与计划：</a:t>
                      </a:r>
                    </a:p>
                  </a:txBody>
                  <a:tcPr marL="0" marR="0" marT="0" marB="0"/>
                </a:tc>
                <a:tc hMerge="1">
                  <a:txBody>
                    <a:bodyPr lIns="0" tIns="0" rIns="0" bIns="0">
                      <a:noAutofit/>
                    </a:bodyPr>
                    <a:p>
                      <a:endParaRPr sz="7700"/>
                    </a:p>
                  </a:txBody>
                  <a:tcPr marL="0" marR="0" marT="0" marB="0"/>
                </a:tc>
              </a:tr>
              <a:tr h="1606296">
                <a:tc gridSpan="2">
                  <a:txBody>
                    <a:bodyPr lIns="0" tIns="0" rIns="0" bIns="0">
                      <a:noAutofit/>
                    </a:bodyPr>
                    <a:p>
                      <a:pPr indent="139700">
                        <a:spcBef>
                          <a:spcPts val="1190"/>
                        </a:spcBef>
                      </a:pPr>
                      <a:r>
                        <a:rPr lang="zh-TW" sz="850">
                          <a:solidFill>
                            <a:srgbClr val="303030"/>
                          </a:solidFill>
                          <a:latin typeface="MingLiU"/>
                          <a:ea typeface="MingLiU"/>
                        </a:rPr>
                        <a:t>调査内容及发现的问题：</a:t>
                      </a:r>
                    </a:p>
                  </a:txBody>
                  <a:tcPr marL="0" marR="0" marT="0" marB="0"/>
                </a:tc>
                <a:tc hMerge="1">
                  <a:txBody>
                    <a:bodyPr lIns="0" tIns="0" rIns="0" bIns="0">
                      <a:noAutofit/>
                    </a:bodyPr>
                    <a:p>
                      <a:endParaRPr sz="7600"/>
                    </a:p>
                  </a:txBody>
                  <a:tcPr marL="0" marR="0" marT="0" marB="0"/>
                </a:tc>
              </a:tr>
              <a:tr h="1341120">
                <a:tc gridSpan="2">
                  <a:txBody>
                    <a:bodyPr lIns="0" tIns="0" rIns="0" bIns="0">
                      <a:noAutofit/>
                    </a:bodyPr>
                    <a:p>
                      <a:pPr indent="139700">
                        <a:spcBef>
                          <a:spcPts val="1260"/>
                        </a:spcBef>
                      </a:pPr>
                      <a:r>
                        <a:rPr lang="zh-TW" sz="850">
                          <a:solidFill>
                            <a:srgbClr val="303030"/>
                          </a:solidFill>
                          <a:latin typeface="MingLiU"/>
                          <a:ea typeface="MingLiU"/>
                        </a:rPr>
                        <a:t>週査小結：</a:t>
                      </a:r>
                    </a:p>
                  </a:txBody>
                  <a:tcPr marL="0" marR="0" marT="0" marB="0"/>
                </a:tc>
                <a:tc hMerge="1">
                  <a:txBody>
                    <a:bodyPr lIns="0" tIns="0" rIns="0" bIns="0">
                      <a:noAutofit/>
                    </a:bodyPr>
                    <a:p>
                      <a:endParaRPr sz="6400"/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core.xml><?xml version="1.0" encoding="utf-8"?>
<cp:coreProperties xmlns:cp="http://schemas.openxmlformats.org/package/2006/metadata/core-properties" xmlns:dc="http://purl.org/dc/elements/1.1/">
  <dc:title/>
  <dc:subject/>
  <dc:creator>admin</dc:creator>
  <cp:keywords/>
</cp:coreProperties>
</file>