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4" r:id="rId3"/>
    <p:sldId id="292" r:id="rId4"/>
    <p:sldId id="288" r:id="rId5"/>
    <p:sldId id="272" r:id="rId6"/>
    <p:sldId id="279" r:id="rId7"/>
    <p:sldId id="293" r:id="rId8"/>
    <p:sldId id="294" r:id="rId9"/>
    <p:sldId id="311" r:id="rId10"/>
    <p:sldId id="310" r:id="rId11"/>
    <p:sldId id="313" r:id="rId12"/>
    <p:sldId id="312" r:id="rId13"/>
    <p:sldId id="315" r:id="rId14"/>
    <p:sldId id="317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732" autoAdjust="0"/>
    <p:restoredTop sz="84948" autoAdjust="0"/>
  </p:normalViewPr>
  <p:slideViewPr>
    <p:cSldViewPr snapToGrid="0">
      <p:cViewPr varScale="1">
        <p:scale>
          <a:sx n="96" d="100"/>
          <a:sy n="96" d="100"/>
        </p:scale>
        <p:origin x="-9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E0ABD-6C6B-472E-8677-B1184BF2835E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02D5D-7AC5-421B-94B0-C3DDD84DDF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85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06544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123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0822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311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311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8282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882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5609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02D5D-7AC5-421B-94B0-C3DDD84DDF7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123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6091562-83AA-486A-BC60-25D070DA5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852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3340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C57550-A53C-4257-A7E9-611BC193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E0EF630-8B18-416E-8F30-F1384AD2A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8CFA80-760E-47A7-9C48-1B727477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0FA9CBE-2C2B-421D-800E-D969FE92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C7717CD-D6C4-4D62-8FBE-33B53405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46667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D328E10-B1ED-4864-837D-3330C549E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EDA162-0691-41CD-892D-DBDB6193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F100B5-DFC8-4A3E-B07F-763308E4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1A1AA23-DB76-455C-83B0-BD69A793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DC45BA-4568-4521-B51A-30398780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98655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86EA5B-FECF-4436-B73E-6D29DD730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852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A3C9292-7C58-4529-BCB6-F9CCD7CD3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2" b="61111"/>
          <a:stretch/>
        </p:blipFill>
        <p:spPr>
          <a:xfrm flipV="1">
            <a:off x="9934575" y="4899168"/>
            <a:ext cx="2257425" cy="19588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00BAB74-CB27-470C-ACE5-0FE0025B0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743" b="80556"/>
          <a:stretch/>
        </p:blipFill>
        <p:spPr>
          <a:xfrm>
            <a:off x="1" y="11301"/>
            <a:ext cx="2247900" cy="18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5306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8DB94B-320E-48B7-98BF-DD565A12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1F7A00-DFDA-474C-8C7A-5C747806A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30512-7340-471E-BDF7-D42C43D75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8AABD-AB83-4904-B545-CC22B771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2F3D42-0AE3-4E7C-9B13-5A463770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7220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C09E47-A299-4303-AF1F-F1435D68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9C9550-7934-4AE5-82D7-9AAE73B76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DCD0E77-AC3C-40DE-8714-97487E8F7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9A9F880-1375-4854-91D9-E5EF85DA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0EA26AE-7373-42F8-A228-3E7DE411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36D99C-0B34-4B25-942F-BEC5281C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811364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2ACC67-285C-4B51-9E95-B26B6A56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CCEE9D-0117-4014-96AB-86034A071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DE75C49-B4CB-400D-A36B-8FFD6390C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04224-FAAD-4DE2-88CA-6D3960EC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36C0D70-8752-43C8-81FB-F549F80A5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AC237B4-EB5D-48C8-94AC-B64A3595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3F247BC-5BFC-42BF-86E2-986E5FC2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D3B0B3-4959-4590-B2B9-BFA63C59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14036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4EBAAA-91D7-4601-8039-D5418646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3A9DBE-0A60-468D-92E0-BEC0F874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B8484DA-0214-4160-AE33-30AA583C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D7F5022-5BD9-4E2A-97AA-84AE6500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77360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7FF3612-3512-4665-BF86-F25D8F67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CFEBDE5-48D2-47BF-BD9C-93B02277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F4606B8-789E-427F-B09F-0AE0D936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9705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E23EF4-FFF7-4CF1-B397-74E347E5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5CB198-B7BE-4FBF-A09F-D7D61F33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3A140F3-DA16-466A-B55D-7B1C94D5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4F98662-06CB-41C0-9EE2-46094718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450D155-A815-4690-B277-0D1C0431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888A99-54A6-47EF-BE58-FD203C08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049983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C50B907-D06C-4682-931A-2096C1F28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3243692-1CFB-4DA8-BC5E-5E8F90720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46836B-8E3B-49A0-9D48-9E09DD4C1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563BD8-B306-424B-BA88-15ED0041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CE6849-9827-4AFF-A800-9D47F6E8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10D488-4614-452B-A61C-5AFD8578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17542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0109B06-3D44-4A03-A8E6-8DB347EC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523189-97A2-4E36-A78B-9F6A19028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FC6485-8CC0-4512-B365-E8FFC4BB7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4894-73F8-4EBE-9465-189612CA6CDD}" type="datetimeFigureOut">
              <a:rPr lang="zh-CN" altLang="en-US" smtClean="0"/>
              <a:pPr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2FB3DE-6AD0-4EC4-9D6D-AC42E5A95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BF208E-384D-4128-82AA-25B7265F6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8A2D-8C80-4976-BB0C-9B221ACB37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8400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BBA97CC-570B-4CE2-BEC7-2B46D463B064}"/>
              </a:ext>
            </a:extLst>
          </p:cNvPr>
          <p:cNvGrpSpPr/>
          <p:nvPr/>
        </p:nvGrpSpPr>
        <p:grpSpPr>
          <a:xfrm>
            <a:off x="-28578" y="2883746"/>
            <a:ext cx="12220578" cy="3974253"/>
            <a:chOff x="-28578" y="2883746"/>
            <a:chExt cx="12220578" cy="397425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DC7CB87-4C11-4224-BDAF-488316509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4130" r="10291" b="16441"/>
            <a:stretch/>
          </p:blipFill>
          <p:spPr>
            <a:xfrm>
              <a:off x="-28578" y="4876801"/>
              <a:ext cx="12220577" cy="1981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22A919E8-66CD-4632-AE99-76FF1522F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0278" b="23889"/>
            <a:stretch/>
          </p:blipFill>
          <p:spPr>
            <a:xfrm>
              <a:off x="-2" y="2883746"/>
              <a:ext cx="12192002" cy="2894239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9316CD6-21BB-4228-939E-8F9D38EC87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2" b="61111"/>
          <a:stretch/>
        </p:blipFill>
        <p:spPr>
          <a:xfrm>
            <a:off x="7048501" y="-1"/>
            <a:ext cx="5143500" cy="446315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0226332-7626-4976-8633-86CDCDFD48EA}"/>
              </a:ext>
            </a:extLst>
          </p:cNvPr>
          <p:cNvGrpSpPr/>
          <p:nvPr/>
        </p:nvGrpSpPr>
        <p:grpSpPr>
          <a:xfrm>
            <a:off x="731743" y="743511"/>
            <a:ext cx="6651813" cy="1999689"/>
            <a:chOff x="609599" y="600636"/>
            <a:chExt cx="6651813" cy="1999689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0A76664F-5CCF-451F-8C1A-7BF7EF84A465}"/>
                </a:ext>
              </a:extLst>
            </p:cNvPr>
            <p:cNvSpPr txBox="1"/>
            <p:nvPr/>
          </p:nvSpPr>
          <p:spPr>
            <a:xfrm>
              <a:off x="721658" y="723317"/>
              <a:ext cx="6427694" cy="1754326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习字" pitchFamily="33" charset="-122"/>
                  <a:ea typeface="迷你简习字" pitchFamily="33" charset="-122"/>
                  <a:cs typeface="+mn-ea"/>
                  <a:sym typeface="+mn-lt"/>
                </a:rPr>
                <a:t>博物馆 </a:t>
              </a:r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习字" pitchFamily="33" charset="-122"/>
                  <a:ea typeface="迷你简习字" pitchFamily="33" charset="-122"/>
                  <a:cs typeface="+mn-ea"/>
                  <a:sym typeface="+mn-lt"/>
                </a:rPr>
                <a:t>· </a:t>
              </a:r>
              <a:r>
                <a:rPr lang="zh-CN" altLang="en-US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习字" pitchFamily="33" charset="-122"/>
                  <a:ea typeface="迷你简习字" pitchFamily="33" charset="-122"/>
                  <a:cs typeface="+mn-ea"/>
                  <a:sym typeface="+mn-lt"/>
                </a:rPr>
                <a:t>故事汇</a:t>
              </a:r>
              <a:endParaRPr lang="en-US" altLang="zh-CN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习字" pitchFamily="33" charset="-122"/>
                <a:ea typeface="迷你简习字" pitchFamily="33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迷你简习字" pitchFamily="33" charset="-122"/>
                  <a:ea typeface="迷你简习字" pitchFamily="33" charset="-122"/>
                  <a:cs typeface="+mn-ea"/>
                  <a:sym typeface="+mn-lt"/>
                </a:rPr>
                <a:t>第十二讲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习字" pitchFamily="33" charset="-122"/>
                <a:ea typeface="迷你简习字" pitchFamily="33" charset="-122"/>
                <a:cs typeface="+mn-ea"/>
                <a:sym typeface="+mn-lt"/>
              </a:endParaRPr>
            </a:p>
          </p:txBody>
        </p:sp>
        <p:sp>
          <p:nvSpPr>
            <p:cNvPr id="3" name="图文框 2">
              <a:extLst>
                <a:ext uri="{FF2B5EF4-FFF2-40B4-BE49-F238E27FC236}">
                  <a16:creationId xmlns:a16="http://schemas.microsoft.com/office/drawing/2014/main" xmlns="" id="{94C4B5AC-3BA8-4A06-B90F-56779FCDADE2}"/>
                </a:ext>
              </a:extLst>
            </p:cNvPr>
            <p:cNvSpPr/>
            <p:nvPr/>
          </p:nvSpPr>
          <p:spPr>
            <a:xfrm>
              <a:off x="609599" y="600636"/>
              <a:ext cx="6651813" cy="1999689"/>
            </a:xfrm>
            <a:prstGeom prst="frame">
              <a:avLst>
                <a:gd name="adj1" fmla="val 1557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20DEA89-3AF2-43A6-93EE-9D73E08CB32F}"/>
              </a:ext>
            </a:extLst>
          </p:cNvPr>
          <p:cNvSpPr txBox="1"/>
          <p:nvPr/>
        </p:nvSpPr>
        <p:spPr>
          <a:xfrm>
            <a:off x="665628" y="2778971"/>
            <a:ext cx="678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accent1"/>
                </a:solidFill>
                <a:latin typeface="华文新魏" pitchFamily="2" charset="-122"/>
                <a:ea typeface="华文新魏" pitchFamily="2" charset="-122"/>
              </a:rPr>
              <a:t>主讲人：凌澜</a:t>
            </a:r>
            <a:endParaRPr lang="zh-CN" altLang="en-US" sz="2400" dirty="0">
              <a:solidFill>
                <a:schemeClr val="accent1"/>
              </a:solidFill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7F3B87E8-5DE4-47A2-A379-9611A138647F}"/>
              </a:ext>
            </a:extLst>
          </p:cNvPr>
          <p:cNvGrpSpPr/>
          <p:nvPr/>
        </p:nvGrpSpPr>
        <p:grpSpPr>
          <a:xfrm>
            <a:off x="6142746" y="1906419"/>
            <a:ext cx="3178076" cy="2151232"/>
            <a:chOff x="6142746" y="1906419"/>
            <a:chExt cx="3178076" cy="215123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D07EFE12-BBF1-41DC-B38E-B1BDC9C5F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268" t="55843" r="6377" b="30952"/>
            <a:stretch/>
          </p:blipFill>
          <p:spPr>
            <a:xfrm>
              <a:off x="6340958" y="2340308"/>
              <a:ext cx="2979864" cy="171734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9B8BF7F8-AC47-4BE9-AD31-084CD1E0A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268" t="55843" r="6377" b="30952"/>
            <a:stretch/>
          </p:blipFill>
          <p:spPr>
            <a:xfrm>
              <a:off x="6142746" y="1906419"/>
              <a:ext cx="1811510" cy="1044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13412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>
          <a:xfrm>
            <a:off x="7206827" y="1496348"/>
            <a:ext cx="4421293" cy="355136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icrosoft JhengHei" panose="020B0604030504040204" pitchFamily="2" charset="-120"/>
                <a:ea typeface="Microsoft JhengHei" panose="020B0604030504040204" pitchFamily="2" charset="-120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拓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(tà)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片的意义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JhengHei" panose="020B0604030504040204" pitchFamily="2" charset="-120"/>
              <a:ea typeface="Microsoft JhengHei" panose="020B0604030504040204" pitchFamily="2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文鼎行楷碑体_B" panose="04020800000000000000" charset="-122"/>
                <a:ea typeface="文鼎行楷碑体_B" panose="04020800000000000000" charset="-122"/>
                <a:cs typeface="+mn-cs"/>
              </a:rPr>
              <a:t>    拓片制作是考古工作中常用的一种传统技艺，它具有摄影技术所不能取代的特殊功能，可以给人以清晰、真实、完整的印象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6" name="图片 5" descr="C:\Users\lenovo\Desktop\拓片\碑帖.jpg碑帖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"/>
                </a14:imgProps>
              </a:ext>
            </a:extLst>
          </a:blip>
          <a:srcRect/>
          <a:stretch>
            <a:fillRect/>
          </a:stretch>
        </p:blipFill>
        <p:spPr>
          <a:xfrm>
            <a:off x="375920" y="350520"/>
            <a:ext cx="5613400" cy="3824592"/>
          </a:xfrm>
          <a:prstGeom prst="rect">
            <a:avLst/>
          </a:prstGeom>
        </p:spPr>
      </p:pic>
      <p:pic>
        <p:nvPicPr>
          <p:cNvPr id="7" name="图片 6" descr="铜镜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/>
                </a14:imgProps>
              </a:ext>
            </a:extLst>
          </a:blip>
          <a:srcRect/>
          <a:stretch>
            <a:fillRect/>
          </a:stretch>
        </p:blipFill>
        <p:spPr>
          <a:xfrm>
            <a:off x="4059768" y="4350648"/>
            <a:ext cx="2920151" cy="21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瓦当拓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993" y="953877"/>
            <a:ext cx="2266527" cy="2260979"/>
          </a:xfrm>
          <a:prstGeom prst="rect">
            <a:avLst/>
          </a:prstGeom>
        </p:spPr>
      </p:pic>
      <p:pic>
        <p:nvPicPr>
          <p:cNvPr id="4" name="图片 3" descr="甲骨文拓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94" y="493545"/>
            <a:ext cx="2555750" cy="2691615"/>
          </a:xfrm>
          <a:prstGeom prst="rect">
            <a:avLst/>
          </a:prstGeom>
        </p:spPr>
      </p:pic>
      <p:pic>
        <p:nvPicPr>
          <p:cNvPr id="5" name="图片 4" descr="画像砖拓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14" y="3808293"/>
            <a:ext cx="7084841" cy="1693347"/>
          </a:xfrm>
          <a:prstGeom prst="rect">
            <a:avLst/>
          </a:prstGeom>
        </p:spPr>
      </p:pic>
      <p:pic>
        <p:nvPicPr>
          <p:cNvPr id="6" name="图片 5" descr="钱币拓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127" y="921514"/>
            <a:ext cx="1975274" cy="2300072"/>
          </a:xfrm>
          <a:prstGeom prst="rect">
            <a:avLst/>
          </a:prstGeom>
        </p:spPr>
      </p:pic>
      <p:sp>
        <p:nvSpPr>
          <p:cNvPr id="8" name="文本框 99"/>
          <p:cNvSpPr txBox="1"/>
          <p:nvPr/>
        </p:nvSpPr>
        <p:spPr>
          <a:xfrm>
            <a:off x="1032087" y="3278618"/>
            <a:ext cx="157649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甲骨文拓片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67400" y="3265473"/>
            <a:ext cx="157649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瓦当拓片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3074" y="3276163"/>
            <a:ext cx="157649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钱币拓片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5600" y="5646376"/>
            <a:ext cx="157649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画像砖拓片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副标题 2"/>
          <p:cNvSpPr txBox="1">
            <a:spLocks/>
          </p:cNvSpPr>
          <p:nvPr/>
        </p:nvSpPr>
        <p:spPr>
          <a:xfrm>
            <a:off x="4876800" y="323528"/>
            <a:ext cx="3459480" cy="88043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拓片的种类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图片 12" descr="碑帖拓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487" y="358403"/>
            <a:ext cx="3773593" cy="1637286"/>
          </a:xfrm>
          <a:prstGeom prst="rect">
            <a:avLst/>
          </a:prstGeom>
        </p:spPr>
      </p:pic>
      <p:pic>
        <p:nvPicPr>
          <p:cNvPr id="15" name="图片 14" descr="画像石拓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2774" y="3670974"/>
            <a:ext cx="2241127" cy="2912706"/>
          </a:xfrm>
          <a:prstGeom prst="rect">
            <a:avLst/>
          </a:prstGeom>
        </p:spPr>
      </p:pic>
      <p:pic>
        <p:nvPicPr>
          <p:cNvPr id="16" name="图片 15" descr="青铜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200" y="2177448"/>
            <a:ext cx="2219114" cy="2287737"/>
          </a:xfrm>
          <a:prstGeom prst="rect">
            <a:avLst/>
          </a:prstGeom>
        </p:spPr>
      </p:pic>
      <p:sp>
        <p:nvSpPr>
          <p:cNvPr id="17" name="文本框 15"/>
          <p:cNvSpPr txBox="1"/>
          <p:nvPr/>
        </p:nvSpPr>
        <p:spPr>
          <a:xfrm>
            <a:off x="5965614" y="6221243"/>
            <a:ext cx="1733127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画像石拓片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6"/>
          <p:cNvSpPr txBox="1"/>
          <p:nvPr/>
        </p:nvSpPr>
        <p:spPr>
          <a:xfrm>
            <a:off x="10755207" y="4469129"/>
            <a:ext cx="143679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</a:rPr>
              <a:t>铜器拓片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7840981" y="2041408"/>
            <a:ext cx="1067647" cy="3682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碑拓</a:t>
            </a:r>
          </a:p>
        </p:txBody>
      </p:sp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724400" y="445448"/>
            <a:ext cx="3459480" cy="88043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拓片的技法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菱形"/>
          <p:cNvSpPr/>
          <p:nvPr/>
        </p:nvSpPr>
        <p:spPr>
          <a:xfrm>
            <a:off x="1976967" y="1178202"/>
            <a:ext cx="3122507" cy="138398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  <a:sym typeface="+mn-ea"/>
              </a:rPr>
              <a:t>传统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  <a:sym typeface="+mn-ea"/>
              </a:rPr>
              <a:t>水墨拓</a:t>
            </a:r>
            <a:endParaRPr lang="zh-CN" altLang="en-US" sz="2400" dirty="0">
              <a:solidFill>
                <a:schemeClr val="bg1"/>
              </a:solidFill>
              <a:latin typeface="文鼎行楷碑体_B" panose="04020800000000000000" charset="-122"/>
              <a:ea typeface="文鼎行楷碑体_B" panose="04020800000000000000" charset="-122"/>
            </a:endParaRPr>
          </a:p>
        </p:txBody>
      </p:sp>
      <p:sp>
        <p:nvSpPr>
          <p:cNvPr id="4" name="菱形"/>
          <p:cNvSpPr/>
          <p:nvPr/>
        </p:nvSpPr>
        <p:spPr>
          <a:xfrm>
            <a:off x="6797041" y="3065103"/>
            <a:ext cx="2992967" cy="1333826"/>
          </a:xfrm>
          <a:prstGeom prst="diamond">
            <a:avLst/>
          </a:prstGeom>
          <a:solidFill>
            <a:schemeClr val="accent3">
              <a:lumMod val="75000"/>
            </a:schemeClr>
          </a:solidFill>
          <a:effectLst>
            <a:softEdge rad="1016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油墨拓</a:t>
            </a:r>
          </a:p>
        </p:txBody>
      </p:sp>
      <p:sp>
        <p:nvSpPr>
          <p:cNvPr id="5" name="菱形"/>
          <p:cNvSpPr/>
          <p:nvPr/>
        </p:nvSpPr>
        <p:spPr>
          <a:xfrm>
            <a:off x="1929554" y="5164142"/>
            <a:ext cx="3248660" cy="1389058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蜡墨拓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"/>
                </a14:imgProps>
              </a:ext>
            </a:extLst>
          </a:blip>
          <a:srcRect/>
          <a:stretch>
            <a:fillRect/>
          </a:stretch>
        </p:blipFill>
        <p:spPr>
          <a:xfrm>
            <a:off x="2523067" y="2578162"/>
            <a:ext cx="1993900" cy="2344358"/>
          </a:xfrm>
          <a:prstGeom prst="rect">
            <a:avLst/>
          </a:prstGeom>
        </p:spPr>
      </p:pic>
      <p:pic>
        <p:nvPicPr>
          <p:cNvPr id="7" name="图片 6" descr="仙人骑羊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/>
                </a14:imgProps>
              </a:ext>
            </a:extLst>
          </a:blip>
          <a:srcRect/>
          <a:stretch>
            <a:fillRect/>
          </a:stretch>
        </p:blipFill>
        <p:spPr>
          <a:xfrm>
            <a:off x="7078134" y="1117243"/>
            <a:ext cx="2333413" cy="1813140"/>
          </a:xfrm>
          <a:prstGeom prst="rect">
            <a:avLst/>
          </a:prstGeom>
        </p:spPr>
      </p:pic>
      <p:pic>
        <p:nvPicPr>
          <p:cNvPr id="8" name="图片 7" descr="拓片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"/>
                </a14:imgProps>
              </a:ext>
            </a:extLst>
          </a:blip>
          <a:srcRect/>
          <a:stretch>
            <a:fillRect/>
          </a:stretch>
        </p:blipFill>
        <p:spPr>
          <a:xfrm>
            <a:off x="6680730" y="4770120"/>
            <a:ext cx="3504671" cy="16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>
            <a:spLocks/>
          </p:cNvSpPr>
          <p:nvPr/>
        </p:nvSpPr>
        <p:spPr>
          <a:xfrm>
            <a:off x="1041400" y="983722"/>
            <a:ext cx="2734733" cy="2534333"/>
          </a:xfrm>
          <a:prstGeom prst="rect">
            <a:avLst/>
          </a:prstGeom>
        </p:spPr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上纸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敲打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上墨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取下拓片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267" y="2047454"/>
            <a:ext cx="6377940" cy="4505746"/>
          </a:xfrm>
          <a:prstGeom prst="rect">
            <a:avLst/>
          </a:prstGeom>
        </p:spPr>
      </p:pic>
      <p:sp>
        <p:nvSpPr>
          <p:cNvPr id="9" name="副标题 2"/>
          <p:cNvSpPr txBox="1">
            <a:spLocks/>
          </p:cNvSpPr>
          <p:nvPr/>
        </p:nvSpPr>
        <p:spPr>
          <a:xfrm>
            <a:off x="4160520" y="765488"/>
            <a:ext cx="3459480" cy="88043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拓片的制作流程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05840" y="1691640"/>
            <a:ext cx="9906000" cy="60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2BBA97CC-570B-4CE2-BEC7-2B46D463B064}"/>
              </a:ext>
            </a:extLst>
          </p:cNvPr>
          <p:cNvGrpSpPr/>
          <p:nvPr/>
        </p:nvGrpSpPr>
        <p:grpSpPr>
          <a:xfrm>
            <a:off x="-28578" y="2883746"/>
            <a:ext cx="12220578" cy="3974253"/>
            <a:chOff x="-28578" y="2883746"/>
            <a:chExt cx="12220578" cy="397425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DC7CB87-4C11-4224-BDAF-488316509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4130" r="10291" b="16441"/>
            <a:stretch/>
          </p:blipFill>
          <p:spPr>
            <a:xfrm>
              <a:off x="-28578" y="4876801"/>
              <a:ext cx="12220577" cy="1981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22A919E8-66CD-4632-AE99-76FF1522F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0278" b="23889"/>
            <a:stretch/>
          </p:blipFill>
          <p:spPr>
            <a:xfrm>
              <a:off x="-2" y="2883746"/>
              <a:ext cx="12192002" cy="2894239"/>
            </a:xfrm>
            <a:prstGeom prst="rect">
              <a:avLst/>
            </a:prstGeom>
          </p:spPr>
        </p:pic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B0226332-7626-4976-8633-86CDCDFD48EA}"/>
              </a:ext>
            </a:extLst>
          </p:cNvPr>
          <p:cNvGrpSpPr/>
          <p:nvPr/>
        </p:nvGrpSpPr>
        <p:grpSpPr>
          <a:xfrm>
            <a:off x="914400" y="1261890"/>
            <a:ext cx="7010400" cy="1569660"/>
            <a:chOff x="-617444" y="584344"/>
            <a:chExt cx="5448302" cy="1492588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0A76664F-5CCF-451F-8C1A-7BF7EF84A465}"/>
                </a:ext>
              </a:extLst>
            </p:cNvPr>
            <p:cNvSpPr txBox="1"/>
            <p:nvPr/>
          </p:nvSpPr>
          <p:spPr>
            <a:xfrm>
              <a:off x="-510450" y="584344"/>
              <a:ext cx="5219702" cy="14925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传统工艺体验</a:t>
              </a:r>
              <a:endParaRPr lang="en-US" altLang="zh-CN" sz="4800" dirty="0" smtClean="0">
                <a:solidFill>
                  <a:schemeClr val="accent1"/>
                </a:solidFill>
                <a:latin typeface="迷你简毡笔黑" pitchFamily="65" charset="-122"/>
                <a:ea typeface="迷你简毡笔黑" pitchFamily="65" charset="-122"/>
              </a:endParaRPr>
            </a:p>
            <a:p>
              <a:pPr algn="r"/>
              <a:r>
                <a:rPr lang="en-US" altLang="zh-CN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——</a:t>
              </a:r>
              <a:r>
                <a:rPr lang="zh-CN" altLang="en-US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拓片制作</a:t>
              </a:r>
            </a:p>
          </p:txBody>
        </p:sp>
        <p:sp>
          <p:nvSpPr>
            <p:cNvPr id="3" name="图文框 2">
              <a:extLst>
                <a:ext uri="{FF2B5EF4-FFF2-40B4-BE49-F238E27FC236}">
                  <a16:creationId xmlns:a16="http://schemas.microsoft.com/office/drawing/2014/main" xmlns="" id="{94C4B5AC-3BA8-4A06-B90F-56779FCDADE2}"/>
                </a:ext>
              </a:extLst>
            </p:cNvPr>
            <p:cNvSpPr/>
            <p:nvPr/>
          </p:nvSpPr>
          <p:spPr>
            <a:xfrm>
              <a:off x="-617444" y="600637"/>
              <a:ext cx="5448302" cy="1468440"/>
            </a:xfrm>
            <a:prstGeom prst="frame">
              <a:avLst>
                <a:gd name="adj1" fmla="val 1557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13ED853-0ED4-4ADA-9920-1A5237E8B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2" b="61111"/>
          <a:stretch/>
        </p:blipFill>
        <p:spPr>
          <a:xfrm>
            <a:off x="7048501" y="-1"/>
            <a:ext cx="5143500" cy="4463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B5DE0D-245D-4A06-A45A-CEBC2D3CD9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68" t="55843" r="6377" b="30952"/>
          <a:stretch/>
        </p:blipFill>
        <p:spPr>
          <a:xfrm>
            <a:off x="6096000" y="2409021"/>
            <a:ext cx="3437692" cy="1981197"/>
          </a:xfrm>
          <a:prstGeom prst="rect">
            <a:avLst/>
          </a:prstGeom>
        </p:spPr>
      </p:pic>
      <p:pic>
        <p:nvPicPr>
          <p:cNvPr id="10" name="Picture 1" descr="H:\工作室\维楫堂\临沂市博物馆\活动&amp;材料\硬盘拷贝你懂的\高天图\陶器\博物馆精粹_页面_054.jpg"/>
          <p:cNvPicPr>
            <a:picLocks noChangeAspect="1" noChangeArrowheads="1"/>
          </p:cNvPicPr>
          <p:nvPr/>
        </p:nvPicPr>
        <p:blipFill>
          <a:blip r:embed="rId7"/>
          <a:srcRect l="12401" t="43971" r="12662" b="24545"/>
          <a:stretch>
            <a:fillRect/>
          </a:stretch>
        </p:blipFill>
        <p:spPr bwMode="auto">
          <a:xfrm>
            <a:off x="914400" y="3030933"/>
            <a:ext cx="6629400" cy="382706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28485" t="9562" r="9293"/>
          <a:stretch>
            <a:fillRect/>
          </a:stretch>
        </p:blipFill>
        <p:spPr bwMode="auto">
          <a:xfrm rot="10800000">
            <a:off x="7830047" y="3013585"/>
            <a:ext cx="3442555" cy="3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69319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89E5E19-1CF3-4CC5-A779-FF2440D37695}"/>
              </a:ext>
            </a:extLst>
          </p:cNvPr>
          <p:cNvGrpSpPr/>
          <p:nvPr/>
        </p:nvGrpSpPr>
        <p:grpSpPr>
          <a:xfrm>
            <a:off x="2432901" y="1332398"/>
            <a:ext cx="2628467" cy="4874922"/>
            <a:chOff x="780735" y="1554321"/>
            <a:chExt cx="2628467" cy="4530835"/>
          </a:xfrm>
        </p:grpSpPr>
        <p:sp>
          <p:nvSpPr>
            <p:cNvPr id="7" name="í$ľíḑê">
              <a:extLst>
                <a:ext uri="{FF2B5EF4-FFF2-40B4-BE49-F238E27FC236}">
                  <a16:creationId xmlns:a16="http://schemas.microsoft.com/office/drawing/2014/main" xmlns="" id="{A6EED589-E66F-4C9C-90CE-BFC3A094BDDC}"/>
                </a:ext>
              </a:extLst>
            </p:cNvPr>
            <p:cNvSpPr/>
            <p:nvPr/>
          </p:nvSpPr>
          <p:spPr>
            <a:xfrm flipV="1">
              <a:off x="780735" y="1554321"/>
              <a:ext cx="2622456" cy="3326069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îṡ1îdé">
              <a:extLst>
                <a:ext uri="{FF2B5EF4-FFF2-40B4-BE49-F238E27FC236}">
                  <a16:creationId xmlns:a16="http://schemas.microsoft.com/office/drawing/2014/main" xmlns="" id="{7AE69624-A284-4486-BB02-633247FDBCA5}"/>
                </a:ext>
              </a:extLst>
            </p:cNvPr>
            <p:cNvSpPr/>
            <p:nvPr/>
          </p:nvSpPr>
          <p:spPr bwMode="auto">
            <a:xfrm>
              <a:off x="861359" y="5426517"/>
              <a:ext cx="2520950" cy="658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/>
              <a:r>
                <a:rPr lang="zh-CN" altLang="en-US" sz="1600" dirty="0" smtClean="0"/>
                <a:t>公元</a:t>
              </a:r>
              <a:r>
                <a:rPr lang="en-US" altLang="zh-CN" sz="1600" dirty="0" smtClean="0"/>
                <a:t>427-482</a:t>
              </a:r>
              <a:r>
                <a:rPr lang="zh-CN" altLang="en-US" sz="1600" dirty="0" smtClean="0"/>
                <a:t>年</a:t>
              </a:r>
              <a:endParaRPr lang="en-US" altLang="zh-CN" sz="1600" dirty="0"/>
            </a:p>
          </p:txBody>
        </p:sp>
        <p:sp>
          <p:nvSpPr>
            <p:cNvPr id="9" name="ï$ľiḍê">
              <a:extLst>
                <a:ext uri="{FF2B5EF4-FFF2-40B4-BE49-F238E27FC236}">
                  <a16:creationId xmlns:a16="http://schemas.microsoft.com/office/drawing/2014/main" xmlns="" id="{899B88AF-CF3C-4AF7-8BB5-4A3742ED049C}"/>
                </a:ext>
              </a:extLst>
            </p:cNvPr>
            <p:cNvSpPr txBox="1"/>
            <p:nvPr/>
          </p:nvSpPr>
          <p:spPr bwMode="auto">
            <a:xfrm>
              <a:off x="888252" y="4938105"/>
              <a:ext cx="2520950" cy="51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/>
                <a:t>生卒年</a:t>
              </a:r>
              <a:endParaRPr lang="zh-CN" altLang="en-US" sz="2000" b="1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5791DE6B-21E8-466E-BCCA-C33F050BFC92}"/>
              </a:ext>
            </a:extLst>
          </p:cNvPr>
          <p:cNvGrpSpPr/>
          <p:nvPr/>
        </p:nvGrpSpPr>
        <p:grpSpPr>
          <a:xfrm>
            <a:off x="508107" y="1491257"/>
            <a:ext cx="2766477" cy="4227618"/>
            <a:chOff x="2422374" y="1751166"/>
            <a:chExt cx="2766477" cy="2786949"/>
          </a:xfrm>
        </p:grpSpPr>
        <p:sp>
          <p:nvSpPr>
            <p:cNvPr id="11" name="íṣľiďè">
              <a:extLst>
                <a:ext uri="{FF2B5EF4-FFF2-40B4-BE49-F238E27FC236}">
                  <a16:creationId xmlns:a16="http://schemas.microsoft.com/office/drawing/2014/main" xmlns="" id="{FFCD0B74-9BD3-4EA2-AF5C-015529AD2FAE}"/>
                </a:ext>
              </a:extLst>
            </p:cNvPr>
            <p:cNvSpPr/>
            <p:nvPr/>
          </p:nvSpPr>
          <p:spPr>
            <a:xfrm>
              <a:off x="2422374" y="1751166"/>
              <a:ext cx="2766477" cy="238489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sz="2000" b="1" dirty="0"/>
                <a:t> </a:t>
              </a:r>
              <a:r>
                <a:rPr lang="zh-CN" altLang="en-US" sz="2000" b="1" dirty="0" smtClean="0"/>
                <a:t>字 绍伯</a:t>
              </a:r>
              <a:endParaRPr lang="zh-CN" altLang="en-US" sz="2000" b="1" dirty="0"/>
            </a:p>
          </p:txBody>
        </p:sp>
        <p:sp>
          <p:nvSpPr>
            <p:cNvPr id="12" name="iṣlîďè">
              <a:extLst>
                <a:ext uri="{FF2B5EF4-FFF2-40B4-BE49-F238E27FC236}">
                  <a16:creationId xmlns:a16="http://schemas.microsoft.com/office/drawing/2014/main" xmlns="" id="{41EAD8DD-1C65-4AEA-8303-7FDDCF32F7D2}"/>
                </a:ext>
              </a:extLst>
            </p:cNvPr>
            <p:cNvSpPr/>
            <p:nvPr/>
          </p:nvSpPr>
          <p:spPr bwMode="auto">
            <a:xfrm>
              <a:off x="2569037" y="4136059"/>
              <a:ext cx="2520950" cy="40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/>
              <a:r>
                <a:rPr lang="zh-CN" altLang="en-US" sz="1600" dirty="0" smtClean="0"/>
                <a:t>小字 斗将</a:t>
              </a:r>
              <a:endParaRPr lang="en-US" altLang="zh-CN" sz="1600" dirty="0" smtClean="0"/>
            </a:p>
          </p:txBody>
        </p:sp>
      </p:grpSp>
      <p:pic>
        <p:nvPicPr>
          <p:cNvPr id="32770" name="Picture 2" descr="https://p1.ssl.qhmsg.com/dr/270_500_/t017503c940426e61ab.jpg?size=500x7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3656" y="310992"/>
            <a:ext cx="2931459" cy="4276506"/>
          </a:xfrm>
          <a:prstGeom prst="triangle">
            <a:avLst/>
          </a:prstGeom>
          <a:noFill/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889E5E19-1CF3-4CC5-A779-FF2440D37695}"/>
              </a:ext>
            </a:extLst>
          </p:cNvPr>
          <p:cNvGrpSpPr/>
          <p:nvPr/>
        </p:nvGrpSpPr>
        <p:grpSpPr>
          <a:xfrm>
            <a:off x="6678677" y="1363775"/>
            <a:ext cx="2622456" cy="3578662"/>
            <a:chOff x="780735" y="1554321"/>
            <a:chExt cx="2622456" cy="3326069"/>
          </a:xfrm>
        </p:grpSpPr>
        <p:sp>
          <p:nvSpPr>
            <p:cNvPr id="22" name="í$ľíḑê">
              <a:extLst>
                <a:ext uri="{FF2B5EF4-FFF2-40B4-BE49-F238E27FC236}">
                  <a16:creationId xmlns:a16="http://schemas.microsoft.com/office/drawing/2014/main" xmlns="" id="{A6EED589-E66F-4C9C-90CE-BFC3A094BDDC}"/>
                </a:ext>
              </a:extLst>
            </p:cNvPr>
            <p:cNvSpPr/>
            <p:nvPr/>
          </p:nvSpPr>
          <p:spPr>
            <a:xfrm flipV="1">
              <a:off x="780735" y="1554321"/>
              <a:ext cx="2622456" cy="3326069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ï$ľiḍê">
              <a:extLst>
                <a:ext uri="{FF2B5EF4-FFF2-40B4-BE49-F238E27FC236}">
                  <a16:creationId xmlns:a16="http://schemas.microsoft.com/office/drawing/2014/main" xmlns="" id="{899B88AF-CF3C-4AF7-8BB5-4A3742ED049C}"/>
                </a:ext>
              </a:extLst>
            </p:cNvPr>
            <p:cNvSpPr txBox="1"/>
            <p:nvPr/>
          </p:nvSpPr>
          <p:spPr bwMode="auto">
            <a:xfrm>
              <a:off x="861359" y="1751133"/>
              <a:ext cx="2520950" cy="176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/>
                <a:t>祖籍</a:t>
              </a:r>
              <a:endParaRPr lang="en-US" altLang="zh-CN" sz="2000" b="1" dirty="0" smtClean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2000" b="1" dirty="0" smtClean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dirty="0" smtClean="0"/>
                <a:t>东海郡</a:t>
              </a:r>
              <a:endParaRPr lang="en-US" altLang="zh-CN" sz="2000" dirty="0" smtClean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dirty="0" smtClean="0"/>
                <a:t>兰陵县</a:t>
              </a:r>
              <a:endParaRPr lang="zh-CN" altLang="en-US" sz="2000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5791DE6B-21E8-466E-BCCA-C33F050BFC92}"/>
              </a:ext>
            </a:extLst>
          </p:cNvPr>
          <p:cNvGrpSpPr/>
          <p:nvPr/>
        </p:nvGrpSpPr>
        <p:grpSpPr>
          <a:xfrm>
            <a:off x="8481455" y="1547478"/>
            <a:ext cx="2766477" cy="4740825"/>
            <a:chOff x="2251892" y="1740949"/>
            <a:chExt cx="2766477" cy="3125267"/>
          </a:xfrm>
        </p:grpSpPr>
        <p:sp>
          <p:nvSpPr>
            <p:cNvPr id="26" name="íṣľiďè">
              <a:extLst>
                <a:ext uri="{FF2B5EF4-FFF2-40B4-BE49-F238E27FC236}">
                  <a16:creationId xmlns:a16="http://schemas.microsoft.com/office/drawing/2014/main" xmlns="" id="{FFCD0B74-9BD3-4EA2-AF5C-015529AD2FAE}"/>
                </a:ext>
              </a:extLst>
            </p:cNvPr>
            <p:cNvSpPr/>
            <p:nvPr/>
          </p:nvSpPr>
          <p:spPr>
            <a:xfrm>
              <a:off x="2251892" y="1740949"/>
              <a:ext cx="2766477" cy="238489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zh-CN" altLang="en-US" sz="2000" b="1" dirty="0" smtClean="0"/>
                <a:t>史称</a:t>
              </a:r>
              <a:endParaRPr lang="en-US" altLang="zh-CN" sz="2000" b="1" dirty="0" smtClean="0"/>
            </a:p>
            <a:p>
              <a:pPr algn="ctr"/>
              <a:endParaRPr lang="en-US" altLang="zh-CN" sz="2000" b="1" dirty="0" smtClean="0"/>
            </a:p>
            <a:p>
              <a:pPr algn="ctr"/>
              <a:r>
                <a:rPr lang="zh-CN" altLang="en-US" sz="2000" b="1" dirty="0" smtClean="0"/>
                <a:t>齐高帝</a:t>
              </a:r>
              <a:endParaRPr lang="zh-CN" altLang="en-US" sz="2000" b="1" dirty="0"/>
            </a:p>
          </p:txBody>
        </p:sp>
        <p:sp>
          <p:nvSpPr>
            <p:cNvPr id="27" name="iṣlîďè">
              <a:extLst>
                <a:ext uri="{FF2B5EF4-FFF2-40B4-BE49-F238E27FC236}">
                  <a16:creationId xmlns:a16="http://schemas.microsoft.com/office/drawing/2014/main" xmlns="" id="{41EAD8DD-1C65-4AEA-8303-7FDDCF32F7D2}"/>
                </a:ext>
              </a:extLst>
            </p:cNvPr>
            <p:cNvSpPr/>
            <p:nvPr/>
          </p:nvSpPr>
          <p:spPr bwMode="auto">
            <a:xfrm>
              <a:off x="2383057" y="4207577"/>
              <a:ext cx="2520950" cy="658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/>
              <a:r>
                <a:rPr lang="zh-CN" altLang="en-US" sz="1600" dirty="0" smtClean="0"/>
                <a:t>谥号 高皇帝</a:t>
              </a:r>
              <a:endParaRPr lang="en-US" altLang="zh-CN" sz="1600" dirty="0" smtClean="0"/>
            </a:p>
            <a:p>
              <a:pPr algn="ctr"/>
              <a:r>
                <a:rPr lang="zh-CN" altLang="en-US" sz="1600" dirty="0" smtClean="0"/>
                <a:t>庙号 太祖</a:t>
              </a:r>
              <a:endParaRPr lang="en-US" altLang="zh-CN" sz="1600" dirty="0" smtClean="0"/>
            </a:p>
          </p:txBody>
        </p:sp>
      </p:grpSp>
      <p:sp>
        <p:nvSpPr>
          <p:cNvPr id="28" name="ï$ľiḍê">
            <a:extLst>
              <a:ext uri="{FF2B5EF4-FFF2-40B4-BE49-F238E27FC236}">
                <a16:creationId xmlns:a16="http://schemas.microsoft.com/office/drawing/2014/main" xmlns="" id="{899B88AF-CF3C-4AF7-8BB5-4A3742ED049C}"/>
              </a:ext>
            </a:extLst>
          </p:cNvPr>
          <p:cNvSpPr txBox="1"/>
          <p:nvPr/>
        </p:nvSpPr>
        <p:spPr bwMode="auto">
          <a:xfrm>
            <a:off x="2477665" y="1750346"/>
            <a:ext cx="2520950" cy="55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在位时间</a:t>
            </a:r>
            <a:endParaRPr lang="zh-CN" altLang="en-US" sz="2000" b="1" dirty="0"/>
          </a:p>
        </p:txBody>
      </p:sp>
      <p:sp>
        <p:nvSpPr>
          <p:cNvPr id="29" name="îṡ1îdé">
            <a:extLst>
              <a:ext uri="{FF2B5EF4-FFF2-40B4-BE49-F238E27FC236}">
                <a16:creationId xmlns:a16="http://schemas.microsoft.com/office/drawing/2014/main" xmlns="" id="{7AE69624-A284-4486-BB02-633247FDBCA5}"/>
              </a:ext>
            </a:extLst>
          </p:cNvPr>
          <p:cNvSpPr/>
          <p:nvPr/>
        </p:nvSpPr>
        <p:spPr bwMode="auto">
          <a:xfrm>
            <a:off x="2502509" y="2405990"/>
            <a:ext cx="2520950" cy="70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/>
          <a:p>
            <a:pPr algn="ctr"/>
            <a:r>
              <a:rPr lang="zh-CN" altLang="en-US" sz="1600" dirty="0" smtClean="0"/>
              <a:t>公元</a:t>
            </a:r>
            <a:r>
              <a:rPr lang="en-US" altLang="zh-CN" sz="1600" dirty="0" smtClean="0"/>
              <a:t>479-482</a:t>
            </a:r>
            <a:r>
              <a:rPr lang="zh-CN" altLang="en-US" sz="1600" dirty="0" smtClean="0"/>
              <a:t>年</a:t>
            </a:r>
            <a:endParaRPr lang="en-US" altLang="zh-CN" sz="1600" dirty="0"/>
          </a:p>
        </p:txBody>
      </p:sp>
      <p:sp>
        <p:nvSpPr>
          <p:cNvPr id="30" name="ï$ľiḍê">
            <a:extLst>
              <a:ext uri="{FF2B5EF4-FFF2-40B4-BE49-F238E27FC236}">
                <a16:creationId xmlns:a16="http://schemas.microsoft.com/office/drawing/2014/main" xmlns="" id="{899B88AF-CF3C-4AF7-8BB5-4A3742ED049C}"/>
              </a:ext>
            </a:extLst>
          </p:cNvPr>
          <p:cNvSpPr txBox="1"/>
          <p:nvPr/>
        </p:nvSpPr>
        <p:spPr bwMode="auto">
          <a:xfrm>
            <a:off x="6622248" y="4870064"/>
            <a:ext cx="2520950" cy="6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/>
              <a:t>兰陵萧氏</a:t>
            </a:r>
            <a:endParaRPr lang="en-US" altLang="zh-CN" sz="2000" b="1" dirty="0" smtClean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F6C1B2BF-1D2B-4567-9E8A-06B0BB3FA4E7}"/>
              </a:ext>
            </a:extLst>
          </p:cNvPr>
          <p:cNvSpPr txBox="1"/>
          <p:nvPr/>
        </p:nvSpPr>
        <p:spPr>
          <a:xfrm>
            <a:off x="3041685" y="417809"/>
            <a:ext cx="645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萧齐王朝的开国皇帝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——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萧道成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行黑简体" pitchFamily="2" charset="-122"/>
              <a:ea typeface="方正行黑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130727" y="1487062"/>
            <a:ext cx="1756473" cy="375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/>
              <a:t>清世宗</a:t>
            </a:r>
            <a:r>
              <a:rPr lang="en-US" altLang="zh-CN" dirty="0" smtClean="0"/>
              <a:t>/</a:t>
            </a:r>
            <a:r>
              <a:rPr lang="zh-CN" altLang="en-US" dirty="0" smtClean="0"/>
              <a:t>宪皇帝</a:t>
            </a:r>
            <a:endParaRPr lang="en-US" altLang="zh-CN" dirty="0"/>
          </a:p>
        </p:txBody>
      </p:sp>
      <p:sp>
        <p:nvSpPr>
          <p:cNvPr id="32" name="矩形 31"/>
          <p:cNvSpPr/>
          <p:nvPr/>
        </p:nvSpPr>
        <p:spPr>
          <a:xfrm>
            <a:off x="9785288" y="96763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/>
              <a:t>汉世宗</a:t>
            </a:r>
            <a:r>
              <a:rPr lang="en-US" altLang="zh-CN" dirty="0" smtClean="0"/>
              <a:t>/</a:t>
            </a:r>
            <a:r>
              <a:rPr lang="zh-CN" altLang="en-US" dirty="0" smtClean="0"/>
              <a:t>孝武皇帝</a:t>
            </a:r>
            <a:endParaRPr lang="en-US" altLang="zh-CN" dirty="0" smtClean="0"/>
          </a:p>
        </p:txBody>
      </p:sp>
      <p:sp>
        <p:nvSpPr>
          <p:cNvPr id="23" name="矩形 22"/>
          <p:cNvSpPr/>
          <p:nvPr/>
        </p:nvSpPr>
        <p:spPr>
          <a:xfrm>
            <a:off x="5459564" y="5621774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/>
              <a:t>唐太宗</a:t>
            </a:r>
            <a:r>
              <a:rPr lang="en-US" altLang="zh-CN" dirty="0" smtClean="0"/>
              <a:t>/</a:t>
            </a:r>
            <a:r>
              <a:rPr lang="zh-CN" altLang="en-US" dirty="0" smtClean="0"/>
              <a:t>文</a:t>
            </a:r>
            <a:r>
              <a:rPr lang="en-US" altLang="zh-CN" dirty="0" smtClean="0"/>
              <a:t>(</a:t>
            </a:r>
            <a:r>
              <a:rPr lang="zh-CN" altLang="en-US" dirty="0" smtClean="0"/>
              <a:t>武大圣大广孝</a:t>
            </a:r>
            <a:r>
              <a:rPr lang="en-US" altLang="zh-CN" dirty="0" smtClean="0"/>
              <a:t>)</a:t>
            </a:r>
            <a:r>
              <a:rPr lang="zh-CN" altLang="en-US" dirty="0" smtClean="0"/>
              <a:t>皇帝</a:t>
            </a:r>
            <a:endParaRPr lang="en-US" altLang="zh-CN" dirty="0" smtClean="0"/>
          </a:p>
        </p:txBody>
      </p:sp>
      <p:sp>
        <p:nvSpPr>
          <p:cNvPr id="33" name="矩形 32"/>
          <p:cNvSpPr/>
          <p:nvPr/>
        </p:nvSpPr>
        <p:spPr>
          <a:xfrm>
            <a:off x="5405107" y="6018014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/>
              <a:t>唐玄宗</a:t>
            </a:r>
            <a:r>
              <a:rPr lang="en-US" altLang="zh-CN" dirty="0" smtClean="0"/>
              <a:t>/(</a:t>
            </a:r>
            <a:r>
              <a:rPr lang="zh-CN" altLang="en-US" dirty="0" smtClean="0"/>
              <a:t>至道大圣大</a:t>
            </a:r>
            <a:r>
              <a:rPr lang="en-US" altLang="zh-CN" dirty="0" smtClean="0"/>
              <a:t>)</a:t>
            </a:r>
            <a:r>
              <a:rPr lang="zh-CN" altLang="en-US" dirty="0" smtClean="0"/>
              <a:t>明</a:t>
            </a:r>
            <a:r>
              <a:rPr lang="en-US" altLang="zh-CN" dirty="0" smtClean="0"/>
              <a:t>(</a:t>
            </a:r>
            <a:r>
              <a:rPr lang="zh-CN" altLang="en-US" dirty="0" smtClean="0"/>
              <a:t>孝</a:t>
            </a:r>
            <a:r>
              <a:rPr lang="en-US" altLang="zh-CN" dirty="0" smtClean="0"/>
              <a:t>)</a:t>
            </a:r>
            <a:r>
              <a:rPr lang="zh-CN" altLang="en-US" dirty="0" smtClean="0"/>
              <a:t>皇帝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616048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3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íSḷiḓe">
            <a:extLst>
              <a:ext uri="{FF2B5EF4-FFF2-40B4-BE49-F238E27FC236}">
                <a16:creationId xmlns:a16="http://schemas.microsoft.com/office/drawing/2014/main" xmlns="" id="{C091D81F-9C61-4F84-937F-BE6B5B971909}"/>
              </a:ext>
            </a:extLst>
          </p:cNvPr>
          <p:cNvGrpSpPr/>
          <p:nvPr/>
        </p:nvGrpSpPr>
        <p:grpSpPr>
          <a:xfrm>
            <a:off x="4726072" y="577289"/>
            <a:ext cx="7084928" cy="5457751"/>
            <a:chOff x="660400" y="2891522"/>
            <a:chExt cx="2991942" cy="329023"/>
          </a:xfrm>
        </p:grpSpPr>
        <p:sp>
          <p:nvSpPr>
            <p:cNvPr id="4" name="iṡḷiďè">
              <a:extLst>
                <a:ext uri="{FF2B5EF4-FFF2-40B4-BE49-F238E27FC236}">
                  <a16:creationId xmlns:a16="http://schemas.microsoft.com/office/drawing/2014/main" xmlns="" id="{0FAE6690-0BB1-44B5-A700-CA92BFA88DB4}"/>
                </a:ext>
              </a:extLst>
            </p:cNvPr>
            <p:cNvSpPr/>
            <p:nvPr/>
          </p:nvSpPr>
          <p:spPr bwMode="auto">
            <a:xfrm>
              <a:off x="701450" y="2931401"/>
              <a:ext cx="2950892" cy="28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dirty="0" smtClean="0"/>
                <a:t>“假黄钺</a:t>
              </a:r>
              <a:r>
                <a:rPr lang="en-US" altLang="zh-CN" dirty="0" smtClean="0"/>
                <a:t>(</a:t>
              </a:r>
              <a:r>
                <a:rPr lang="en-US" altLang="zh-CN" dirty="0" err="1" smtClean="0"/>
                <a:t>yuè</a:t>
              </a:r>
              <a:r>
                <a:rPr lang="en-US" altLang="zh-CN" dirty="0" smtClean="0"/>
                <a:t>)</a:t>
              </a:r>
              <a:r>
                <a:rPr lang="zh-CN" altLang="en-US" dirty="0" smtClean="0"/>
                <a:t>”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dirty="0" smtClean="0"/>
                <a:t>“剑履上殿，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dirty="0" smtClean="0"/>
                <a:t>入朝不趋，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dirty="0" smtClean="0"/>
                <a:t>赞拜不名”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dirty="0" smtClean="0"/>
                <a:t>“加九锡</a:t>
              </a:r>
              <a:r>
                <a:rPr lang="en-US" altLang="zh-CN" dirty="0" smtClean="0"/>
                <a:t>(</a:t>
              </a:r>
              <a:r>
                <a:rPr lang="en-US" altLang="zh-CN" dirty="0" err="1" smtClean="0"/>
                <a:t>cì</a:t>
              </a:r>
              <a:r>
                <a:rPr lang="en-US" altLang="zh-CN" dirty="0" smtClean="0"/>
                <a:t>)</a:t>
              </a:r>
              <a:r>
                <a:rPr lang="zh-CN" altLang="en-US" dirty="0" smtClean="0"/>
                <a:t>”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</p:txBody>
        </p:sp>
        <p:sp>
          <p:nvSpPr>
            <p:cNvPr id="5" name="îślïḓe">
              <a:extLst>
                <a:ext uri="{FF2B5EF4-FFF2-40B4-BE49-F238E27FC236}">
                  <a16:creationId xmlns:a16="http://schemas.microsoft.com/office/drawing/2014/main" xmlns="" id="{62A26158-EE0F-4610-ACAC-59657FC8DA38}"/>
                </a:ext>
              </a:extLst>
            </p:cNvPr>
            <p:cNvSpPr txBox="1"/>
            <p:nvPr/>
          </p:nvSpPr>
          <p:spPr bwMode="auto">
            <a:xfrm>
              <a:off x="660400" y="2891522"/>
              <a:ext cx="2984810" cy="339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改朝换代，禅让江山</a:t>
              </a:r>
              <a:endParaRPr lang="en-US" altLang="zh-CN" sz="2000" b="1" dirty="0"/>
            </a:p>
          </p:txBody>
        </p:sp>
      </p:grpSp>
      <p:pic>
        <p:nvPicPr>
          <p:cNvPr id="69636" name="Picture 4" descr="http://www.rmzxb.com.cn/upload/resources/image/2018/04/02/2116463_6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1975" y="389256"/>
            <a:ext cx="2877185" cy="2675782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452360" y="4325034"/>
            <a:ext cx="4282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仿宋" pitchFamily="49" charset="-122"/>
                <a:ea typeface="仿宋" pitchFamily="49" charset="-122"/>
              </a:rPr>
              <a:t>车马，衣服，乐悬，朱户，弓矢</a:t>
            </a:r>
            <a:r>
              <a:rPr lang="en-US" altLang="zh-CN" sz="2000" dirty="0" smtClean="0">
                <a:latin typeface="仿宋" pitchFamily="49" charset="-122"/>
                <a:ea typeface="仿宋" pitchFamily="49" charset="-122"/>
              </a:rPr>
              <a:t>……</a:t>
            </a:r>
            <a:endParaRPr lang="zh-CN" altLang="en-US" sz="2000" dirty="0"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69638" name="Picture 6" descr="C:\Users\Administrator\Desktop\战车剪影.png"/>
          <p:cNvPicPr>
            <a:picLocks noChangeAspect="1" noChangeArrowheads="1"/>
          </p:cNvPicPr>
          <p:nvPr/>
        </p:nvPicPr>
        <p:blipFill>
          <a:blip r:embed="rId4" cstate="print"/>
          <a:srcRect l="10933" t="25510" r="16327" b="18659"/>
          <a:stretch>
            <a:fillRect/>
          </a:stretch>
        </p:blipFill>
        <p:spPr bwMode="auto">
          <a:xfrm>
            <a:off x="4922520" y="1341120"/>
            <a:ext cx="2501827" cy="1920240"/>
          </a:xfrm>
          <a:prstGeom prst="rect">
            <a:avLst/>
          </a:prstGeom>
          <a:noFill/>
        </p:spPr>
      </p:pic>
      <p:pic>
        <p:nvPicPr>
          <p:cNvPr id="69640" name="Picture 8" descr="http://amuseum.cdstm.cn/AMuseum/silk/images/fs010101_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33691" y="1661160"/>
            <a:ext cx="2139950" cy="2204213"/>
          </a:xfrm>
          <a:prstGeom prst="rect">
            <a:avLst/>
          </a:prstGeom>
          <a:noFill/>
        </p:spPr>
      </p:pic>
      <p:sp>
        <p:nvSpPr>
          <p:cNvPr id="14" name="椭圆 13"/>
          <p:cNvSpPr/>
          <p:nvPr/>
        </p:nvSpPr>
        <p:spPr>
          <a:xfrm>
            <a:off x="3575719" y="5196840"/>
            <a:ext cx="981042" cy="1057499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9641" name="Picture 9" descr="C:\Users\Administrator\Desktop\朱门.png"/>
          <p:cNvPicPr>
            <a:picLocks noChangeAspect="1" noChangeArrowheads="1"/>
          </p:cNvPicPr>
          <p:nvPr/>
        </p:nvPicPr>
        <p:blipFill>
          <a:blip r:embed="rId6" cstate="print"/>
          <a:srcRect l="52758" t="10790" r="14090" b="9029"/>
          <a:stretch>
            <a:fillRect/>
          </a:stretch>
        </p:blipFill>
        <p:spPr bwMode="auto">
          <a:xfrm>
            <a:off x="7894320" y="4739640"/>
            <a:ext cx="824333" cy="1889760"/>
          </a:xfrm>
          <a:prstGeom prst="rect">
            <a:avLst/>
          </a:prstGeom>
          <a:noFill/>
        </p:spPr>
      </p:pic>
      <p:pic>
        <p:nvPicPr>
          <p:cNvPr id="69642" name="Picture 10" descr="C:\Users\Administrator\Desktop\彤弓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7355" y="274319"/>
            <a:ext cx="1929765" cy="1929765"/>
          </a:xfrm>
          <a:prstGeom prst="rect">
            <a:avLst/>
          </a:prstGeom>
          <a:noFill/>
        </p:spPr>
      </p:pic>
      <p:pic>
        <p:nvPicPr>
          <p:cNvPr id="17" name="Picture 9" descr="C:\Users\Administrator\Desktop\朱门.png"/>
          <p:cNvPicPr>
            <a:picLocks noChangeAspect="1" noChangeArrowheads="1"/>
          </p:cNvPicPr>
          <p:nvPr/>
        </p:nvPicPr>
        <p:blipFill>
          <a:blip r:embed="rId6" cstate="print"/>
          <a:srcRect l="12306" t="10790" r="49081" b="9029"/>
          <a:stretch>
            <a:fillRect/>
          </a:stretch>
        </p:blipFill>
        <p:spPr bwMode="auto">
          <a:xfrm>
            <a:off x="8717280" y="4709160"/>
            <a:ext cx="960120" cy="1889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1107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ïṣ1îḍè">
            <a:extLst>
              <a:ext uri="{FF2B5EF4-FFF2-40B4-BE49-F238E27FC236}">
                <a16:creationId xmlns:a16="http://schemas.microsoft.com/office/drawing/2014/main" xmlns="" id="{94BC87BA-A851-4010-9454-D4EB5647BE84}"/>
              </a:ext>
            </a:extLst>
          </p:cNvPr>
          <p:cNvGrpSpPr/>
          <p:nvPr/>
        </p:nvGrpSpPr>
        <p:grpSpPr>
          <a:xfrm>
            <a:off x="5135880" y="553489"/>
            <a:ext cx="6602328" cy="3055033"/>
            <a:chOff x="4292254" y="4763781"/>
            <a:chExt cx="4170845" cy="1032226"/>
          </a:xfrm>
        </p:grpSpPr>
        <p:sp>
          <p:nvSpPr>
            <p:cNvPr id="7" name="íSḷíďè">
              <a:extLst>
                <a:ext uri="{FF2B5EF4-FFF2-40B4-BE49-F238E27FC236}">
                  <a16:creationId xmlns:a16="http://schemas.microsoft.com/office/drawing/2014/main" xmlns="" id="{714FCCD5-F60F-4F6E-BECA-DDDA5A4FD794}"/>
                </a:ext>
              </a:extLst>
            </p:cNvPr>
            <p:cNvSpPr/>
            <p:nvPr/>
          </p:nvSpPr>
          <p:spPr bwMode="auto">
            <a:xfrm>
              <a:off x="4292254" y="4954232"/>
              <a:ext cx="4163985" cy="84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 smtClean="0"/>
                <a:t>禁宗室封山占水，减免赋役，反对奢靡，去金玉、用铁器，禁民间华丽饰物（绣裙、锦鞋），张融“量</a:t>
              </a:r>
              <a:r>
                <a:rPr lang="en-US" altLang="zh-CN" dirty="0" smtClean="0"/>
                <a:t>(</a:t>
              </a:r>
              <a:r>
                <a:rPr lang="en-US" altLang="zh-CN" dirty="0" err="1" smtClean="0"/>
                <a:t>liàng</a:t>
              </a:r>
              <a:r>
                <a:rPr lang="en-US" altLang="zh-CN" dirty="0" smtClean="0"/>
                <a:t>)</a:t>
              </a:r>
              <a:r>
                <a:rPr lang="zh-CN" altLang="en-US" dirty="0" smtClean="0"/>
                <a:t>体裁衣”。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dirty="0" smtClean="0"/>
                <a:t>——</a:t>
              </a:r>
              <a:r>
                <a:rPr lang="zh-CN" altLang="en-US" dirty="0" smtClean="0"/>
                <a:t>“历代所未有”。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 smtClean="0"/>
                <a:t>削世族部曲，立建康城墙。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 smtClean="0"/>
                <a:t>“修建儒学，精选儒官”。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 smtClean="0"/>
                <a:t>“使我临天下十年，当使黄金与土同价。”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dirty="0" smtClean="0"/>
                <a:t>终年五十六岁。</a:t>
              </a: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dirty="0" smtClean="0"/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dirty="0"/>
            </a:p>
          </p:txBody>
        </p:sp>
        <p:sp>
          <p:nvSpPr>
            <p:cNvPr id="8" name="iṥ1îďé">
              <a:extLst>
                <a:ext uri="{FF2B5EF4-FFF2-40B4-BE49-F238E27FC236}">
                  <a16:creationId xmlns:a16="http://schemas.microsoft.com/office/drawing/2014/main" xmlns="" id="{B4A2A67F-F2C7-4BB2-9A5D-1D855E818564}"/>
                </a:ext>
              </a:extLst>
            </p:cNvPr>
            <p:cNvSpPr txBox="1"/>
            <p:nvPr/>
          </p:nvSpPr>
          <p:spPr bwMode="auto">
            <a:xfrm>
              <a:off x="4299112" y="4763781"/>
              <a:ext cx="4163987" cy="1681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/>
                <a:t>为帝简朴，执政清明</a:t>
              </a:r>
              <a:endParaRPr lang="en-US" altLang="zh-CN" b="1" dirty="0"/>
            </a:p>
          </p:txBody>
        </p:sp>
      </p:grpSp>
      <p:pic>
        <p:nvPicPr>
          <p:cNvPr id="67585" name="Picture 1" descr="C:\Users\Administrator\Desktop\汉服大袖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897" y="746760"/>
            <a:ext cx="2780983" cy="2780982"/>
          </a:xfrm>
          <a:prstGeom prst="flowChartSummingJunction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7586" name="Picture 2" descr="C:\Users\Administrator\Desktop\锦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4085" y="3535680"/>
            <a:ext cx="2660015" cy="2660015"/>
          </a:xfrm>
          <a:prstGeom prst="flowChartSummingJunction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67589" name="Picture 5" descr="C:\Users\Administrator\Desktop\男汉服道袍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3055" y="424815"/>
            <a:ext cx="2546985" cy="2546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1107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F6C1B2BF-1D2B-4567-9E8A-06B0BB3FA4E7}"/>
              </a:ext>
            </a:extLst>
          </p:cNvPr>
          <p:cNvSpPr txBox="1"/>
          <p:nvPr/>
        </p:nvSpPr>
        <p:spPr>
          <a:xfrm>
            <a:off x="800584" y="510798"/>
            <a:ext cx="876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临沂历史上唯一的皇族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——</a:t>
            </a: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行黑简体" pitchFamily="2" charset="-122"/>
                <a:ea typeface="方正行黑简体" pitchFamily="2" charset="-122"/>
              </a:rPr>
              <a:t>兰陵萧氏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方正行黑简体" pitchFamily="2" charset="-122"/>
              <a:ea typeface="方正行黑简体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EBCA374C-C53F-4E45-969A-5CDDE3D36938}"/>
              </a:ext>
            </a:extLst>
          </p:cNvPr>
          <p:cNvGrpSpPr/>
          <p:nvPr/>
        </p:nvGrpSpPr>
        <p:grpSpPr>
          <a:xfrm>
            <a:off x="1992835" y="3125201"/>
            <a:ext cx="1821506" cy="1821506"/>
            <a:chOff x="2194313" y="4134794"/>
            <a:chExt cx="1821506" cy="1821506"/>
          </a:xfrm>
        </p:grpSpPr>
        <p:sp>
          <p:nvSpPr>
            <p:cNvPr id="5" name="îṩḻîde">
              <a:extLst>
                <a:ext uri="{FF2B5EF4-FFF2-40B4-BE49-F238E27FC236}">
                  <a16:creationId xmlns:a16="http://schemas.microsoft.com/office/drawing/2014/main" xmlns="" id="{F3E27F77-C2DD-49F5-999A-866D280E6755}"/>
                </a:ext>
              </a:extLst>
            </p:cNvPr>
            <p:cNvSpPr/>
            <p:nvPr/>
          </p:nvSpPr>
          <p:spPr>
            <a:xfrm>
              <a:off x="2194314" y="4134794"/>
              <a:ext cx="1821505" cy="1821506"/>
            </a:xfrm>
            <a:prstGeom prst="ellipse">
              <a:avLst/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iṣ1iḓè">
              <a:extLst>
                <a:ext uri="{FF2B5EF4-FFF2-40B4-BE49-F238E27FC236}">
                  <a16:creationId xmlns:a16="http://schemas.microsoft.com/office/drawing/2014/main" xmlns="" id="{41FBED90-E3EE-4A5C-B90C-F9FE4409A039}"/>
                </a:ext>
              </a:extLst>
            </p:cNvPr>
            <p:cNvSpPr/>
            <p:nvPr/>
          </p:nvSpPr>
          <p:spPr>
            <a:xfrm rot="10800000">
              <a:off x="2194313" y="4134794"/>
              <a:ext cx="1821505" cy="1821506"/>
            </a:xfrm>
            <a:prstGeom prst="arc">
              <a:avLst>
                <a:gd name="adj1" fmla="val 21544368"/>
                <a:gd name="adj2" fmla="val 9511473"/>
              </a:avLst>
            </a:pr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8" name="isḷîdê">
              <a:extLst>
                <a:ext uri="{FF2B5EF4-FFF2-40B4-BE49-F238E27FC236}">
                  <a16:creationId xmlns:a16="http://schemas.microsoft.com/office/drawing/2014/main" xmlns="" id="{B3D15E8E-17AA-4471-9CC8-8B4F5AC9CA49}"/>
                </a:ext>
              </a:extLst>
            </p:cNvPr>
            <p:cNvGrpSpPr/>
            <p:nvPr/>
          </p:nvGrpSpPr>
          <p:grpSpPr>
            <a:xfrm>
              <a:off x="2374900" y="4310051"/>
              <a:ext cx="1479827" cy="1028023"/>
              <a:chOff x="2425127" y="4530259"/>
              <a:chExt cx="1479827" cy="1028023"/>
            </a:xfrm>
          </p:grpSpPr>
          <p:sp>
            <p:nvSpPr>
              <p:cNvPr id="9" name="iṩļíḍê">
                <a:extLst>
                  <a:ext uri="{FF2B5EF4-FFF2-40B4-BE49-F238E27FC236}">
                    <a16:creationId xmlns:a16="http://schemas.microsoft.com/office/drawing/2014/main" xmlns="" id="{4E298607-1FD8-4C59-B5DC-6D2E05E0F3D2}"/>
                  </a:ext>
                </a:extLst>
              </p:cNvPr>
              <p:cNvSpPr txBox="1"/>
              <p:nvPr/>
            </p:nvSpPr>
            <p:spPr bwMode="auto">
              <a:xfrm>
                <a:off x="2425127" y="4530259"/>
                <a:ext cx="14603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/>
                  <a:t>丞相</a:t>
                </a:r>
                <a:r>
                  <a:rPr lang="en-US" altLang="zh-CN" sz="2000" b="1" dirty="0" smtClean="0"/>
                  <a:t>·</a:t>
                </a:r>
                <a:r>
                  <a:rPr lang="zh-CN" altLang="en-US" sz="2000" b="1" dirty="0" smtClean="0"/>
                  <a:t>萧何</a:t>
                </a:r>
                <a:endParaRPr lang="en-US" altLang="zh-CN" sz="2000" b="1" dirty="0"/>
              </a:p>
            </p:txBody>
          </p:sp>
          <p:sp>
            <p:nvSpPr>
              <p:cNvPr id="10" name="ïṩḷídé">
                <a:extLst>
                  <a:ext uri="{FF2B5EF4-FFF2-40B4-BE49-F238E27FC236}">
                    <a16:creationId xmlns:a16="http://schemas.microsoft.com/office/drawing/2014/main" xmlns="" id="{AFB999B4-574E-45B3-9833-117E24FC322F}"/>
                  </a:ext>
                </a:extLst>
              </p:cNvPr>
              <p:cNvSpPr/>
              <p:nvPr/>
            </p:nvSpPr>
            <p:spPr bwMode="auto">
              <a:xfrm>
                <a:off x="2444621" y="4933875"/>
                <a:ext cx="1460333" cy="62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酂</a:t>
                </a:r>
                <a:r>
                  <a:rPr lang="en-US" altLang="zh-CN" sz="1600" dirty="0" smtClean="0"/>
                  <a:t>(</a:t>
                </a:r>
                <a:r>
                  <a:rPr lang="en-US" altLang="zh-CN" sz="1600" dirty="0" err="1" smtClean="0"/>
                  <a:t>zàn</a:t>
                </a:r>
                <a:r>
                  <a:rPr lang="en-US" altLang="zh-CN" sz="1600" dirty="0" smtClean="0"/>
                  <a:t>)</a:t>
                </a:r>
                <a:r>
                  <a:rPr lang="zh-CN" altLang="en-US" sz="1600" dirty="0" smtClean="0"/>
                  <a:t>侯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萧延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侍中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萧彪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公府掾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萧章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  <a:endParaRPr lang="en-US" altLang="zh-CN" sz="1600" dirty="0"/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660873F-641E-4A83-AD41-A28F38639546}"/>
              </a:ext>
            </a:extLst>
          </p:cNvPr>
          <p:cNvGrpSpPr/>
          <p:nvPr/>
        </p:nvGrpSpPr>
        <p:grpSpPr>
          <a:xfrm>
            <a:off x="3751494" y="2666353"/>
            <a:ext cx="1821505" cy="1821506"/>
            <a:chOff x="3952972" y="3675946"/>
            <a:chExt cx="1821505" cy="1821506"/>
          </a:xfrm>
        </p:grpSpPr>
        <p:sp>
          <p:nvSpPr>
            <p:cNvPr id="12" name="ïṧḻîḍê">
              <a:extLst>
                <a:ext uri="{FF2B5EF4-FFF2-40B4-BE49-F238E27FC236}">
                  <a16:creationId xmlns:a16="http://schemas.microsoft.com/office/drawing/2014/main" xmlns="" id="{B83EE374-770C-4176-857C-BA4C4A94B2A2}"/>
                </a:ext>
              </a:extLst>
            </p:cNvPr>
            <p:cNvSpPr/>
            <p:nvPr/>
          </p:nvSpPr>
          <p:spPr>
            <a:xfrm>
              <a:off x="3952972" y="3675946"/>
              <a:ext cx="1821505" cy="1821506"/>
            </a:xfrm>
            <a:prstGeom prst="ellipse">
              <a:avLst/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iSlíďè">
              <a:extLst>
                <a:ext uri="{FF2B5EF4-FFF2-40B4-BE49-F238E27FC236}">
                  <a16:creationId xmlns:a16="http://schemas.microsoft.com/office/drawing/2014/main" xmlns="" id="{01848F43-4D1F-4DA1-A185-9F0E9B835A0A}"/>
                </a:ext>
              </a:extLst>
            </p:cNvPr>
            <p:cNvSpPr/>
            <p:nvPr/>
          </p:nvSpPr>
          <p:spPr>
            <a:xfrm rot="10800000">
              <a:off x="3952972" y="3675946"/>
              <a:ext cx="1821505" cy="1821506"/>
            </a:xfrm>
            <a:prstGeom prst="arc">
              <a:avLst>
                <a:gd name="adj1" fmla="val 21131145"/>
                <a:gd name="adj2" fmla="val 9650809"/>
              </a:avLst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5" name="îš1ïḍê">
              <a:extLst>
                <a:ext uri="{FF2B5EF4-FFF2-40B4-BE49-F238E27FC236}">
                  <a16:creationId xmlns:a16="http://schemas.microsoft.com/office/drawing/2014/main" xmlns="" id="{851063E4-B269-4B0F-B005-744F2B3D65AA}"/>
                </a:ext>
              </a:extLst>
            </p:cNvPr>
            <p:cNvGrpSpPr/>
            <p:nvPr/>
          </p:nvGrpSpPr>
          <p:grpSpPr>
            <a:xfrm>
              <a:off x="4107052" y="3768291"/>
              <a:ext cx="1583824" cy="1265918"/>
              <a:chOff x="2398622" y="4447347"/>
              <a:chExt cx="1583824" cy="1265918"/>
            </a:xfrm>
          </p:grpSpPr>
          <p:sp>
            <p:nvSpPr>
              <p:cNvPr id="16" name="ïṥļiḋè">
                <a:extLst>
                  <a:ext uri="{FF2B5EF4-FFF2-40B4-BE49-F238E27FC236}">
                    <a16:creationId xmlns:a16="http://schemas.microsoft.com/office/drawing/2014/main" xmlns="" id="{A10F9487-5B16-446F-AA9D-A93070516240}"/>
                  </a:ext>
                </a:extLst>
              </p:cNvPr>
              <p:cNvSpPr txBox="1"/>
              <p:nvPr/>
            </p:nvSpPr>
            <p:spPr bwMode="auto">
              <a:xfrm>
                <a:off x="2425127" y="4447347"/>
                <a:ext cx="1460333" cy="669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2000" b="1" dirty="0" smtClean="0"/>
                  <a:t>御史大夫</a:t>
                </a:r>
                <a:r>
                  <a:rPr lang="en-US" altLang="zh-CN" sz="2000" b="1" dirty="0" smtClean="0"/>
                  <a:t>·</a:t>
                </a:r>
                <a:r>
                  <a:rPr lang="zh-CN" altLang="en-US" sz="2000" b="1" dirty="0" smtClean="0"/>
                  <a:t>萧望之</a:t>
                </a:r>
                <a:endParaRPr lang="en-US" altLang="zh-CN" sz="2000" b="1" dirty="0"/>
              </a:p>
            </p:txBody>
          </p:sp>
          <p:sp>
            <p:nvSpPr>
              <p:cNvPr id="17" name="ísḻiḍè">
                <a:extLst>
                  <a:ext uri="{FF2B5EF4-FFF2-40B4-BE49-F238E27FC236}">
                    <a16:creationId xmlns:a16="http://schemas.microsoft.com/office/drawing/2014/main" xmlns="" id="{9766CAC5-F398-49B5-BBE1-92A31D7C2E0B}"/>
                  </a:ext>
                </a:extLst>
              </p:cNvPr>
              <p:cNvSpPr/>
              <p:nvPr/>
            </p:nvSpPr>
            <p:spPr bwMode="auto">
              <a:xfrm>
                <a:off x="2398622" y="5088858"/>
                <a:ext cx="1583824" cy="62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光禄大夫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萧育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御史中丞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萧绍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光禄勋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萧闳</a:t>
                </a:r>
                <a:r>
                  <a:rPr lang="en-US" altLang="zh-CN" sz="1600" dirty="0" smtClean="0"/>
                  <a:t>(</a:t>
                </a:r>
                <a:r>
                  <a:rPr lang="en-US" altLang="zh-CN" sz="1600" dirty="0" err="1" smtClean="0"/>
                  <a:t>hóng</a:t>
                </a:r>
                <a:r>
                  <a:rPr lang="en-US" altLang="zh-CN" sz="1600" dirty="0" smtClean="0"/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济阳太守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萧阐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吴郡太守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萧永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中山相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萧苞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博士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萧周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孝廉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萧休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淮阴令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萧整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  <a:endParaRPr lang="en-US" altLang="zh-CN" sz="1600" dirty="0"/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BC8385A7-FA40-4480-8969-9B2EF16CB0C1}"/>
              </a:ext>
            </a:extLst>
          </p:cNvPr>
          <p:cNvGrpSpPr/>
          <p:nvPr/>
        </p:nvGrpSpPr>
        <p:grpSpPr>
          <a:xfrm>
            <a:off x="5510151" y="2221394"/>
            <a:ext cx="1821506" cy="1821506"/>
            <a:chOff x="5711629" y="3230987"/>
            <a:chExt cx="1821506" cy="1821506"/>
          </a:xfrm>
        </p:grpSpPr>
        <p:sp>
          <p:nvSpPr>
            <p:cNvPr id="20" name="î$liḑé">
              <a:extLst>
                <a:ext uri="{FF2B5EF4-FFF2-40B4-BE49-F238E27FC236}">
                  <a16:creationId xmlns:a16="http://schemas.microsoft.com/office/drawing/2014/main" xmlns="" id="{CE7A41E7-096D-4C20-A3FA-D593EDEAAF64}"/>
                </a:ext>
              </a:extLst>
            </p:cNvPr>
            <p:cNvSpPr/>
            <p:nvPr/>
          </p:nvSpPr>
          <p:spPr>
            <a:xfrm>
              <a:off x="5711630" y="3230987"/>
              <a:ext cx="1821505" cy="1821506"/>
            </a:xfrm>
            <a:prstGeom prst="ellipse">
              <a:avLst/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iṡ1ïḓè">
              <a:extLst>
                <a:ext uri="{FF2B5EF4-FFF2-40B4-BE49-F238E27FC236}">
                  <a16:creationId xmlns:a16="http://schemas.microsoft.com/office/drawing/2014/main" xmlns="" id="{4DA81F7D-4501-402B-8C53-32DE6A74CDF5}"/>
                </a:ext>
              </a:extLst>
            </p:cNvPr>
            <p:cNvSpPr/>
            <p:nvPr/>
          </p:nvSpPr>
          <p:spPr>
            <a:xfrm rot="10800000">
              <a:off x="5711629" y="3230987"/>
              <a:ext cx="1821505" cy="1821506"/>
            </a:xfrm>
            <a:prstGeom prst="arc">
              <a:avLst>
                <a:gd name="adj1" fmla="val 20997435"/>
                <a:gd name="adj2" fmla="val 9587463"/>
              </a:avLst>
            </a:prstGeom>
            <a:ln w="381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3" name="išlïdé">
              <a:extLst>
                <a:ext uri="{FF2B5EF4-FFF2-40B4-BE49-F238E27FC236}">
                  <a16:creationId xmlns:a16="http://schemas.microsoft.com/office/drawing/2014/main" xmlns="" id="{0CD52C31-8FAA-4348-8DF1-970097AA3F6C}"/>
                </a:ext>
              </a:extLst>
            </p:cNvPr>
            <p:cNvGrpSpPr/>
            <p:nvPr/>
          </p:nvGrpSpPr>
          <p:grpSpPr>
            <a:xfrm>
              <a:off x="5892216" y="3318840"/>
              <a:ext cx="1557318" cy="1270410"/>
              <a:chOff x="2425127" y="4442855"/>
              <a:chExt cx="1557318" cy="1270410"/>
            </a:xfrm>
          </p:grpSpPr>
          <p:sp>
            <p:nvSpPr>
              <p:cNvPr id="24" name="ïšḻiḋè">
                <a:extLst>
                  <a:ext uri="{FF2B5EF4-FFF2-40B4-BE49-F238E27FC236}">
                    <a16:creationId xmlns:a16="http://schemas.microsoft.com/office/drawing/2014/main" xmlns="" id="{B9D236C5-1F31-4F1F-8606-57553AE3DAD4}"/>
                  </a:ext>
                </a:extLst>
              </p:cNvPr>
              <p:cNvSpPr txBox="1"/>
              <p:nvPr/>
            </p:nvSpPr>
            <p:spPr bwMode="auto">
              <a:xfrm>
                <a:off x="2425127" y="4442855"/>
                <a:ext cx="1460333" cy="67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/>
                  <a:t>齐高帝</a:t>
                </a:r>
                <a:endParaRPr lang="en-US" altLang="zh-CN" sz="2000" b="1" dirty="0" smtClean="0"/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·</a:t>
                </a:r>
                <a:r>
                  <a:rPr lang="zh-CN" altLang="en-US" sz="2000" b="1" dirty="0" smtClean="0"/>
                  <a:t>萧道成</a:t>
                </a:r>
                <a:endParaRPr lang="en-US" altLang="zh-CN" sz="2000" b="1" dirty="0"/>
              </a:p>
            </p:txBody>
          </p:sp>
          <p:sp>
            <p:nvSpPr>
              <p:cNvPr id="25" name="îŝľîde">
                <a:extLst>
                  <a:ext uri="{FF2B5EF4-FFF2-40B4-BE49-F238E27FC236}">
                    <a16:creationId xmlns:a16="http://schemas.microsoft.com/office/drawing/2014/main" xmlns="" id="{2510B82E-22FF-409B-8B7F-F4D4E2103225}"/>
                  </a:ext>
                </a:extLst>
              </p:cNvPr>
              <p:cNvSpPr/>
              <p:nvPr/>
            </p:nvSpPr>
            <p:spPr bwMode="auto">
              <a:xfrm>
                <a:off x="2522112" y="5088858"/>
                <a:ext cx="1460333" cy="62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 齐武帝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萧赜</a:t>
                </a:r>
                <a:r>
                  <a:rPr lang="en-US" altLang="zh-CN" sz="1600" dirty="0" smtClean="0"/>
                  <a:t>(</a:t>
                </a:r>
                <a:r>
                  <a:rPr lang="en-US" altLang="zh-CN" sz="1600" dirty="0" err="1" smtClean="0"/>
                  <a:t>zé</a:t>
                </a:r>
                <a:r>
                  <a:rPr lang="en-US" altLang="zh-CN" sz="1600" dirty="0" smtClean="0"/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齐炀</a:t>
                </a:r>
                <a:r>
                  <a:rPr lang="en-US" altLang="zh-CN" sz="1600" dirty="0" smtClean="0"/>
                  <a:t>(</a:t>
                </a:r>
                <a:r>
                  <a:rPr lang="en-US" altLang="zh-CN" sz="1600" dirty="0" err="1" smtClean="0"/>
                  <a:t>yáng</a:t>
                </a:r>
                <a:r>
                  <a:rPr lang="en-US" altLang="zh-CN" sz="1600" dirty="0" smtClean="0"/>
                  <a:t>)</a:t>
                </a:r>
                <a:r>
                  <a:rPr lang="zh-CN" altLang="en-US" sz="1600" dirty="0" smtClean="0"/>
                  <a:t>帝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萧宝卷</a:t>
                </a:r>
                <a:endParaRPr lang="en-US" altLang="zh-CN" sz="1600" dirty="0"/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37F35526-7B53-46EF-B8C0-417FBF13DB81}"/>
              </a:ext>
            </a:extLst>
          </p:cNvPr>
          <p:cNvGrpSpPr/>
          <p:nvPr/>
        </p:nvGrpSpPr>
        <p:grpSpPr>
          <a:xfrm>
            <a:off x="7268808" y="1762545"/>
            <a:ext cx="1821506" cy="1821506"/>
            <a:chOff x="7470286" y="2772138"/>
            <a:chExt cx="1821506" cy="1821506"/>
          </a:xfrm>
        </p:grpSpPr>
        <p:sp>
          <p:nvSpPr>
            <p:cNvPr id="27" name="í$1iḑe">
              <a:extLst>
                <a:ext uri="{FF2B5EF4-FFF2-40B4-BE49-F238E27FC236}">
                  <a16:creationId xmlns:a16="http://schemas.microsoft.com/office/drawing/2014/main" xmlns="" id="{E2C5C8E4-D2E1-44AD-8CC3-1E3B56F84874}"/>
                </a:ext>
              </a:extLst>
            </p:cNvPr>
            <p:cNvSpPr/>
            <p:nvPr/>
          </p:nvSpPr>
          <p:spPr>
            <a:xfrm>
              <a:off x="7470286" y="2772138"/>
              <a:ext cx="1821505" cy="1821506"/>
            </a:xfrm>
            <a:prstGeom prst="ellipse">
              <a:avLst/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1828800"/>
              <a:endParaRPr lang="en-US" sz="3600"/>
            </a:p>
          </p:txBody>
        </p:sp>
        <p:sp>
          <p:nvSpPr>
            <p:cNvPr id="28" name="ïṣḷïḑé">
              <a:extLst>
                <a:ext uri="{FF2B5EF4-FFF2-40B4-BE49-F238E27FC236}">
                  <a16:creationId xmlns:a16="http://schemas.microsoft.com/office/drawing/2014/main" xmlns="" id="{9B8A8AAB-D5E1-4EC2-83FC-510BC36FD0CC}"/>
                </a:ext>
              </a:extLst>
            </p:cNvPr>
            <p:cNvSpPr/>
            <p:nvPr/>
          </p:nvSpPr>
          <p:spPr>
            <a:xfrm rot="10800000">
              <a:off x="7470287" y="2772138"/>
              <a:ext cx="1821505" cy="1821506"/>
            </a:xfrm>
            <a:prstGeom prst="arc">
              <a:avLst>
                <a:gd name="adj1" fmla="val 21076462"/>
                <a:gd name="adj2" fmla="val 9623484"/>
              </a:avLst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1828800"/>
              <a:endParaRPr lang="en-US" sz="3600"/>
            </a:p>
          </p:txBody>
        </p:sp>
        <p:grpSp>
          <p:nvGrpSpPr>
            <p:cNvPr id="30" name="îSļîḑê">
              <a:extLst>
                <a:ext uri="{FF2B5EF4-FFF2-40B4-BE49-F238E27FC236}">
                  <a16:creationId xmlns:a16="http://schemas.microsoft.com/office/drawing/2014/main" xmlns="" id="{A2AF2360-D4C7-4AD3-847A-76511C699281}"/>
                </a:ext>
              </a:extLst>
            </p:cNvPr>
            <p:cNvGrpSpPr/>
            <p:nvPr/>
          </p:nvGrpSpPr>
          <p:grpSpPr>
            <a:xfrm>
              <a:off x="7578672" y="2776400"/>
              <a:ext cx="1629520" cy="1354001"/>
              <a:chOff x="2352926" y="4359264"/>
              <a:chExt cx="1629520" cy="1354001"/>
            </a:xfrm>
          </p:grpSpPr>
          <p:sp>
            <p:nvSpPr>
              <p:cNvPr id="31" name="iŝliḍê">
                <a:extLst>
                  <a:ext uri="{FF2B5EF4-FFF2-40B4-BE49-F238E27FC236}">
                    <a16:creationId xmlns:a16="http://schemas.microsoft.com/office/drawing/2014/main" xmlns="" id="{44B012B9-EC5B-4A2E-8F9B-568BCF46E6AE}"/>
                  </a:ext>
                </a:extLst>
              </p:cNvPr>
              <p:cNvSpPr txBox="1"/>
              <p:nvPr/>
            </p:nvSpPr>
            <p:spPr bwMode="auto">
              <a:xfrm>
                <a:off x="2425127" y="4359264"/>
                <a:ext cx="1460333" cy="757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/>
                  <a:t>梁武帝</a:t>
                </a:r>
                <a:endParaRPr lang="en-US" altLang="zh-CN" sz="2000" b="1" dirty="0" smtClean="0"/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·</a:t>
                </a:r>
                <a:r>
                  <a:rPr lang="zh-CN" altLang="en-US" sz="2000" b="1" dirty="0" smtClean="0"/>
                  <a:t>萧衍</a:t>
                </a:r>
                <a:endParaRPr lang="en-US" altLang="zh-CN" sz="2000" b="1" dirty="0"/>
              </a:p>
            </p:txBody>
          </p:sp>
          <p:sp>
            <p:nvSpPr>
              <p:cNvPr id="32" name="íṩ1îde">
                <a:extLst>
                  <a:ext uri="{FF2B5EF4-FFF2-40B4-BE49-F238E27FC236}">
                    <a16:creationId xmlns:a16="http://schemas.microsoft.com/office/drawing/2014/main" xmlns="" id="{AD6F36DA-DC3F-4AE6-BCCD-A94678B5FFEE}"/>
                  </a:ext>
                </a:extLst>
              </p:cNvPr>
              <p:cNvSpPr/>
              <p:nvPr/>
            </p:nvSpPr>
            <p:spPr bwMode="auto">
              <a:xfrm>
                <a:off x="2352926" y="5088858"/>
                <a:ext cx="1629520" cy="62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昭明太子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萧统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梁简文帝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萧纲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梁元帝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萧绎</a:t>
                </a:r>
                <a:r>
                  <a:rPr lang="en-US" altLang="zh-CN" sz="1600" dirty="0" smtClean="0"/>
                  <a:t>(</a:t>
                </a:r>
                <a:r>
                  <a:rPr lang="en-US" altLang="zh-CN" sz="1600" dirty="0" err="1" smtClean="0"/>
                  <a:t>yì</a:t>
                </a:r>
                <a:r>
                  <a:rPr lang="en-US" altLang="zh-CN" sz="1600" dirty="0" smtClean="0"/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……</a:t>
                </a:r>
                <a:endParaRPr lang="en-US" altLang="zh-CN" sz="1600" dirty="0"/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C39DD98E-F779-43AD-9BD2-51DDA3A0E91B}"/>
              </a:ext>
            </a:extLst>
          </p:cNvPr>
          <p:cNvGrpSpPr/>
          <p:nvPr/>
        </p:nvGrpSpPr>
        <p:grpSpPr>
          <a:xfrm>
            <a:off x="9027468" y="1367892"/>
            <a:ext cx="1821600" cy="1821507"/>
            <a:chOff x="9228946" y="2313289"/>
            <a:chExt cx="1821600" cy="1821507"/>
          </a:xfrm>
        </p:grpSpPr>
        <p:sp>
          <p:nvSpPr>
            <p:cNvPr id="34" name="iṣliḋe">
              <a:extLst>
                <a:ext uri="{FF2B5EF4-FFF2-40B4-BE49-F238E27FC236}">
                  <a16:creationId xmlns:a16="http://schemas.microsoft.com/office/drawing/2014/main" xmlns="" id="{D40FDE2A-84F1-4575-8CBD-68DE3BE45F73}"/>
                </a:ext>
              </a:extLst>
            </p:cNvPr>
            <p:cNvSpPr/>
            <p:nvPr/>
          </p:nvSpPr>
          <p:spPr>
            <a:xfrm>
              <a:off x="9228993" y="2313289"/>
              <a:ext cx="1821505" cy="1821506"/>
            </a:xfrm>
            <a:prstGeom prst="ellipse">
              <a:avLst/>
            </a:prstGeom>
            <a:noFill/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ïślïḓé">
              <a:extLst>
                <a:ext uri="{FF2B5EF4-FFF2-40B4-BE49-F238E27FC236}">
                  <a16:creationId xmlns:a16="http://schemas.microsoft.com/office/drawing/2014/main" xmlns="" id="{2E83C368-C250-46CD-8B37-05A3F1B37346}"/>
                </a:ext>
              </a:extLst>
            </p:cNvPr>
            <p:cNvSpPr/>
            <p:nvPr/>
          </p:nvSpPr>
          <p:spPr>
            <a:xfrm rot="10800000">
              <a:off x="9228946" y="2313290"/>
              <a:ext cx="1821600" cy="1821506"/>
            </a:xfrm>
            <a:prstGeom prst="arc">
              <a:avLst>
                <a:gd name="adj1" fmla="val 21016543"/>
                <a:gd name="adj2" fmla="val 5356494"/>
              </a:avLst>
            </a:prstGeom>
            <a:noFill/>
            <a:ln w="3810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8" name="îṥļíḍè">
              <a:extLst>
                <a:ext uri="{FF2B5EF4-FFF2-40B4-BE49-F238E27FC236}">
                  <a16:creationId xmlns:a16="http://schemas.microsoft.com/office/drawing/2014/main" xmlns="" id="{332F6561-F063-468E-BDF0-CBF40438A8C2}"/>
                </a:ext>
              </a:extLst>
            </p:cNvPr>
            <p:cNvGrpSpPr/>
            <p:nvPr/>
          </p:nvGrpSpPr>
          <p:grpSpPr>
            <a:xfrm>
              <a:off x="9360976" y="2488547"/>
              <a:ext cx="1689315" cy="997026"/>
              <a:chOff x="2376523" y="4530260"/>
              <a:chExt cx="1689315" cy="997026"/>
            </a:xfrm>
          </p:grpSpPr>
          <p:sp>
            <p:nvSpPr>
              <p:cNvPr id="39" name="iṡḻîḑé">
                <a:extLst>
                  <a:ext uri="{FF2B5EF4-FFF2-40B4-BE49-F238E27FC236}">
                    <a16:creationId xmlns:a16="http://schemas.microsoft.com/office/drawing/2014/main" xmlns="" id="{D99085BE-5021-4D32-85A9-7CF7E7A78F23}"/>
                  </a:ext>
                </a:extLst>
              </p:cNvPr>
              <p:cNvSpPr txBox="1"/>
              <p:nvPr/>
            </p:nvSpPr>
            <p:spPr bwMode="auto">
              <a:xfrm>
                <a:off x="2409629" y="4530260"/>
                <a:ext cx="14603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 smtClean="0"/>
                  <a:t>宋公</a:t>
                </a:r>
                <a:r>
                  <a:rPr lang="en-US" altLang="zh-CN" sz="2000" b="1" dirty="0" smtClean="0"/>
                  <a:t>·</a:t>
                </a:r>
                <a:r>
                  <a:rPr lang="zh-CN" altLang="en-US" sz="2000" b="1" dirty="0" smtClean="0"/>
                  <a:t>萧瑀</a:t>
                </a:r>
                <a:endParaRPr lang="en-US" altLang="zh-CN" sz="2000" b="1" dirty="0"/>
              </a:p>
            </p:txBody>
          </p:sp>
          <p:sp>
            <p:nvSpPr>
              <p:cNvPr id="40" name="iS1íḍè">
                <a:extLst>
                  <a:ext uri="{FF2B5EF4-FFF2-40B4-BE49-F238E27FC236}">
                    <a16:creationId xmlns:a16="http://schemas.microsoft.com/office/drawing/2014/main" xmlns="" id="{32A9DD67-3C3F-4F82-8316-9A2F8FB8C4E9}"/>
                  </a:ext>
                </a:extLst>
              </p:cNvPr>
              <p:cNvSpPr/>
              <p:nvPr/>
            </p:nvSpPr>
            <p:spPr bwMode="auto">
              <a:xfrm>
                <a:off x="2376523" y="4902879"/>
                <a:ext cx="1689315" cy="62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“疾风知劲草，板荡识诚臣。”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600" dirty="0" smtClean="0"/>
                  <a:t>——</a:t>
                </a:r>
                <a:r>
                  <a:rPr lang="zh-CN" altLang="en-US" sz="1600" dirty="0" smtClean="0"/>
                  <a:t>李世民</a:t>
                </a:r>
                <a:endParaRPr lang="en-US" altLang="zh-CN" sz="1600" dirty="0" smtClean="0"/>
              </a:p>
              <a:p>
                <a:pPr algn="ctr">
                  <a:spcBef>
                    <a:spcPct val="0"/>
                  </a:spcBef>
                </a:pPr>
                <a:r>
                  <a:rPr lang="zh-CN" altLang="en-US" sz="1600" dirty="0" smtClean="0"/>
                  <a:t>（凌烟阁</a:t>
                </a:r>
                <a:r>
                  <a:rPr lang="en-US" altLang="zh-CN" sz="1600" dirty="0" smtClean="0"/>
                  <a:t>24</a:t>
                </a:r>
                <a:r>
                  <a:rPr lang="zh-CN" altLang="en-US" sz="1600" dirty="0" smtClean="0"/>
                  <a:t>功臣）</a:t>
                </a:r>
                <a:endParaRPr lang="en-US" altLang="zh-CN" sz="1600" dirty="0"/>
              </a:p>
            </p:txBody>
          </p:sp>
        </p:grpSp>
      </p:grpSp>
      <p:sp>
        <p:nvSpPr>
          <p:cNvPr id="41" name="iṧ1iḓè">
            <a:extLst>
              <a:ext uri="{FF2B5EF4-FFF2-40B4-BE49-F238E27FC236}">
                <a16:creationId xmlns:a16="http://schemas.microsoft.com/office/drawing/2014/main" xmlns="" id="{2C598378-77D8-4435-9735-1447267AD0F4}"/>
              </a:ext>
            </a:extLst>
          </p:cNvPr>
          <p:cNvSpPr/>
          <p:nvPr/>
        </p:nvSpPr>
        <p:spPr bwMode="auto">
          <a:xfrm>
            <a:off x="580109" y="1369649"/>
            <a:ext cx="4875293" cy="14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 smtClean="0"/>
              <a:t>中国历史上唯一建立了接连两个朝代的家族：</a:t>
            </a:r>
            <a:endParaRPr lang="en-US" altLang="zh-CN" b="1" dirty="0" smtClean="0"/>
          </a:p>
          <a:p>
            <a:pPr algn="ctr">
              <a:lnSpc>
                <a:spcPct val="150000"/>
              </a:lnSpc>
            </a:pPr>
            <a:r>
              <a:rPr lang="zh-CN" altLang="en-US" dirty="0" smtClean="0"/>
              <a:t>“两朝天子（</a:t>
            </a:r>
            <a:r>
              <a:rPr lang="en-US" altLang="zh-CN" dirty="0" smtClean="0"/>
              <a:t>21</a:t>
            </a:r>
            <a:r>
              <a:rPr lang="zh-CN" altLang="en-US" dirty="0" smtClean="0"/>
              <a:t>），八叶宰相（</a:t>
            </a:r>
            <a:r>
              <a:rPr lang="en-US" altLang="zh-CN" dirty="0" smtClean="0"/>
              <a:t>30+</a:t>
            </a:r>
            <a:r>
              <a:rPr lang="zh-CN" altLang="en-US" dirty="0" smtClean="0"/>
              <a:t>）”、</a:t>
            </a:r>
            <a:endParaRPr lang="en-US" altLang="zh-CN" dirty="0" smtClean="0"/>
          </a:p>
          <a:p>
            <a:pPr algn="ctr">
              <a:lnSpc>
                <a:spcPct val="150000"/>
              </a:lnSpc>
            </a:pPr>
            <a:r>
              <a:rPr lang="zh-CN" altLang="en-US" dirty="0" smtClean="0"/>
              <a:t>“派别天潢，支分若木”。</a:t>
            </a:r>
            <a:endParaRPr lang="en-US" altLang="zh-CN" dirty="0" smtClean="0"/>
          </a:p>
        </p:txBody>
      </p:sp>
      <p:sp>
        <p:nvSpPr>
          <p:cNvPr id="42" name="矩形 41"/>
          <p:cNvSpPr/>
          <p:nvPr/>
        </p:nvSpPr>
        <p:spPr>
          <a:xfrm>
            <a:off x="6891579" y="4657635"/>
            <a:ext cx="50421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中国历史上的顶级门阀之一：</a:t>
            </a:r>
            <a:endParaRPr lang="en-US" altLang="zh-CN" b="1" dirty="0" smtClean="0"/>
          </a:p>
          <a:p>
            <a:pPr algn="ctr"/>
            <a:r>
              <a:rPr lang="zh-CN" altLang="en-US" dirty="0" smtClean="0"/>
              <a:t>“王、谢、袁、萧”：“四大侨望”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r>
              <a:rPr lang="zh-CN" altLang="en-US" b="1" dirty="0" smtClean="0"/>
              <a:t>家族成员以高文学素养闻名：</a:t>
            </a:r>
            <a:endParaRPr lang="en-US" altLang="zh-CN" b="1" dirty="0" smtClean="0"/>
          </a:p>
          <a:p>
            <a:pPr algn="ctr"/>
            <a:r>
              <a:rPr lang="zh-CN" altLang="en-US" dirty="0" smtClean="0"/>
              <a:t>昭明太子萧统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512071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F6C1B2BF-1D2B-4567-9E8A-06B0BB3FA4E7}"/>
              </a:ext>
            </a:extLst>
          </p:cNvPr>
          <p:cNvSpPr txBox="1"/>
          <p:nvPr/>
        </p:nvSpPr>
        <p:spPr>
          <a:xfrm>
            <a:off x="4814645" y="510798"/>
            <a:ext cx="356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习字" pitchFamily="33" charset="-122"/>
                <a:ea typeface="迷你简习字" pitchFamily="33" charset="-122"/>
              </a:rPr>
              <a:t>瓦当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仿宋" pitchFamily="49" charset="-122"/>
                <a:ea typeface="仿宋" pitchFamily="49" charset="-122"/>
              </a:rPr>
              <a:t>与</a:t>
            </a:r>
            <a:r>
              <a:rPr lang="zh-CN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迷你简习字" pitchFamily="33" charset="-122"/>
                <a:ea typeface="迷你简习字" pitchFamily="33" charset="-122"/>
              </a:rPr>
              <a:t>画像砖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迷你简习字" pitchFamily="33" charset="-122"/>
              <a:ea typeface="迷你简习字" pitchFamily="33" charset="-122"/>
            </a:endParaRPr>
          </a:p>
        </p:txBody>
      </p:sp>
      <p:grpSp>
        <p:nvGrpSpPr>
          <p:cNvPr id="3" name="iṡḻîḍê">
            <a:extLst>
              <a:ext uri="{FF2B5EF4-FFF2-40B4-BE49-F238E27FC236}">
                <a16:creationId xmlns:a16="http://schemas.microsoft.com/office/drawing/2014/main" xmlns="" id="{B1ED1183-63A1-438E-9E3F-AD4E4ACF0925}"/>
              </a:ext>
            </a:extLst>
          </p:cNvPr>
          <p:cNvGrpSpPr/>
          <p:nvPr/>
        </p:nvGrpSpPr>
        <p:grpSpPr>
          <a:xfrm>
            <a:off x="819860" y="1173480"/>
            <a:ext cx="2715819" cy="1589093"/>
            <a:chOff x="7818515" y="1888514"/>
            <a:chExt cx="3459629" cy="1412370"/>
          </a:xfrm>
        </p:grpSpPr>
        <p:sp>
          <p:nvSpPr>
            <p:cNvPr id="26" name="ïś1îďè">
              <a:extLst>
                <a:ext uri="{FF2B5EF4-FFF2-40B4-BE49-F238E27FC236}">
                  <a16:creationId xmlns:a16="http://schemas.microsoft.com/office/drawing/2014/main" xmlns="" id="{37840D0C-0ECE-4DE4-9467-86C9AEACE9DF}"/>
                </a:ext>
              </a:extLst>
            </p:cNvPr>
            <p:cNvSpPr/>
            <p:nvPr/>
          </p:nvSpPr>
          <p:spPr bwMode="auto">
            <a:xfrm>
              <a:off x="7818515" y="2330319"/>
              <a:ext cx="3459629" cy="970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/>
              <a:r>
                <a:rPr lang="zh-CN" altLang="en-US" sz="1600" dirty="0" smtClean="0"/>
                <a:t>土木之功</a:t>
              </a:r>
              <a:endParaRPr lang="en-US" altLang="zh-CN" sz="1600" dirty="0"/>
            </a:p>
          </p:txBody>
        </p:sp>
        <p:sp>
          <p:nvSpPr>
            <p:cNvPr id="27" name="ísľíḑê">
              <a:extLst>
                <a:ext uri="{FF2B5EF4-FFF2-40B4-BE49-F238E27FC236}">
                  <a16:creationId xmlns:a16="http://schemas.microsoft.com/office/drawing/2014/main" xmlns="" id="{B68B13DB-A063-4059-965F-C1C4C98DFB35}"/>
                </a:ext>
              </a:extLst>
            </p:cNvPr>
            <p:cNvSpPr txBox="1"/>
            <p:nvPr/>
          </p:nvSpPr>
          <p:spPr bwMode="auto">
            <a:xfrm>
              <a:off x="7818515" y="1888514"/>
              <a:ext cx="3459629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2000" b="1" dirty="0" smtClean="0"/>
                <a:t>瓦当</a:t>
              </a:r>
              <a:r>
                <a:rPr lang="en-US" altLang="zh-CN" sz="2000" b="1" dirty="0" smtClean="0"/>
                <a:t>(</a:t>
              </a:r>
              <a:r>
                <a:rPr lang="en-US" altLang="zh-CN" sz="2000" b="1" dirty="0" err="1" smtClean="0"/>
                <a:t>dāng</a:t>
              </a:r>
              <a:r>
                <a:rPr lang="en-US" altLang="zh-CN" sz="2000" b="1" dirty="0" smtClean="0"/>
                <a:t>)</a:t>
              </a:r>
              <a:r>
                <a:rPr lang="zh-CN" altLang="en-US" sz="2000" b="1" dirty="0" smtClean="0"/>
                <a:t> </a:t>
              </a:r>
              <a:r>
                <a:rPr lang="en-US" altLang="zh-CN" sz="2000" b="1" dirty="0" smtClean="0"/>
                <a:t>&amp; </a:t>
              </a:r>
              <a:r>
                <a:rPr lang="zh-CN" altLang="en-US" sz="2000" b="1" dirty="0" smtClean="0"/>
                <a:t>滴水</a:t>
              </a:r>
              <a:endParaRPr lang="en-US" altLang="zh-CN" sz="2000" b="1" dirty="0"/>
            </a:p>
          </p:txBody>
        </p:sp>
      </p:grp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l="6966" r="18790" b="74080"/>
          <a:stretch>
            <a:fillRect/>
          </a:stretch>
        </p:blipFill>
        <p:spPr bwMode="auto">
          <a:xfrm>
            <a:off x="2139563" y="2252777"/>
            <a:ext cx="5379720" cy="250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2384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ile7.gucn.com/file/CurioPicfile/20140405/GucnP_U457245T174589511396694738376.jpg"/>
          <p:cNvPicPr>
            <a:picLocks noChangeAspect="1" noChangeArrowheads="1"/>
          </p:cNvPicPr>
          <p:nvPr/>
        </p:nvPicPr>
        <p:blipFill>
          <a:blip r:embed="rId3"/>
          <a:srcRect b="14349"/>
          <a:stretch>
            <a:fillRect/>
          </a:stretch>
        </p:blipFill>
        <p:spPr bwMode="auto">
          <a:xfrm>
            <a:off x="5916295" y="3780472"/>
            <a:ext cx="5524500" cy="2757488"/>
          </a:xfrm>
          <a:prstGeom prst="rect">
            <a:avLst/>
          </a:prstGeom>
          <a:noFill/>
        </p:spPr>
      </p:pic>
      <p:pic>
        <p:nvPicPr>
          <p:cNvPr id="4" name="Picture 4" descr="http://file7.gucn.com/file/CurioPicfile/20130920/GucnP_U145523T851320441379682688952.jpg"/>
          <p:cNvPicPr>
            <a:picLocks noChangeAspect="1" noChangeArrowheads="1"/>
          </p:cNvPicPr>
          <p:nvPr/>
        </p:nvPicPr>
        <p:blipFill>
          <a:blip r:embed="rId4"/>
          <a:srcRect b="6356"/>
          <a:stretch>
            <a:fillRect/>
          </a:stretch>
        </p:blipFill>
        <p:spPr bwMode="auto">
          <a:xfrm>
            <a:off x="917575" y="472440"/>
            <a:ext cx="4795520" cy="336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p1.ssl.qhmsg.com/t0142ec31d4f2a254d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295" y="587057"/>
            <a:ext cx="3295650" cy="3171826"/>
          </a:xfrm>
          <a:prstGeom prst="rect">
            <a:avLst/>
          </a:prstGeom>
          <a:noFill/>
        </p:spPr>
      </p:pic>
      <p:pic>
        <p:nvPicPr>
          <p:cNvPr id="76802" name="Picture 2" descr="http://image.naic.org.cn/uploadfile/2018/0417/1523948564464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856" y="357822"/>
            <a:ext cx="4184338" cy="346741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373895" y="3930134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西汉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维天降灵 延元万年 天下康宁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十二字瓦当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234455" y="3838694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汉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长乐未央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四字瓦当</a:t>
            </a:r>
            <a:endParaRPr lang="zh-CN" altLang="en-US" dirty="0"/>
          </a:p>
        </p:txBody>
      </p:sp>
      <p:pic>
        <p:nvPicPr>
          <p:cNvPr id="76805" name="Picture 5" descr="http://www.5tu.cn/attachments/month_1112/1112170954d12dcdb9f60388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0575" y="4445715"/>
            <a:ext cx="4462145" cy="2203614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3017535" y="6109454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汉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千秋万岁</a:t>
            </a:r>
            <a:r>
              <a:rPr lang="en-US" altLang="zh-CN" b="1" dirty="0" smtClean="0"/>
              <a:t>·</a:t>
            </a:r>
            <a:r>
              <a:rPr lang="zh-CN" altLang="en-US" b="1" dirty="0" smtClean="0"/>
              <a:t>四字瓦当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06002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2BBA97CC-570B-4CE2-BEC7-2B46D463B064}"/>
              </a:ext>
            </a:extLst>
          </p:cNvPr>
          <p:cNvGrpSpPr/>
          <p:nvPr/>
        </p:nvGrpSpPr>
        <p:grpSpPr>
          <a:xfrm>
            <a:off x="-28578" y="2883746"/>
            <a:ext cx="12220578" cy="3974253"/>
            <a:chOff x="-28578" y="2883746"/>
            <a:chExt cx="12220578" cy="397425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DC7CB87-4C11-4224-BDAF-488316509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4130" r="10291" b="16441"/>
            <a:stretch/>
          </p:blipFill>
          <p:spPr>
            <a:xfrm>
              <a:off x="-28578" y="4876801"/>
              <a:ext cx="12220577" cy="1981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22A919E8-66CD-4632-AE99-76FF1522F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0278" b="23889"/>
            <a:stretch/>
          </p:blipFill>
          <p:spPr>
            <a:xfrm>
              <a:off x="-2" y="2883746"/>
              <a:ext cx="12192002" cy="2894239"/>
            </a:xfrm>
            <a:prstGeom prst="rect">
              <a:avLst/>
            </a:prstGeom>
          </p:spPr>
        </p:pic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xmlns="" id="{B0226332-7626-4976-8633-86CDCDFD48EA}"/>
              </a:ext>
            </a:extLst>
          </p:cNvPr>
          <p:cNvGrpSpPr/>
          <p:nvPr/>
        </p:nvGrpSpPr>
        <p:grpSpPr>
          <a:xfrm>
            <a:off x="1158240" y="1307610"/>
            <a:ext cx="7010400" cy="1569660"/>
            <a:chOff x="-617444" y="584344"/>
            <a:chExt cx="5448302" cy="1492588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0A76664F-5CCF-451F-8C1A-7BF7EF84A465}"/>
                </a:ext>
              </a:extLst>
            </p:cNvPr>
            <p:cNvSpPr txBox="1"/>
            <p:nvPr/>
          </p:nvSpPr>
          <p:spPr>
            <a:xfrm>
              <a:off x="-510450" y="584344"/>
              <a:ext cx="5219702" cy="14925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传统工艺体验</a:t>
              </a:r>
              <a:endParaRPr lang="en-US" altLang="zh-CN" sz="4800" dirty="0" smtClean="0">
                <a:solidFill>
                  <a:schemeClr val="accent1"/>
                </a:solidFill>
                <a:latin typeface="迷你简毡笔黑" pitchFamily="65" charset="-122"/>
                <a:ea typeface="迷你简毡笔黑" pitchFamily="65" charset="-122"/>
              </a:endParaRPr>
            </a:p>
            <a:p>
              <a:pPr algn="r"/>
              <a:r>
                <a:rPr lang="en-US" altLang="zh-CN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——</a:t>
              </a:r>
              <a:r>
                <a:rPr lang="zh-CN" altLang="en-US" sz="4800" dirty="0" smtClean="0">
                  <a:solidFill>
                    <a:schemeClr val="accent1"/>
                  </a:solidFill>
                  <a:latin typeface="迷你简毡笔黑" pitchFamily="65" charset="-122"/>
                  <a:ea typeface="迷你简毡笔黑" pitchFamily="65" charset="-122"/>
                </a:rPr>
                <a:t>拓片制作</a:t>
              </a:r>
            </a:p>
          </p:txBody>
        </p:sp>
        <p:sp>
          <p:nvSpPr>
            <p:cNvPr id="3" name="图文框 2">
              <a:extLst>
                <a:ext uri="{FF2B5EF4-FFF2-40B4-BE49-F238E27FC236}">
                  <a16:creationId xmlns:a16="http://schemas.microsoft.com/office/drawing/2014/main" xmlns="" id="{94C4B5AC-3BA8-4A06-B90F-56779FCDADE2}"/>
                </a:ext>
              </a:extLst>
            </p:cNvPr>
            <p:cNvSpPr/>
            <p:nvPr/>
          </p:nvSpPr>
          <p:spPr>
            <a:xfrm>
              <a:off x="-617444" y="600637"/>
              <a:ext cx="5448302" cy="1468440"/>
            </a:xfrm>
            <a:prstGeom prst="frame">
              <a:avLst>
                <a:gd name="adj1" fmla="val 1557"/>
              </a:avLst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13ED853-0ED4-4ADA-9920-1A5237E8B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2" b="61111"/>
          <a:stretch/>
        </p:blipFill>
        <p:spPr>
          <a:xfrm>
            <a:off x="7048501" y="-1"/>
            <a:ext cx="5143500" cy="44631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B5DE0D-245D-4A06-A45A-CEBC2D3CD9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68" t="55843" r="6377" b="30952"/>
          <a:stretch/>
        </p:blipFill>
        <p:spPr>
          <a:xfrm>
            <a:off x="6096000" y="2409021"/>
            <a:ext cx="3437692" cy="198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319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A4F4F"/>
      </a:accent1>
      <a:accent2>
        <a:srgbClr val="A75C53"/>
      </a:accent2>
      <a:accent3>
        <a:srgbClr val="4A4F4F"/>
      </a:accent3>
      <a:accent4>
        <a:srgbClr val="91969B"/>
      </a:accent4>
      <a:accent5>
        <a:srgbClr val="4A4F4F"/>
      </a:accent5>
      <a:accent6>
        <a:srgbClr val="91969B"/>
      </a:accent6>
      <a:hlink>
        <a:srgbClr val="4A4F4F"/>
      </a:hlink>
      <a:folHlink>
        <a:srgbClr val="BFBFBF"/>
      </a:folHlink>
    </a:clrScheme>
    <a:fontScheme name="Temp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A75C53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A75C53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A75C53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776</Words>
  <Application>Microsoft Office PowerPoint</Application>
  <PresentationFormat>自定义</PresentationFormat>
  <Paragraphs>132</Paragraphs>
  <Slides>14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ZYK</dc:creator>
  <cp:lastModifiedBy>administrator</cp:lastModifiedBy>
  <cp:revision>93</cp:revision>
  <dcterms:created xsi:type="dcterms:W3CDTF">2019-03-09T13:48:56Z</dcterms:created>
  <dcterms:modified xsi:type="dcterms:W3CDTF">2021-12-27T03:28:48Z</dcterms:modified>
</cp:coreProperties>
</file>