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3" r:id="rId2"/>
    <p:sldId id="360" r:id="rId3"/>
    <p:sldId id="436" r:id="rId4"/>
    <p:sldId id="336" r:id="rId5"/>
    <p:sldId id="359" r:id="rId6"/>
    <p:sldId id="315" r:id="rId7"/>
    <p:sldId id="312" r:id="rId8"/>
    <p:sldId id="390" r:id="rId9"/>
    <p:sldId id="361" r:id="rId10"/>
    <p:sldId id="362" r:id="rId11"/>
    <p:sldId id="294" r:id="rId12"/>
    <p:sldId id="415" r:id="rId13"/>
    <p:sldId id="298" r:id="rId14"/>
    <p:sldId id="425" r:id="rId15"/>
    <p:sldId id="426" r:id="rId16"/>
    <p:sldId id="427" r:id="rId17"/>
    <p:sldId id="313" r:id="rId18"/>
    <p:sldId id="300" r:id="rId19"/>
    <p:sldId id="363" r:id="rId20"/>
    <p:sldId id="364" r:id="rId21"/>
    <p:sldId id="365" r:id="rId22"/>
    <p:sldId id="316" r:id="rId23"/>
    <p:sldId id="428" r:id="rId24"/>
    <p:sldId id="308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3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95" autoAdjust="0"/>
    <p:restoredTop sz="94660" autoAdjust="0"/>
  </p:normalViewPr>
  <p:slideViewPr>
    <p:cSldViewPr snapToGrid="0">
      <p:cViewPr>
        <p:scale>
          <a:sx n="73" d="100"/>
          <a:sy n="73" d="100"/>
        </p:scale>
        <p:origin x="-2718" y="-1368"/>
      </p:cViewPr>
      <p:guideLst>
        <p:guide orient="horz" pos="1599"/>
        <p:guide pos="2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F9924-4F40-4E86-9C42-72DF290B4F78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C7C0B-E42B-43DB-AE0F-2FA1250CF1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22972-8152-48CA-8730-9148F0ACAAC0}" type="datetimeFigureOut">
              <a:rPr lang="zh-CN" altLang="en-US" smtClean="0"/>
              <a:pPr/>
              <a:t>2019/12/3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DA20-EEED-454D-AEFB-89DC1AA728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DA20-EEED-454D-AEFB-89DC1AA7284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ibenben\Desktop\图片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558" y="3518842"/>
            <a:ext cx="1708591" cy="1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ibenben\Desktop\图片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9413" cy="144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617843" y="-77582"/>
            <a:ext cx="3746570" cy="5464922"/>
            <a:chOff x="6333799" y="-77582"/>
            <a:chExt cx="3746570" cy="5464922"/>
          </a:xfrm>
        </p:grpSpPr>
        <p:pic>
          <p:nvPicPr>
            <p:cNvPr id="8" name="Picture 2" descr="C:\Users\Maibenben\Desktop\未标题-2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799" y="-77582"/>
              <a:ext cx="3746570" cy="546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Maibenben\Desktop\图片3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73" y="3689498"/>
              <a:ext cx="1783031" cy="1446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 userDrawn="1"/>
        </p:nvGrpSpPr>
        <p:grpSpPr>
          <a:xfrm>
            <a:off x="-2218791" y="-77582"/>
            <a:ext cx="3746570" cy="5464922"/>
            <a:chOff x="-897581" y="-77582"/>
            <a:chExt cx="3746570" cy="5464922"/>
          </a:xfrm>
        </p:grpSpPr>
        <p:pic>
          <p:nvPicPr>
            <p:cNvPr id="11" name="Picture 2" descr="C:\Users\Maibenben\Desktop\未标题-2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7581" y="-77582"/>
              <a:ext cx="3746570" cy="546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Maibenben\Desktop\图片2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13" y="17668"/>
              <a:ext cx="1909118" cy="1364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image31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ibenben\Desktop\未标题-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336" y="-693026"/>
            <a:ext cx="6024716" cy="64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ibenben\Desktop\图片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276" y="2720262"/>
            <a:ext cx="2540873" cy="243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ibenben\Desktop\图片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67"/>
            <a:ext cx="2720550" cy="21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ibenben\Desktop\未标题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712" y="0"/>
            <a:ext cx="38532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921125" y="832485"/>
            <a:ext cx="18186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55643" y="478790"/>
            <a:ext cx="1415772" cy="43402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95000"/>
                  </a:schemeClr>
                </a:solidFill>
              </a:rPr>
              <a:t>博物馆  故事</a:t>
            </a:r>
            <a:r>
              <a:rPr lang="zh-CN" altLang="en-US" sz="4000" smtClean="0">
                <a:solidFill>
                  <a:schemeClr val="bg1">
                    <a:lumMod val="95000"/>
                  </a:schemeClr>
                </a:solidFill>
              </a:rPr>
              <a:t>汇</a:t>
            </a:r>
            <a:endParaRPr lang="en-US" altLang="zh-CN" sz="400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4000" smtClean="0">
                <a:solidFill>
                  <a:schemeClr val="bg1">
                    <a:lumMod val="95000"/>
                  </a:schemeClr>
                </a:solidFill>
              </a:rPr>
              <a:t>                 </a:t>
            </a:r>
            <a:r>
              <a:rPr lang="zh-CN" altLang="en-US" sz="2800" smtClean="0">
                <a:solidFill>
                  <a:schemeClr val="bg1">
                    <a:lumMod val="95000"/>
                  </a:schemeClr>
                </a:solidFill>
              </a:rPr>
              <a:t>第十讲</a:t>
            </a:r>
            <a:endParaRPr lang="zh-CN" altLang="en-US" sz="40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78323" y="1322709"/>
            <a:ext cx="7393812" cy="2849507"/>
            <a:chOff x="-502238" y="1165511"/>
            <a:chExt cx="13144551" cy="5065791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46484" y="1165511"/>
              <a:ext cx="1772110" cy="177211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57238" y="2802731"/>
              <a:ext cx="1772110" cy="177211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46484" y="4459192"/>
              <a:ext cx="1772110" cy="1772110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72168" y="1165511"/>
              <a:ext cx="1772110" cy="177211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53910" y="2802731"/>
              <a:ext cx="1772110" cy="177211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72168" y="4459192"/>
              <a:ext cx="1772110" cy="177211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-318229" y="1604792"/>
              <a:ext cx="4850198" cy="2212561"/>
              <a:chOff x="-71328" y="4983670"/>
              <a:chExt cx="4850198" cy="2212561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086524" y="4983670"/>
                <a:ext cx="1679786" cy="708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pPr algn="r"/>
                <a:r>
                  <a:rPr lang="zh-CN" altLang="en-US" dirty="0">
                    <a:solidFill>
                      <a:srgbClr val="526342"/>
                    </a:solidFill>
                    <a:latin typeface="+mn-ea"/>
                    <a:ea typeface="+mn-ea"/>
                  </a:rPr>
                  <a:t>凤鸟氏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-71328" y="5383782"/>
                <a:ext cx="4850198" cy="1812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rgbClr val="526342"/>
                    </a:solidFill>
                    <a:latin typeface="+mn-ea"/>
                  </a:rPr>
                  <a:t>就是历正。凤凰是吉祥的神鸟，它一出现天下就和平安定，它是知道天时的。历正是主管历数正天时的官，故叫凤鸟氏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-502238" y="3319836"/>
              <a:ext cx="4015838" cy="1378221"/>
              <a:chOff x="754788" y="4983670"/>
              <a:chExt cx="4015838" cy="1378221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3086524" y="4983670"/>
                <a:ext cx="1679786" cy="708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pPr algn="r"/>
                <a:r>
                  <a:rPr lang="zh-CN" altLang="en-US" dirty="0">
                    <a:solidFill>
                      <a:srgbClr val="526342"/>
                    </a:solidFill>
                    <a:latin typeface="+mn-ea"/>
                    <a:ea typeface="+mn-ea"/>
                  </a:rPr>
                  <a:t>伯赵氏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54788" y="5383780"/>
                <a:ext cx="4015838" cy="978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rgbClr val="526342"/>
                    </a:solidFill>
                    <a:latin typeface="+mn-ea"/>
                  </a:rPr>
                  <a:t>掌管夏至、冬至。伯赵就是伯劳鸟，它夏至开始鸣叫，冬至停止，各官职以它命名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-348367" y="5034880"/>
              <a:ext cx="4850198" cy="1090497"/>
              <a:chOff x="-71328" y="4983670"/>
              <a:chExt cx="4850198" cy="1090497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3086524" y="4983670"/>
                <a:ext cx="1679786" cy="708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pPr algn="r"/>
                <a:r>
                  <a:rPr lang="zh-CN" altLang="en-US" dirty="0">
                    <a:solidFill>
                      <a:srgbClr val="526342"/>
                    </a:solidFill>
                    <a:latin typeface="+mn-ea"/>
                    <a:ea typeface="+mn-ea"/>
                  </a:rPr>
                  <a:t>丹鸟氏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-71328" y="5383782"/>
                <a:ext cx="4850198" cy="69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rgbClr val="526342"/>
                    </a:solidFill>
                    <a:latin typeface="+mn-ea"/>
                  </a:rPr>
                  <a:t>掌管立秋、立冬。丹鸟即雉，它立秋来，立冬离去，故以它命名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597398" y="1584729"/>
              <a:ext cx="4913703" cy="1418370"/>
              <a:chOff x="7660233" y="1308494"/>
              <a:chExt cx="4913703" cy="141837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7660233" y="1308494"/>
                <a:ext cx="1679786" cy="708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pPr algn="l"/>
                <a:r>
                  <a:rPr lang="zh-CN" altLang="en-US" sz="2000" dirty="0">
                    <a:solidFill>
                      <a:srgbClr val="526342"/>
                    </a:solidFill>
                    <a:latin typeface="+mn-ea"/>
                    <a:ea typeface="+mn-ea"/>
                  </a:rPr>
                  <a:t>玄鸟氏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723739" y="1743602"/>
                <a:ext cx="4850197" cy="98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rgbClr val="526342"/>
                    </a:solidFill>
                    <a:latin typeface="+mn-ea"/>
                  </a:rPr>
                  <a:t>它们春分飞来，秋分离去，故名掌管春分和秋分的官为玄鸟氏；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626472" y="3319836"/>
              <a:ext cx="4015841" cy="1378221"/>
              <a:chOff x="7622427" y="3023538"/>
              <a:chExt cx="4015841" cy="1378221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7660233" y="3023538"/>
                <a:ext cx="1679786" cy="708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pPr algn="l"/>
                <a:r>
                  <a:rPr lang="zh-CN" altLang="en-US" dirty="0">
                    <a:solidFill>
                      <a:srgbClr val="526342"/>
                    </a:solidFill>
                    <a:latin typeface="+mn-ea"/>
                    <a:ea typeface="+mn-ea"/>
                  </a:rPr>
                  <a:t>青鸟氏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622427" y="3423648"/>
                <a:ext cx="4015841" cy="978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rgbClr val="526342"/>
                    </a:solidFill>
                    <a:latin typeface="+mn-ea"/>
                  </a:rPr>
                  <a:t>掌管立春、立夏。青鸟就是鸽鸬，它在立春开始鸣叫，立夏停止，故这个官职以它命名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7597876" y="5034880"/>
              <a:ext cx="4850197" cy="1090992"/>
              <a:chOff x="7597591" y="4738582"/>
              <a:chExt cx="4850197" cy="1090992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7660233" y="4738582"/>
                <a:ext cx="1679786" cy="708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pPr algn="l"/>
                <a:r>
                  <a:rPr lang="zh-CN" altLang="en-US" dirty="0">
                    <a:solidFill>
                      <a:srgbClr val="526342"/>
                    </a:solidFill>
                    <a:latin typeface="+mn-ea"/>
                    <a:ea typeface="+mn-ea"/>
                  </a:rPr>
                  <a:t>祝鸠氏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7597591" y="5257227"/>
                <a:ext cx="4850197" cy="572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rgbClr val="526342"/>
                    </a:solidFill>
                    <a:latin typeface="+mn-ea"/>
                  </a:rPr>
                  <a:t>祝鸠非常孝顺，故以它命名主管教育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3581331" y="1577673"/>
            <a:ext cx="2004662" cy="2063212"/>
            <a:chOff x="4334712" y="3681836"/>
            <a:chExt cx="3563844" cy="3667932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5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159" t="17415" r="18334" b="13346"/>
            <a:stretch>
              <a:fillRect/>
            </a:stretch>
          </p:blipFill>
          <p:spPr>
            <a:xfrm>
              <a:off x="4334712" y="3681836"/>
              <a:ext cx="3523146" cy="3667932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/>
          </p:nvGrpSpPr>
          <p:grpSpPr>
            <a:xfrm>
              <a:off x="4406903" y="3750341"/>
              <a:ext cx="3491653" cy="2244220"/>
              <a:chOff x="4516760" y="3684874"/>
              <a:chExt cx="3491653" cy="2244220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4516760" y="5001147"/>
                <a:ext cx="3491653" cy="927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以鸟为官名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6081656" y="3684874"/>
                <a:ext cx="248973" cy="544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图片 2" descr="C:\Users\Administrator\Desktop\课件器物\A-陶器-01-03_看图王.jpgA-陶器-01-03_看图王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595" y="506730"/>
            <a:ext cx="2108200" cy="458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3" descr="A-陶器-01-04_看图王(1)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7795" y="1533525"/>
            <a:ext cx="2127250" cy="3554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805045" y="1062355"/>
            <a:ext cx="3731895" cy="2430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cs typeface="+mj-ea"/>
                <a:sym typeface="+mn-ea"/>
              </a:rPr>
              <a:t>陶鬶（guī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cs typeface="+mj-ea"/>
                <a:sym typeface="+mn-ea"/>
              </a:rPr>
              <a:t>)</a:t>
            </a:r>
            <a:endParaRPr lang="en-US" altLang="zh-CN" sz="2400" b="1" dirty="0">
              <a:solidFill>
                <a:srgbClr val="C00000"/>
              </a:solidFill>
              <a:latin typeface="+mj-ea"/>
              <a:ea typeface="+mj-ea"/>
              <a:cs typeface="+mj-ea"/>
            </a:endParaRPr>
          </a:p>
          <a:p>
            <a:endParaRPr lang="en-US" altLang="zh-CN" sz="2400" dirty="0">
              <a:solidFill>
                <a:srgbClr val="C00000"/>
              </a:solidFill>
              <a:latin typeface="+mj-ea"/>
              <a:ea typeface="+mj-ea"/>
              <a:cs typeface="+mj-ea"/>
            </a:endParaRPr>
          </a:p>
          <a:p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  <a:cs typeface="+mj-ea"/>
                <a:sym typeface="+mn-ea"/>
              </a:rPr>
              <a:t>【龙山文化</a:t>
            </a:r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  <a:cs typeface="+mj-ea"/>
                <a:sym typeface="+mn-ea"/>
              </a:rPr>
              <a:t>4500</a:t>
            </a: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  <a:cs typeface="+mj-ea"/>
                <a:sym typeface="+mn-ea"/>
              </a:rPr>
              <a:t>年前】</a:t>
            </a:r>
            <a:endParaRPr lang="zh-CN" altLang="en-US" sz="2400" dirty="0">
              <a:solidFill>
                <a:srgbClr val="C00000"/>
              </a:solidFill>
              <a:latin typeface="+mj-ea"/>
              <a:ea typeface="+mj-ea"/>
              <a:cs typeface="+mj-ea"/>
            </a:endParaRPr>
          </a:p>
          <a:p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  <a:cs typeface="+mj-ea"/>
                <a:sym typeface="+mn-ea"/>
              </a:rPr>
              <a:t>1978</a:t>
            </a:r>
            <a:r>
              <a:rPr lang="zh-CN" altLang="en-US" sz="2400" dirty="0">
                <a:solidFill>
                  <a:srgbClr val="C00000"/>
                </a:solidFill>
                <a:latin typeface="+mj-ea"/>
                <a:ea typeface="+mj-ea"/>
                <a:cs typeface="+mj-ea"/>
                <a:sym typeface="+mn-ea"/>
              </a:rPr>
              <a:t>年大范庄遗址出土）</a:t>
            </a:r>
            <a:endParaRPr lang="zh-CN" altLang="en-US" sz="2400" dirty="0">
              <a:solidFill>
                <a:srgbClr val="C00000"/>
              </a:solidFill>
              <a:latin typeface="+mj-ea"/>
              <a:ea typeface="+mj-ea"/>
              <a:cs typeface="+mj-ea"/>
            </a:endParaRPr>
          </a:p>
          <a:p>
            <a:endParaRPr lang="zh-CN" altLang="en-US" sz="2400" dirty="0">
              <a:solidFill>
                <a:srgbClr val="C00000"/>
              </a:solidFill>
              <a:latin typeface="+mj-ea"/>
              <a:ea typeface="+mj-ea"/>
              <a:cs typeface="+mj-ea"/>
            </a:endParaRPr>
          </a:p>
          <a:p>
            <a:r>
              <a:rPr lang="zh-CN" altLang="en-US" sz="1600" dirty="0">
                <a:solidFill>
                  <a:srgbClr val="222267"/>
                </a:solidFill>
                <a:latin typeface="+mj-ea"/>
                <a:ea typeface="+mj-ea"/>
                <a:cs typeface="+mj-ea"/>
                <a:sym typeface="+mn-ea"/>
              </a:rPr>
              <a:t>主要用于炖煮羹汤、温酒，做好后作为餐具直接端上筵席</a:t>
            </a:r>
            <a:endParaRPr lang="zh-CN" altLang="en-US" sz="160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Maibenben\Desktop\未标题-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159" y="543921"/>
            <a:ext cx="3749886" cy="40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807067" y="750850"/>
            <a:ext cx="3616778" cy="3616778"/>
            <a:chOff x="2807067" y="750850"/>
            <a:chExt cx="3616778" cy="361677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7067" y="750850"/>
              <a:ext cx="3616778" cy="3616778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3571915" y="1890240"/>
              <a:ext cx="2689930" cy="1229316"/>
              <a:chOff x="249068" y="2214541"/>
              <a:chExt cx="3586572" cy="1639088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719" y="2214541"/>
                <a:ext cx="1639087" cy="1639088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249068" y="2562717"/>
                <a:ext cx="3586572" cy="942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成语故事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333799" y="-77582"/>
            <a:ext cx="3746570" cy="5464922"/>
            <a:chOff x="6333799" y="-77582"/>
            <a:chExt cx="3746570" cy="5464922"/>
          </a:xfrm>
        </p:grpSpPr>
        <p:pic>
          <p:nvPicPr>
            <p:cNvPr id="10" name="Picture 2" descr="C:\Users\Maibenben\Desktop\未标题-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799" y="-77582"/>
              <a:ext cx="3746570" cy="546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Maibenben\Desktop\图片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969" y="3424718"/>
              <a:ext cx="1783031" cy="1710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-897581" y="-77582"/>
            <a:ext cx="3746570" cy="5464922"/>
            <a:chOff x="-897581" y="-77582"/>
            <a:chExt cx="3746570" cy="5464922"/>
          </a:xfrm>
        </p:grpSpPr>
        <p:pic>
          <p:nvPicPr>
            <p:cNvPr id="11" name="Picture 2" descr="C:\Users\Maibenben\Desktop\未标题-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7581" y="-77582"/>
              <a:ext cx="3746570" cy="546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Maibenben\Desktop\图片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667"/>
              <a:ext cx="1909118" cy="150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935A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211" b="47433"/>
          <a:stretch>
            <a:fillRect/>
          </a:stretch>
        </p:blipFill>
        <p:spPr>
          <a:xfrm>
            <a:off x="1435121" y="357393"/>
            <a:ext cx="1858424" cy="2181145"/>
          </a:xfrm>
          <a:prstGeom prst="rect">
            <a:avLst/>
          </a:prstGeom>
          <a:ln w="15875"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935A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211" b="47433"/>
          <a:stretch>
            <a:fillRect/>
          </a:stretch>
        </p:blipFill>
        <p:spPr>
          <a:xfrm>
            <a:off x="3211851" y="357393"/>
            <a:ext cx="1858424" cy="2181145"/>
          </a:xfrm>
          <a:prstGeom prst="rect">
            <a:avLst/>
          </a:prstGeom>
          <a:ln w="15875">
            <a:noFill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935A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211" b="47433"/>
          <a:stretch>
            <a:fillRect/>
          </a:stretch>
        </p:blipFill>
        <p:spPr>
          <a:xfrm>
            <a:off x="5070496" y="357393"/>
            <a:ext cx="1858424" cy="2181145"/>
          </a:xfrm>
          <a:prstGeom prst="rect">
            <a:avLst/>
          </a:prstGeom>
          <a:ln w="15875">
            <a:noFill/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935A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211" b="47433"/>
          <a:stretch>
            <a:fillRect/>
          </a:stretch>
        </p:blipFill>
        <p:spPr>
          <a:xfrm>
            <a:off x="6821191" y="357393"/>
            <a:ext cx="1858424" cy="2181145"/>
          </a:xfrm>
          <a:prstGeom prst="rect">
            <a:avLst/>
          </a:prstGeom>
          <a:ln w="15875">
            <a:noFill/>
          </a:ln>
        </p:spPr>
      </p:pic>
      <p:sp>
        <p:nvSpPr>
          <p:cNvPr id="28" name="矩形 27"/>
          <p:cNvSpPr/>
          <p:nvPr/>
        </p:nvSpPr>
        <p:spPr>
          <a:xfrm>
            <a:off x="1534804" y="713855"/>
            <a:ext cx="1659890" cy="13106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600" noProof="0" dirty="0">
                <a:ln>
                  <a:noFill/>
                </a:ln>
                <a:solidFill>
                  <a:srgbClr val="935A5B"/>
                </a:solidFill>
                <a:effectLst/>
                <a:uLnTx/>
                <a:uFillTx/>
                <a:latin typeface="方正行楷繁体" panose="03000509000000000000" pitchFamily="65" charset="-122"/>
                <a:ea typeface="方正行楷繁体" panose="03000509000000000000" pitchFamily="65" charset="-122"/>
                <a:sym typeface="+mn-ea"/>
              </a:rPr>
              <a:t>破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行楷繁体" panose="03000509000000000000" pitchFamily="65" charset="-122"/>
              <a:ea typeface="方正行楷繁体" panose="03000509000000000000" pitchFamily="65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11534" y="713855"/>
            <a:ext cx="1659890" cy="13106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35A5B"/>
                </a:solidFill>
                <a:effectLst/>
                <a:uLnTx/>
                <a:uFillTx/>
                <a:latin typeface="方正行楷繁体" panose="03000509000000000000" pitchFamily="65" charset="-122"/>
                <a:ea typeface="方正行楷繁体" panose="03000509000000000000" pitchFamily="65" charset="-122"/>
                <a:cs typeface="+mn-cs"/>
              </a:rPr>
              <a:t>镜</a:t>
            </a:r>
          </a:p>
        </p:txBody>
      </p:sp>
      <p:sp>
        <p:nvSpPr>
          <p:cNvPr id="30" name="矩形 29"/>
          <p:cNvSpPr/>
          <p:nvPr/>
        </p:nvSpPr>
        <p:spPr>
          <a:xfrm>
            <a:off x="5070484" y="793230"/>
            <a:ext cx="1659890" cy="13106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35A5B"/>
                </a:solidFill>
                <a:effectLst/>
                <a:uLnTx/>
                <a:uFillTx/>
                <a:latin typeface="方正行楷繁体" panose="03000509000000000000" pitchFamily="65" charset="-122"/>
                <a:ea typeface="方正行楷繁体" panose="03000509000000000000" pitchFamily="65" charset="-122"/>
                <a:cs typeface="+mn-cs"/>
              </a:rPr>
              <a:t>重</a:t>
            </a:r>
          </a:p>
        </p:txBody>
      </p:sp>
      <p:sp>
        <p:nvSpPr>
          <p:cNvPr id="31" name="矩形 30"/>
          <p:cNvSpPr/>
          <p:nvPr/>
        </p:nvSpPr>
        <p:spPr>
          <a:xfrm>
            <a:off x="6821179" y="793230"/>
            <a:ext cx="1659890" cy="13106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35A5B"/>
                </a:solidFill>
                <a:effectLst/>
                <a:uLnTx/>
                <a:uFillTx/>
                <a:latin typeface="方正行楷繁体" panose="03000509000000000000" pitchFamily="65" charset="-122"/>
                <a:ea typeface="方正行楷繁体" panose="03000509000000000000" pitchFamily="65" charset="-122"/>
                <a:cs typeface="+mn-cs"/>
              </a:rPr>
              <a:t>圆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964180" y="2376170"/>
            <a:ext cx="6656070" cy="1973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【发 音】 pò jìng chóng yuán</a:t>
            </a:r>
          </a:p>
          <a:p>
            <a:pPr>
              <a:lnSpc>
                <a:spcPct val="17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【解 释】 比喻夫妻失散或决裂后重新团聚与和好。</a:t>
            </a:r>
          </a:p>
          <a:p>
            <a:pPr>
              <a:lnSpc>
                <a:spcPct val="17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【近义词】 和好如初、言归于好</a:t>
            </a:r>
          </a:p>
          <a:p>
            <a:pPr>
              <a:lnSpc>
                <a:spcPct val="17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【反义词】覆水难收、一去不返</a:t>
            </a:r>
          </a:p>
        </p:txBody>
      </p:sp>
      <p:pic>
        <p:nvPicPr>
          <p:cNvPr id="2" name="图片 1" descr="df6defefad8c90654c937f69c67448c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06095" y="1780540"/>
            <a:ext cx="3308985" cy="330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905301006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805" y="335915"/>
            <a:ext cx="5659755" cy="465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5301006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80" y="241935"/>
            <a:ext cx="5805805" cy="4659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5301007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25" y="92075"/>
            <a:ext cx="5219065" cy="49587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30390" y="1908175"/>
            <a:ext cx="1800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夔龙连枝纹铜镜</a:t>
            </a: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Maibenben\Desktop\未标题-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159" y="543921"/>
            <a:ext cx="3749886" cy="40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815957" y="740055"/>
            <a:ext cx="3616778" cy="3616778"/>
            <a:chOff x="2807067" y="750850"/>
            <a:chExt cx="3616778" cy="361677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7067" y="750850"/>
              <a:ext cx="3616778" cy="3616778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3418244" y="1890240"/>
              <a:ext cx="2418080" cy="1229316"/>
              <a:chOff x="44174" y="2214541"/>
              <a:chExt cx="3224105" cy="1639088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719" y="2214541"/>
                <a:ext cx="1639087" cy="1639088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44174" y="2522077"/>
                <a:ext cx="3224105" cy="102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文物赏析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333799" y="-77582"/>
            <a:ext cx="3746570" cy="5464922"/>
            <a:chOff x="6333799" y="-77582"/>
            <a:chExt cx="3746570" cy="5464922"/>
          </a:xfrm>
        </p:grpSpPr>
        <p:pic>
          <p:nvPicPr>
            <p:cNvPr id="10" name="Picture 2" descr="C:\Users\Maibenben\Desktop\未标题-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799" y="-77582"/>
              <a:ext cx="3746570" cy="546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Maibenben\Desktop\图片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969" y="3424718"/>
              <a:ext cx="1783031" cy="1710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-897581" y="-77582"/>
            <a:ext cx="3746570" cy="5464922"/>
            <a:chOff x="-897581" y="-77582"/>
            <a:chExt cx="3746570" cy="5464922"/>
          </a:xfrm>
        </p:grpSpPr>
        <p:pic>
          <p:nvPicPr>
            <p:cNvPr id="11" name="Picture 2" descr="C:\Users\Maibenben\Desktop\未标题-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7581" y="-77582"/>
              <a:ext cx="3746570" cy="546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Maibenben\Desktop\图片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667"/>
              <a:ext cx="1909118" cy="150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博物馆精粹_页面_16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790" y="346710"/>
            <a:ext cx="3602355" cy="4740910"/>
          </a:xfrm>
          <a:prstGeom prst="rect">
            <a:avLst/>
          </a:prstGeom>
        </p:spPr>
      </p:pic>
      <p:pic>
        <p:nvPicPr>
          <p:cNvPr id="37" name="图片 36" descr="博物馆精粹_页面_16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8740" y="391160"/>
            <a:ext cx="3385185" cy="4696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博物馆精粹_页面_1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440" y="19685"/>
            <a:ext cx="3715385" cy="5076825"/>
          </a:xfrm>
          <a:prstGeom prst="rect">
            <a:avLst/>
          </a:prstGeom>
        </p:spPr>
      </p:pic>
      <p:pic>
        <p:nvPicPr>
          <p:cNvPr id="3" name="图片 2" descr="博物馆精粹_页面_16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0090" y="19050"/>
            <a:ext cx="3888105" cy="507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65" y="1033780"/>
            <a:ext cx="2915920" cy="3040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46905" y="1171575"/>
            <a:ext cx="348488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姓名 ：郯子</a:t>
            </a:r>
          </a:p>
          <a:p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年代：春秋时期</a:t>
            </a:r>
          </a:p>
          <a:p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地位：郯国国君</a:t>
            </a:r>
          </a:p>
          <a:p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      郯子治国讲道德、施仁义、恩威有加，百姓心悦诚服，使郯地文化发达，民风淳厚，一些典章制度都继续保持下来，对后世的影响十分深远。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博物馆精粹_页面_16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465" y="109855"/>
            <a:ext cx="3582670" cy="4923790"/>
          </a:xfrm>
          <a:prstGeom prst="rect">
            <a:avLst/>
          </a:prstGeom>
        </p:spPr>
      </p:pic>
      <p:pic>
        <p:nvPicPr>
          <p:cNvPr id="3" name="图片 2" descr="博物馆精粹_页面_17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2210" y="109855"/>
            <a:ext cx="3517900" cy="4923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博物馆精粹_页面_17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2715" y="86360"/>
            <a:ext cx="3729990" cy="5043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ibenben\Desktop\未标题-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0340" y="172720"/>
            <a:ext cx="4221480" cy="45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ibenben\Desktop\图片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276" y="2720262"/>
            <a:ext cx="2540873" cy="243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ibenben\Desktop\图片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67"/>
            <a:ext cx="2720550" cy="21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3519805" y="1951990"/>
            <a:ext cx="2622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成语回顾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8955" y="310515"/>
            <a:ext cx="79863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6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南辕北辙    守株待兔   揠苗助长   叶公好龙   刻舟求剑  画蛇添足  胸有成竹</a:t>
            </a:r>
          </a:p>
          <a:p>
            <a:pPr algn="dist">
              <a:lnSpc>
                <a:spcPct val="6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刻舟求剑    程门立雪   闻鸡起舞  望梅止渴   流觞曲水   强弩之末 完璧归赵</a:t>
            </a:r>
          </a:p>
          <a:p>
            <a:pPr algn="dist">
              <a:lnSpc>
                <a:spcPct val="6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蟾宫折桂    甑尘釜鱼   席地而坐   钟鸣鼎食   有的放矢  破镜重圆   一言九鼎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085" y="84455"/>
            <a:ext cx="6767195" cy="497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30" y="60960"/>
            <a:ext cx="3482975" cy="2205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8365" y="2484120"/>
            <a:ext cx="3482340" cy="2572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37535" y="522605"/>
            <a:ext cx="12541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</a:rPr>
              <a:t>郯国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55110" y="522605"/>
            <a:ext cx="7912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</a:rPr>
              <a:t>莒国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87905" y="3046095"/>
            <a:ext cx="7321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</a:rPr>
              <a:t>齐国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48250" y="3046095"/>
            <a:ext cx="681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</a:rPr>
              <a:t>鲁国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Maibenben\Desktop\未标题-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159" y="543921"/>
            <a:ext cx="3749886" cy="40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807067" y="750850"/>
            <a:ext cx="4164656" cy="3616778"/>
            <a:chOff x="2807067" y="750850"/>
            <a:chExt cx="4164656" cy="361677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7067" y="750850"/>
              <a:ext cx="3616778" cy="3616778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3472855" y="1890240"/>
              <a:ext cx="3498869" cy="1229316"/>
              <a:chOff x="116988" y="2214541"/>
              <a:chExt cx="4665156" cy="1639088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719" y="2214541"/>
                <a:ext cx="1639087" cy="1639088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116988" y="2652463"/>
                <a:ext cx="4665156" cy="942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鹿乳奉亲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333799" y="-77582"/>
            <a:ext cx="3746570" cy="5464922"/>
            <a:chOff x="6333799" y="-77582"/>
            <a:chExt cx="3746570" cy="5464922"/>
          </a:xfrm>
        </p:grpSpPr>
        <p:pic>
          <p:nvPicPr>
            <p:cNvPr id="10" name="Picture 2" descr="C:\Users\Maibenben\Desktop\未标题-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799" y="-77582"/>
              <a:ext cx="3746570" cy="546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Maibenben\Desktop\图片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969" y="3424718"/>
              <a:ext cx="1783031" cy="1710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-897581" y="-77582"/>
            <a:ext cx="3746570" cy="5464922"/>
            <a:chOff x="-897581" y="-77582"/>
            <a:chExt cx="3746570" cy="5464922"/>
          </a:xfrm>
        </p:grpSpPr>
        <p:pic>
          <p:nvPicPr>
            <p:cNvPr id="11" name="Picture 2" descr="C:\Users\Maibenben\Desktop\未标题-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7581" y="-77582"/>
              <a:ext cx="3746570" cy="546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Maibenben\Desktop\图片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667"/>
              <a:ext cx="1909118" cy="150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37505" y="1341755"/>
            <a:ext cx="44602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幼年郯子孝双亲</a:t>
            </a:r>
          </a:p>
          <a:p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为觅（</a:t>
            </a:r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mì</a:t>
            </a: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）鹿乳进山林</a:t>
            </a:r>
          </a:p>
          <a:p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翻山越岭难如愿</a:t>
            </a:r>
          </a:p>
          <a:p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猎户慨赠全孝心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619760"/>
            <a:ext cx="4943475" cy="39039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41420" y="159385"/>
            <a:ext cx="2867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鹿乳奉亲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1"/>
          <p:cNvSpPr txBox="1"/>
          <p:nvPr/>
        </p:nvSpPr>
        <p:spPr>
          <a:xfrm>
            <a:off x="2751455" y="678180"/>
            <a:ext cx="3640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6000">
                      <a:srgbClr val="2A0415"/>
                    </a:gs>
                    <a:gs pos="100000">
                      <a:schemeClr val="accent1">
                        <a:lumMod val="75000"/>
                      </a:schemeClr>
                    </a:gs>
                    <a:gs pos="79000">
                      <a:schemeClr val="tx1"/>
                    </a:gs>
                  </a:gsLst>
                  <a:lin ang="189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800" dirty="0">
                <a:solidFill>
                  <a:srgbClr val="52634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《弟子规》</a:t>
            </a:r>
            <a:r>
              <a:rPr lang="en-US" altLang="zh-CN" sz="2800" dirty="0">
                <a:solidFill>
                  <a:srgbClr val="52634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2800" dirty="0">
                <a:solidFill>
                  <a:srgbClr val="52634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节选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15640" y="1485265"/>
            <a:ext cx="3544570" cy="250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父母呼，应勿缓。</a:t>
            </a:r>
          </a:p>
          <a:p>
            <a:pPr>
              <a:lnSpc>
                <a:spcPct val="140000"/>
              </a:lnSpc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父母命，行勿懒。</a:t>
            </a:r>
          </a:p>
          <a:p>
            <a:pPr>
              <a:lnSpc>
                <a:spcPct val="140000"/>
              </a:lnSpc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父母教，须敬听。</a:t>
            </a:r>
          </a:p>
          <a:p>
            <a:pPr>
              <a:lnSpc>
                <a:spcPct val="140000"/>
              </a:lnSpc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父母责，须顺承。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Maibenben\Desktop\未标题-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159" y="543921"/>
            <a:ext cx="3749886" cy="40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807067" y="750850"/>
            <a:ext cx="3616778" cy="3616778"/>
            <a:chOff x="2807067" y="750850"/>
            <a:chExt cx="3616778" cy="361677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7067" y="750850"/>
              <a:ext cx="3616778" cy="3616778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3615094" y="1890240"/>
              <a:ext cx="2252677" cy="1229316"/>
              <a:chOff x="306641" y="2214541"/>
              <a:chExt cx="3003568" cy="1639088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719" y="2214541"/>
                <a:ext cx="1639087" cy="1639088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306641" y="2416244"/>
                <a:ext cx="3003568" cy="102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孔子</a:t>
                </a:r>
                <a:r>
                  <a:rPr lang="zh-CN" altLang="en-US" sz="4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师</a:t>
                </a:r>
                <a:r>
                  <a:rPr lang="zh-CN" alt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郯子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333799" y="-77582"/>
            <a:ext cx="3746570" cy="5464922"/>
            <a:chOff x="6333799" y="-77582"/>
            <a:chExt cx="3746570" cy="5464922"/>
          </a:xfrm>
        </p:grpSpPr>
        <p:pic>
          <p:nvPicPr>
            <p:cNvPr id="10" name="Picture 2" descr="C:\Users\Maibenben\Desktop\未标题-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799" y="-77582"/>
              <a:ext cx="3746570" cy="546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Maibenben\Desktop\图片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969" y="3424718"/>
              <a:ext cx="1783031" cy="1710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-938856" y="-77582"/>
            <a:ext cx="3746570" cy="5464922"/>
            <a:chOff x="-897581" y="-77582"/>
            <a:chExt cx="3746570" cy="5464922"/>
          </a:xfrm>
        </p:grpSpPr>
        <p:pic>
          <p:nvPicPr>
            <p:cNvPr id="11" name="Picture 2" descr="C:\Users\Maibenben\Desktop\未标题-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7581" y="-77582"/>
              <a:ext cx="3746570" cy="546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Maibenben\Desktop\图片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667"/>
              <a:ext cx="1909118" cy="150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3925" y="1754505"/>
            <a:ext cx="6377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少昊氏为何以鸟为官名？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4"/>
          <p:cNvCxnSpPr>
            <a:cxnSpLocks noChangeShapeType="1"/>
          </p:cNvCxnSpPr>
          <p:nvPr/>
        </p:nvCxnSpPr>
        <p:spPr bwMode="auto">
          <a:xfrm flipH="1" flipV="1">
            <a:off x="3332786" y="2832524"/>
            <a:ext cx="2416622" cy="6017"/>
          </a:xfrm>
          <a:prstGeom prst="line">
            <a:avLst/>
          </a:prstGeom>
          <a:noFill/>
          <a:ln w="34925">
            <a:solidFill>
              <a:srgbClr val="829F89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" name="直接连接符 15"/>
          <p:cNvCxnSpPr>
            <a:cxnSpLocks noChangeShapeType="1"/>
          </p:cNvCxnSpPr>
          <p:nvPr/>
        </p:nvCxnSpPr>
        <p:spPr bwMode="auto">
          <a:xfrm>
            <a:off x="4568597" y="1879355"/>
            <a:ext cx="0" cy="2007433"/>
          </a:xfrm>
          <a:prstGeom prst="line">
            <a:avLst/>
          </a:prstGeom>
          <a:noFill/>
          <a:ln w="34925">
            <a:solidFill>
              <a:srgbClr val="829F89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文本框 45"/>
          <p:cNvSpPr txBox="1">
            <a:spLocks noChangeArrowheads="1"/>
          </p:cNvSpPr>
          <p:nvPr/>
        </p:nvSpPr>
        <p:spPr bwMode="auto">
          <a:xfrm>
            <a:off x="5553420" y="1452288"/>
            <a:ext cx="2439071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526342"/>
                </a:solidFill>
                <a:latin typeface="+mn-ea"/>
                <a:ea typeface="+mn-ea"/>
              </a:rPr>
              <a:t>炎帝以火来记事</a:t>
            </a: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>
            <a:off x="5565185" y="2962532"/>
            <a:ext cx="2439071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526342"/>
                </a:solidFill>
                <a:latin typeface="+mn-ea"/>
                <a:ea typeface="+mn-ea"/>
              </a:rPr>
              <a:t>太昊氏以龙记事</a:t>
            </a:r>
          </a:p>
        </p:txBody>
      </p:sp>
      <p:sp>
        <p:nvSpPr>
          <p:cNvPr id="16" name="文本框 45"/>
          <p:cNvSpPr txBox="1">
            <a:spLocks noChangeArrowheads="1"/>
          </p:cNvSpPr>
          <p:nvPr/>
        </p:nvSpPr>
        <p:spPr bwMode="auto">
          <a:xfrm>
            <a:off x="1001895" y="1486102"/>
            <a:ext cx="2439071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dirty="0">
                <a:solidFill>
                  <a:srgbClr val="526342"/>
                </a:solidFill>
                <a:latin typeface="+mn-ea"/>
                <a:ea typeface="+mn-ea"/>
              </a:rPr>
              <a:t>黄帝以云来记事</a:t>
            </a:r>
          </a:p>
        </p:txBody>
      </p:sp>
      <p:sp>
        <p:nvSpPr>
          <p:cNvPr id="18" name="文本框 45"/>
          <p:cNvSpPr txBox="1">
            <a:spLocks noChangeArrowheads="1"/>
          </p:cNvSpPr>
          <p:nvPr/>
        </p:nvSpPr>
        <p:spPr bwMode="auto">
          <a:xfrm>
            <a:off x="980435" y="2954391"/>
            <a:ext cx="2439071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dirty="0">
                <a:solidFill>
                  <a:srgbClr val="526342"/>
                </a:solidFill>
                <a:latin typeface="+mn-ea"/>
                <a:ea typeface="+mn-ea"/>
              </a:rPr>
              <a:t>共工氏以水记事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0190" y="1889760"/>
            <a:ext cx="1402080" cy="10896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0110" y="1889760"/>
            <a:ext cx="1429385" cy="10020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0190" y="3399790"/>
            <a:ext cx="1552575" cy="12452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310" y="3333750"/>
            <a:ext cx="1353820" cy="1229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清新素雅花卉工作汇报总结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Calibri Light"/>
        <a:ea typeface="华文中宋"/>
        <a:cs typeface=""/>
      </a:majorFont>
      <a:minorFont>
        <a:latin typeface="Calibri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684</Words>
  <Application>WPS 演示</Application>
  <PresentationFormat>全屏显示(16:9)</PresentationFormat>
  <Paragraphs>91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中国风清新素雅花卉工作汇报总结PPT模板</dc:title>
  <dc:creator>EiTin</dc:creator>
  <cp:lastModifiedBy>administrator</cp:lastModifiedBy>
  <cp:revision>131</cp:revision>
  <dcterms:created xsi:type="dcterms:W3CDTF">2017-08-25T06:00:00Z</dcterms:created>
  <dcterms:modified xsi:type="dcterms:W3CDTF">2019-12-03T04:13:49Z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