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ustom.xml" ContentType="application/vnd.openxmlformats-officedocument.custom-properties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Default Extension="mp4" ContentType="video/mp4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6"/>
  </p:notesMasterIdLst>
  <p:handoutMasterIdLst>
    <p:handoutMasterId r:id="rId27"/>
  </p:handoutMasterIdLst>
  <p:sldIdLst>
    <p:sldId id="366" r:id="rId2"/>
    <p:sldId id="320" r:id="rId3"/>
    <p:sldId id="379" r:id="rId4"/>
    <p:sldId id="372" r:id="rId5"/>
    <p:sldId id="373" r:id="rId6"/>
    <p:sldId id="401" r:id="rId7"/>
    <p:sldId id="368" r:id="rId8"/>
    <p:sldId id="380" r:id="rId9"/>
    <p:sldId id="378" r:id="rId10"/>
    <p:sldId id="374" r:id="rId11"/>
    <p:sldId id="381" r:id="rId12"/>
    <p:sldId id="384" r:id="rId13"/>
    <p:sldId id="376" r:id="rId14"/>
    <p:sldId id="383" r:id="rId15"/>
    <p:sldId id="420" r:id="rId16"/>
    <p:sldId id="385" r:id="rId17"/>
    <p:sldId id="382" r:id="rId18"/>
    <p:sldId id="375" r:id="rId19"/>
    <p:sldId id="370" r:id="rId20"/>
    <p:sldId id="402" r:id="rId21"/>
    <p:sldId id="403" r:id="rId22"/>
    <p:sldId id="404" r:id="rId23"/>
    <p:sldId id="418" r:id="rId24"/>
    <p:sldId id="386" r:id="rId25"/>
  </p:sldIdLst>
  <p:sldSz cx="12195175" cy="6858000"/>
  <p:notesSz cx="6858000" cy="9144000"/>
  <p:custDataLst>
    <p:tags r:id="rId2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</p:showPr>
  <p:clrMru>
    <a:srgbClr val="98E5DD"/>
    <a:srgbClr val="946B69"/>
    <a:srgbClr val="E1AA6F"/>
    <a:srgbClr val="B16E25"/>
    <a:srgbClr val="32C4B6"/>
    <a:srgbClr val="9DB6C5"/>
    <a:srgbClr val="F5325C"/>
    <a:srgbClr val="D58833"/>
    <a:srgbClr val="F1959E"/>
    <a:srgbClr val="575199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vertBarState="maximized" horzBarState="maximized">
    <p:restoredLeft sz="15620"/>
    <p:restoredTop sz="96429" autoAdjust="0"/>
  </p:normalViewPr>
  <p:slideViewPr>
    <p:cSldViewPr>
      <p:cViewPr varScale="1">
        <p:scale>
          <a:sx n="114" d="100"/>
          <a:sy n="114" d="100"/>
        </p:scale>
        <p:origin x="-216" y="-96"/>
      </p:cViewPr>
      <p:guideLst>
        <p:guide orient="horz" pos="2160"/>
        <p:guide pos="3841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1872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A0DF5C-0A95-4BFB-BA05-3A0637FFD490}" type="datetimeFigureOut">
              <a:rPr lang="zh-CN" altLang="en-US" smtClean="0"/>
              <a:t>2019/12/3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04D187-E6F2-4715-8753-E1FF1AB0EF6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5A376C-B088-4A02-A70A-FBBF6850168D}" type="datetimeFigureOut">
              <a:rPr lang="zh-CN" altLang="en-US" smtClean="0"/>
              <a:pPr/>
              <a:t>2019/12/3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F30F01-5CC2-4097-AE1C-35F278680AD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F30F01-5CC2-4097-AE1C-35F278680AD2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F30F01-5CC2-4097-AE1C-35F278680AD2}" type="slidenum">
              <a:rPr lang="zh-CN" altLang="en-US" smtClean="0"/>
              <a:pPr/>
              <a:t>10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F30F01-5CC2-4097-AE1C-35F278680AD2}" type="slidenum">
              <a:rPr lang="zh-CN" altLang="en-US" smtClean="0"/>
              <a:pPr/>
              <a:t>11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F30F01-5CC2-4097-AE1C-35F278680AD2}" type="slidenum">
              <a:rPr lang="zh-CN" altLang="en-US" smtClean="0"/>
              <a:pPr/>
              <a:t>12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F30F01-5CC2-4097-AE1C-35F278680AD2}" type="slidenum">
              <a:rPr lang="zh-CN" altLang="en-US" smtClean="0"/>
              <a:pPr/>
              <a:t>13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F30F01-5CC2-4097-AE1C-35F278680AD2}" type="slidenum">
              <a:rPr lang="zh-CN" altLang="en-US" smtClean="0"/>
              <a:pPr/>
              <a:t>14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F30F01-5CC2-4097-AE1C-35F278680AD2}" type="slidenum">
              <a:rPr lang="zh-CN" altLang="en-US" smtClean="0"/>
              <a:pPr/>
              <a:t>15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F30F01-5CC2-4097-AE1C-35F278680AD2}" type="slidenum">
              <a:rPr lang="zh-CN" altLang="en-US" smtClean="0"/>
              <a:pPr/>
              <a:t>16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F30F01-5CC2-4097-AE1C-35F278680AD2}" type="slidenum">
              <a:rPr lang="zh-CN" altLang="en-US" smtClean="0"/>
              <a:pPr/>
              <a:t>17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F30F01-5CC2-4097-AE1C-35F278680AD2}" type="slidenum">
              <a:rPr lang="zh-CN" altLang="en-US" smtClean="0"/>
              <a:pPr/>
              <a:t>18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F30F01-5CC2-4097-AE1C-35F278680AD2}" type="slidenum">
              <a:rPr lang="zh-CN" altLang="en-US" smtClean="0"/>
              <a:pPr/>
              <a:t>19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F30F01-5CC2-4097-AE1C-35F278680AD2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F30F01-5CC2-4097-AE1C-35F278680AD2}" type="slidenum">
              <a:rPr lang="zh-CN" altLang="en-US" smtClean="0"/>
              <a:pPr/>
              <a:t>20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F30F01-5CC2-4097-AE1C-35F278680AD2}" type="slidenum">
              <a:rPr lang="zh-CN" altLang="en-US" smtClean="0"/>
              <a:pPr/>
              <a:t>21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F30F01-5CC2-4097-AE1C-35F278680AD2}" type="slidenum">
              <a:rPr lang="zh-CN" altLang="en-US" smtClean="0"/>
              <a:pPr/>
              <a:t>22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F30F01-5CC2-4097-AE1C-35F278680AD2}" type="slidenum">
              <a:rPr lang="zh-CN" altLang="en-US" smtClean="0"/>
              <a:pPr/>
              <a:t>23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F30F01-5CC2-4097-AE1C-35F278680AD2}" type="slidenum">
              <a:rPr lang="zh-CN" altLang="en-US" smtClean="0"/>
              <a:pPr/>
              <a:t>24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F30F01-5CC2-4097-AE1C-35F278680AD2}" type="slidenum">
              <a:rPr lang="zh-CN" altLang="en-US" smtClean="0"/>
              <a:pPr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F30F01-5CC2-4097-AE1C-35F278680AD2}" type="slidenum">
              <a:rPr lang="zh-CN" altLang="en-US" smtClean="0"/>
              <a:pPr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F30F01-5CC2-4097-AE1C-35F278680AD2}" type="slidenum">
              <a:rPr lang="zh-CN" altLang="en-US" smtClean="0"/>
              <a:pPr/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F30F01-5CC2-4097-AE1C-35F278680AD2}" type="slidenum">
              <a:rPr lang="zh-CN" altLang="en-US" smtClean="0"/>
              <a:pPr/>
              <a:t>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F30F01-5CC2-4097-AE1C-35F278680AD2}" type="slidenum">
              <a:rPr lang="zh-CN" altLang="en-US" smtClean="0"/>
              <a:pPr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F30F01-5CC2-4097-AE1C-35F278680AD2}" type="slidenum">
              <a:rPr lang="zh-CN" altLang="en-US" smtClean="0"/>
              <a:pPr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F30F01-5CC2-4097-AE1C-35F278680AD2}" type="slidenum">
              <a:rPr lang="zh-CN" altLang="en-US" smtClean="0"/>
              <a:pPr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397" y="1122363"/>
            <a:ext cx="9146381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397" y="3602038"/>
            <a:ext cx="9146381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15688-6F5A-49AA-8690-FCBEB4C7DFB5}" type="datetimeFigureOut">
              <a:rPr lang="zh-CN" altLang="en-US" smtClean="0"/>
              <a:pPr/>
              <a:t>2019/12/3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8F79FF-A29C-4699-B5DF-0B6735CABCB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Tm="3000">
    <p:push dir="u"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15688-6F5A-49AA-8690-FCBEB4C7DFB5}" type="datetimeFigureOut">
              <a:rPr lang="zh-CN" altLang="en-US" smtClean="0"/>
              <a:pPr/>
              <a:t>2019/12/3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8F79FF-A29C-4699-B5DF-0B6735CABCB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Tm="3000">
    <p:push dir="u"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7172" y="365125"/>
            <a:ext cx="2629585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418" y="365125"/>
            <a:ext cx="7736314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pPr/>
              <a:t>12/3/2019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 advTm="3000">
    <p:push dir="u"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3000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3000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pPr/>
              <a:t>12/3/2019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 advTm="3000">
    <p:push dir="u"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2067" y="1709739"/>
            <a:ext cx="10518338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2067" y="4589464"/>
            <a:ext cx="10518338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15688-6F5A-49AA-8690-FCBEB4C7DFB5}" type="datetimeFigureOut">
              <a:rPr lang="zh-CN" altLang="en-US" smtClean="0"/>
              <a:pPr/>
              <a:t>2019/12/3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8F79FF-A29C-4699-B5DF-0B6735CABCB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Tm="3000">
    <p:push dir="u"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418" y="1825625"/>
            <a:ext cx="5182949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3808" y="1825625"/>
            <a:ext cx="5182949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15688-6F5A-49AA-8690-FCBEB4C7DFB5}" type="datetimeFigureOut">
              <a:rPr lang="zh-CN" altLang="en-US" smtClean="0"/>
              <a:pPr/>
              <a:t>2019/12/3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8F79FF-A29C-4699-B5DF-0B6735CABCB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Tm="3000">
    <p:push dir="u"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007" y="365126"/>
            <a:ext cx="10518338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007" y="1681163"/>
            <a:ext cx="515913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007" y="2505075"/>
            <a:ext cx="5159130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3807" y="1681163"/>
            <a:ext cx="518453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3807" y="2505075"/>
            <a:ext cx="518453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15688-6F5A-49AA-8690-FCBEB4C7DFB5}" type="datetimeFigureOut">
              <a:rPr lang="zh-CN" altLang="en-US" smtClean="0"/>
              <a:pPr/>
              <a:t>2019/12/3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8F79FF-A29C-4699-B5DF-0B6735CABCB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Tm="3000">
    <p:push dir="u"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15688-6F5A-49AA-8690-FCBEB4C7DFB5}" type="datetimeFigureOut">
              <a:rPr lang="zh-CN" altLang="en-US" smtClean="0"/>
              <a:pPr/>
              <a:t>2019/12/3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8F79FF-A29C-4699-B5DF-0B6735CABCB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Tm="3000">
    <p:push dir="u"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15688-6F5A-49AA-8690-FCBEB4C7DFB5}" type="datetimeFigureOut">
              <a:rPr lang="zh-CN" altLang="en-US" smtClean="0"/>
              <a:pPr/>
              <a:t>2019/12/3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8F79FF-A29C-4699-B5DF-0B6735CABCB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Tm="3000">
    <p:push dir="u"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007" y="457200"/>
            <a:ext cx="3933261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4538" y="987426"/>
            <a:ext cx="6173807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007" y="2057400"/>
            <a:ext cx="3933261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15688-6F5A-49AA-8690-FCBEB4C7DFB5}" type="datetimeFigureOut">
              <a:rPr lang="zh-CN" altLang="en-US" smtClean="0"/>
              <a:pPr/>
              <a:t>2019/12/3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8F79FF-A29C-4699-B5DF-0B6735CABCB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Tm="3000">
    <p:push dir="u"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007" y="457200"/>
            <a:ext cx="3933261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4538" y="987426"/>
            <a:ext cx="6173807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 smtClean="0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007" y="2057400"/>
            <a:ext cx="3933261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15688-6F5A-49AA-8690-FCBEB4C7DFB5}" type="datetimeFigureOut">
              <a:rPr lang="zh-CN" altLang="en-US" smtClean="0"/>
              <a:pPr/>
              <a:t>2019/12/3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8F79FF-A29C-4699-B5DF-0B6735CABCB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Tm="3000">
    <p:push dir="u"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419" y="365126"/>
            <a:ext cx="1051833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419" y="1825625"/>
            <a:ext cx="10518338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418" y="6356351"/>
            <a:ext cx="27439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smtClean="0"/>
              <a:pPr/>
              <a:t>12/3/2019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9652" y="6356351"/>
            <a:ext cx="41158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2843" y="6356351"/>
            <a:ext cx="27439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ransition spd="slow" advTm="3000">
    <p:push dir="u"/>
  </p:transition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12.xml"/><Relationship Id="rId1" Type="http://schemas.openxmlformats.org/officeDocument/2006/relationships/video" Target="NULL" TargetMode="External"/><Relationship Id="rId6" Type="http://schemas.openxmlformats.org/officeDocument/2006/relationships/image" Target="../media/image22.png"/><Relationship Id="rId5" Type="http://schemas.microsoft.com/office/2007/relationships/media" Target="../media/media2.mp4"/><Relationship Id="rId4" Type="http://schemas.openxmlformats.org/officeDocument/2006/relationships/image" Target="../media/image2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2.xml"/><Relationship Id="rId1" Type="http://schemas.openxmlformats.org/officeDocument/2006/relationships/video" Target="NULL" TargetMode="External"/><Relationship Id="rId6" Type="http://schemas.openxmlformats.org/officeDocument/2006/relationships/image" Target="../media/image12.png"/><Relationship Id="rId5" Type="http://schemas.microsoft.com/office/2007/relationships/media" Target="../media/media1.mp4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4"/>
          <p:cNvSpPr txBox="1"/>
          <p:nvPr/>
        </p:nvSpPr>
        <p:spPr>
          <a:xfrm>
            <a:off x="2146210" y="2334910"/>
            <a:ext cx="79028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spc="600" dirty="0" smtClean="0">
                <a:latin typeface="思源黑体 CN Bold" pitchFamily="34" charset="-122"/>
                <a:ea typeface="思源黑体 CN Bold" pitchFamily="34" charset="-122"/>
              </a:rPr>
              <a:t>博物馆 故</a:t>
            </a:r>
            <a:r>
              <a:rPr lang="zh-CN" altLang="en-US" sz="3600" spc="600" smtClean="0">
                <a:latin typeface="思源黑体 CN Bold" pitchFamily="34" charset="-122"/>
                <a:ea typeface="思源黑体 CN Bold" pitchFamily="34" charset="-122"/>
              </a:rPr>
              <a:t>事</a:t>
            </a:r>
            <a:r>
              <a:rPr lang="zh-CN" altLang="en-US" sz="3600" spc="600" smtClean="0">
                <a:latin typeface="思源黑体 CN Bold" pitchFamily="34" charset="-122"/>
                <a:ea typeface="思源黑体 CN Bold" pitchFamily="34" charset="-122"/>
              </a:rPr>
              <a:t>汇</a:t>
            </a:r>
            <a:endParaRPr lang="en-US" altLang="zh-CN" sz="3600" spc="600" smtClean="0">
              <a:latin typeface="思源黑体 CN Bold" pitchFamily="34" charset="-122"/>
              <a:ea typeface="思源黑体 CN Bold" pitchFamily="34" charset="-122"/>
            </a:endParaRPr>
          </a:p>
          <a:p>
            <a:pPr algn="ctr"/>
            <a:r>
              <a:rPr lang="zh-CN" altLang="en-US" sz="3600" spc="600" smtClean="0">
                <a:latin typeface="思源黑体 CN Bold" pitchFamily="34" charset="-122"/>
                <a:ea typeface="思源黑体 CN Bold" pitchFamily="34" charset="-122"/>
              </a:rPr>
              <a:t>第</a:t>
            </a:r>
            <a:r>
              <a:rPr lang="en-US" altLang="zh-CN" sz="3600" spc="600" smtClean="0">
                <a:latin typeface="思源黑体 CN Bold" pitchFamily="34" charset="-122"/>
                <a:ea typeface="思源黑体 CN Bold" pitchFamily="34" charset="-122"/>
              </a:rPr>
              <a:t>11</a:t>
            </a:r>
            <a:r>
              <a:rPr lang="zh-CN" altLang="en-US" sz="3600" spc="600" smtClean="0">
                <a:latin typeface="思源黑体 CN Bold" pitchFamily="34" charset="-122"/>
                <a:ea typeface="思源黑体 CN Bold" pitchFamily="34" charset="-122"/>
              </a:rPr>
              <a:t>讲</a:t>
            </a:r>
            <a:endParaRPr lang="zh-CN" altLang="en-US" sz="3600" spc="600" dirty="0">
              <a:latin typeface="思源黑体 CN Bold" pitchFamily="34" charset="-122"/>
              <a:ea typeface="思源黑体 CN Bold" pitchFamily="34" charset="-122"/>
            </a:endParaRPr>
          </a:p>
        </p:txBody>
      </p:sp>
      <p:sp>
        <p:nvSpPr>
          <p:cNvPr id="8" name="TextBox 5"/>
          <p:cNvSpPr txBox="1"/>
          <p:nvPr/>
        </p:nvSpPr>
        <p:spPr>
          <a:xfrm>
            <a:off x="3325279" y="3861048"/>
            <a:ext cx="57606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spc="600" dirty="0" smtClean="0">
                <a:latin typeface="思源黑体 CN Normal" pitchFamily="34" charset="-122"/>
                <a:ea typeface="思源黑体 CN Normal" pitchFamily="34" charset="-122"/>
              </a:rPr>
              <a:t>主讲人</a:t>
            </a:r>
            <a:r>
              <a:rPr lang="en-US" altLang="zh-CN" sz="3200" spc="600" dirty="0" smtClean="0">
                <a:latin typeface="思源黑体 CN Normal" pitchFamily="34" charset="-122"/>
                <a:ea typeface="思源黑体 CN Normal" pitchFamily="34" charset="-122"/>
              </a:rPr>
              <a:t>:</a:t>
            </a:r>
            <a:r>
              <a:rPr lang="zh-CN" altLang="en-US" sz="3200" spc="600" dirty="0" smtClean="0">
                <a:latin typeface="思源黑体 CN Normal" pitchFamily="34" charset="-122"/>
                <a:ea typeface="思源黑体 CN Normal" pitchFamily="34" charset="-122"/>
              </a:rPr>
              <a:t>桑薇 </a:t>
            </a:r>
            <a:endParaRPr lang="en-US" altLang="zh-CN" sz="3200" spc="600" dirty="0" smtClean="0">
              <a:latin typeface="思源黑体 CN Normal" pitchFamily="34" charset="-122"/>
              <a:ea typeface="思源黑体 CN Normal" pitchFamily="34" charset="-122"/>
            </a:endParaRPr>
          </a:p>
        </p:txBody>
      </p:sp>
    </p:spTree>
  </p:cSld>
  <p:clrMapOvr>
    <a:masterClrMapping/>
  </p:clrMapOvr>
  <p:transition spd="slow" advTm="3000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953895" y="1854200"/>
            <a:ext cx="9256395" cy="27489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3200" b="1">
                <a:solidFill>
                  <a:schemeClr val="tx1">
                    <a:lumMod val="75000"/>
                    <a:lumOff val="25000"/>
                  </a:schemeClr>
                </a:solidFill>
              </a:rPr>
              <a:t>      </a:t>
            </a:r>
            <a:r>
              <a:rPr lang="zh-CN" altLang="en-US" sz="2800" b="1">
                <a:solidFill>
                  <a:schemeClr val="tx1">
                    <a:lumMod val="75000"/>
                    <a:lumOff val="25000"/>
                  </a:schemeClr>
                </a:solidFill>
              </a:rPr>
              <a:t>王览有优秀的品行，名声仅次于王祥。王览与兄长感情要好，生母朱氏憎恨王祥，非但在丈夫面前中伤王祥，更经常施以虐待；但王览始终站在王祥一边，更劝生母不要虐待和针对王祥。后知道朱氏有意毒杀王祥，更不顾可能误服毒药危险去抢毒酒和先行试菜。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4217035" y="828675"/>
            <a:ext cx="442277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3200" b="1">
                <a:solidFill>
                  <a:schemeClr val="tx1">
                    <a:lumMod val="75000"/>
                    <a:lumOff val="25000"/>
                  </a:schemeClr>
                </a:solidFill>
              </a:rPr>
              <a:t>王览争</a:t>
            </a:r>
            <a:r>
              <a:rPr lang="zh-CN" altLang="en-US" sz="3600" b="1">
                <a:solidFill>
                  <a:srgbClr val="FF0000"/>
                </a:solidFill>
              </a:rPr>
              <a:t>鸩</a:t>
            </a:r>
            <a:r>
              <a:rPr lang="zh-CN" altLang="en-US" sz="3200" b="1">
                <a:solidFill>
                  <a:schemeClr val="tx1">
                    <a:lumMod val="75000"/>
                    <a:lumOff val="25000"/>
                  </a:schemeClr>
                </a:solidFill>
              </a:rPr>
              <a:t>（zhèn）</a:t>
            </a:r>
          </a:p>
        </p:txBody>
      </p:sp>
    </p:spTree>
  </p:cSld>
  <p:clrMapOvr>
    <a:masterClrMapping/>
  </p:clrMapOvr>
  <p:transition spd="slow" advTm="3000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文本框 17"/>
          <p:cNvSpPr txBox="1"/>
          <p:nvPr/>
        </p:nvSpPr>
        <p:spPr>
          <a:xfrm>
            <a:off x="1420495" y="2216150"/>
            <a:ext cx="9553575" cy="2084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>
              <a:lnSpc>
                <a:spcPct val="120000"/>
              </a:lnSpc>
            </a:pPr>
            <a:r>
              <a:rPr lang="zh-CN" altLang="en-US" sz="3600"/>
              <a:t>夫言行可覆,</a:t>
            </a:r>
            <a:r>
              <a:rPr lang="zh-CN" altLang="en-US" sz="3600" b="1">
                <a:solidFill>
                  <a:srgbClr val="FF0000"/>
                </a:solidFill>
              </a:rPr>
              <a:t>信</a:t>
            </a:r>
            <a:r>
              <a:rPr lang="zh-CN" altLang="en-US" sz="3600"/>
              <a:t>之至也。推美引过,</a:t>
            </a:r>
            <a:r>
              <a:rPr lang="zh-CN" altLang="en-US" sz="3600" b="1">
                <a:solidFill>
                  <a:srgbClr val="FF0000"/>
                </a:solidFill>
              </a:rPr>
              <a:t>德</a:t>
            </a:r>
            <a:r>
              <a:rPr lang="zh-CN" altLang="en-US" sz="3600"/>
              <a:t>之至也。扬名显亲,</a:t>
            </a:r>
            <a:r>
              <a:rPr lang="zh-CN" altLang="en-US" sz="3600" b="1">
                <a:solidFill>
                  <a:srgbClr val="FF0000"/>
                </a:solidFill>
              </a:rPr>
              <a:t>孝</a:t>
            </a:r>
            <a:r>
              <a:rPr lang="zh-CN" altLang="en-US" sz="3600"/>
              <a:t>之至也。兄弟怡怡,宗族欣欣,</a:t>
            </a:r>
            <a:r>
              <a:rPr lang="zh-CN" altLang="en-US" sz="3600" b="1">
                <a:solidFill>
                  <a:srgbClr val="FF0000"/>
                </a:solidFill>
              </a:rPr>
              <a:t>悌</a:t>
            </a:r>
            <a:r>
              <a:rPr lang="zh-CN" altLang="en-US" sz="3600"/>
              <a:t>之至也。临财莫过</a:t>
            </a:r>
            <a:r>
              <a:rPr lang="zh-CN" altLang="en-US" sz="3600" b="1">
                <a:solidFill>
                  <a:srgbClr val="FF0000"/>
                </a:solidFill>
              </a:rPr>
              <a:t>让</a:t>
            </a:r>
            <a:r>
              <a:rPr lang="zh-CN" altLang="en-US" sz="3600"/>
              <a:t>。此五者,立身之本。</a:t>
            </a:r>
          </a:p>
        </p:txBody>
      </p:sp>
      <p:sp>
        <p:nvSpPr>
          <p:cNvPr id="19" name="文本框 18"/>
          <p:cNvSpPr txBox="1"/>
          <p:nvPr/>
        </p:nvSpPr>
        <p:spPr>
          <a:xfrm>
            <a:off x="4615815" y="1540510"/>
            <a:ext cx="489712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>
                <a:solidFill>
                  <a:schemeClr val="tx1">
                    <a:lumMod val="75000"/>
                    <a:lumOff val="25000"/>
                  </a:schemeClr>
                </a:solidFill>
              </a:rPr>
              <a:t>琅琊王氏家训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1499235" y="4546600"/>
            <a:ext cx="9197340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/>
              <a:t>翻译：言之必行是信义，表扬别人批评自己是美德。有所作为，是孝行。兄弟和睦，家族和谐，是悌行。面对利益要谦让。这五种是立身的根本。</a:t>
            </a:r>
          </a:p>
        </p:txBody>
      </p:sp>
    </p:spTree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4081363" y="2636912"/>
            <a:ext cx="6109463" cy="1323439"/>
            <a:chOff x="3289275" y="2636912"/>
            <a:chExt cx="6109463" cy="1323439"/>
          </a:xfrm>
        </p:grpSpPr>
        <p:sp>
          <p:nvSpPr>
            <p:cNvPr id="9" name="TextBox 6"/>
            <p:cNvSpPr txBox="1"/>
            <p:nvPr/>
          </p:nvSpPr>
          <p:spPr>
            <a:xfrm>
              <a:off x="5040136" y="2884122"/>
              <a:ext cx="4358602" cy="8299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zh-CN" altLang="en-US" sz="4800" spc="600" dirty="0">
                  <a:latin typeface="思源黑体 CN Bold" pitchFamily="34" charset="-122"/>
                  <a:ea typeface="思源黑体 CN Bold" pitchFamily="34" charset="-122"/>
                </a:rPr>
                <a:t>成语介绍</a:t>
              </a:r>
            </a:p>
          </p:txBody>
        </p:sp>
        <p:sp>
          <p:nvSpPr>
            <p:cNvPr id="12" name="TextBox 2"/>
            <p:cNvSpPr txBox="1"/>
            <p:nvPr/>
          </p:nvSpPr>
          <p:spPr>
            <a:xfrm>
              <a:off x="3289275" y="2636912"/>
              <a:ext cx="1867972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8000" spc="600" dirty="0" smtClean="0">
                  <a:latin typeface="思源黑体 CN Bold" pitchFamily="34" charset="-122"/>
                  <a:ea typeface="思源黑体 CN Bold" pitchFamily="34" charset="-122"/>
                </a:rPr>
                <a:t>02</a:t>
              </a:r>
              <a:endParaRPr lang="zh-CN" altLang="en-US" sz="8000" spc="600" dirty="0">
                <a:latin typeface="思源黑体 CN Bold" pitchFamily="34" charset="-122"/>
                <a:ea typeface="思源黑体 CN Bold" pitchFamily="34" charset="-122"/>
              </a:endParaRPr>
            </a:p>
          </p:txBody>
        </p:sp>
      </p:grpSp>
    </p:spTree>
  </p:cSld>
  <p:clrMapOvr>
    <a:masterClrMapping/>
  </p:clrMapOvr>
  <p:transition spd="slow" advTm="3000"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右箭头 2"/>
          <p:cNvSpPr/>
          <p:nvPr/>
        </p:nvSpPr>
        <p:spPr>
          <a:xfrm>
            <a:off x="2425065" y="1353185"/>
            <a:ext cx="1943100" cy="1368425"/>
          </a:xfrm>
          <a:prstGeom prst="rightArrow">
            <a:avLst>
              <a:gd name="adj1" fmla="val 50000"/>
              <a:gd name="adj2" fmla="val 6622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右箭头 7"/>
          <p:cNvSpPr/>
          <p:nvPr/>
        </p:nvSpPr>
        <p:spPr>
          <a:xfrm flipH="1">
            <a:off x="8387715" y="4555490"/>
            <a:ext cx="1871980" cy="1368425"/>
          </a:xfrm>
          <a:prstGeom prst="rightArrow">
            <a:avLst>
              <a:gd name="adj1" fmla="val 50000"/>
              <a:gd name="adj2" fmla="val 66223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68165" y="166370"/>
            <a:ext cx="4400550" cy="308610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98850" y="3466465"/>
            <a:ext cx="4888865" cy="3056255"/>
          </a:xfrm>
          <a:prstGeom prst="rect">
            <a:avLst/>
          </a:prstGeom>
        </p:spPr>
      </p:pic>
    </p:spTree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61360" y="1237615"/>
            <a:ext cx="5181600" cy="1276350"/>
          </a:xfrm>
          <a:prstGeom prst="rect">
            <a:avLst/>
          </a:prstGeom>
        </p:spPr>
      </p:pic>
      <p:sp>
        <p:nvSpPr>
          <p:cNvPr id="25" name="文本框 24"/>
          <p:cNvSpPr txBox="1"/>
          <p:nvPr/>
        </p:nvSpPr>
        <p:spPr>
          <a:xfrm>
            <a:off x="3373120" y="530860"/>
            <a:ext cx="4958080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dist"/>
            <a:r>
              <a:rPr lang="zh-CN" altLang="en-US" sz="4000" b="1"/>
              <a:t>gāo zhěn wú yōu</a:t>
            </a:r>
          </a:p>
        </p:txBody>
      </p:sp>
      <p:sp>
        <p:nvSpPr>
          <p:cNvPr id="26" name="文本框 25"/>
          <p:cNvSpPr txBox="1"/>
          <p:nvPr/>
        </p:nvSpPr>
        <p:spPr>
          <a:xfrm>
            <a:off x="2564130" y="3129280"/>
            <a:ext cx="7694930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>
                <a:solidFill>
                  <a:schemeClr val="tx1">
                    <a:lumMod val="75000"/>
                    <a:lumOff val="25000"/>
                  </a:schemeClr>
                </a:solidFill>
              </a:rPr>
              <a:t>解释：把枕头垫得高高的，安心地睡大觉。《战国策·魏策一》：“事秦，则楚韩必不敢动，无楚韩之患，则大王高枕而卧，国必无忧矣。” 后多用来形容平安无事，无忧无虑。</a:t>
            </a:r>
          </a:p>
        </p:txBody>
      </p:sp>
    </p:spTree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8accd125e566da6ecb145201b1053bbc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18795" y="691515"/>
            <a:ext cx="11158220" cy="5474970"/>
          </a:xfrm>
          <a:prstGeom prst="rect">
            <a:avLst/>
          </a:prstGeom>
        </p:spPr>
      </p:pic>
    </p:spTree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4081363" y="2636912"/>
            <a:ext cx="6136768" cy="1323439"/>
            <a:chOff x="3289275" y="2636912"/>
            <a:chExt cx="6136768" cy="1323439"/>
          </a:xfrm>
        </p:grpSpPr>
        <p:sp>
          <p:nvSpPr>
            <p:cNvPr id="9" name="TextBox 6"/>
            <p:cNvSpPr txBox="1"/>
            <p:nvPr/>
          </p:nvSpPr>
          <p:spPr>
            <a:xfrm>
              <a:off x="5067441" y="2883487"/>
              <a:ext cx="4358602" cy="8299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4800" spc="600" dirty="0">
                  <a:latin typeface="思源黑体 CN Bold" pitchFamily="34" charset="-122"/>
                  <a:ea typeface="思源黑体 CN Bold" pitchFamily="34" charset="-122"/>
                </a:rPr>
                <a:t>文物鉴赏</a:t>
              </a:r>
            </a:p>
          </p:txBody>
        </p:sp>
        <p:sp>
          <p:nvSpPr>
            <p:cNvPr id="12" name="TextBox 2"/>
            <p:cNvSpPr txBox="1"/>
            <p:nvPr/>
          </p:nvSpPr>
          <p:spPr>
            <a:xfrm>
              <a:off x="3289275" y="2636912"/>
              <a:ext cx="1867972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8000" spc="600" dirty="0" smtClean="0">
                  <a:latin typeface="思源黑体 CN Bold" pitchFamily="34" charset="-122"/>
                  <a:ea typeface="思源黑体 CN Bold" pitchFamily="34" charset="-122"/>
                </a:rPr>
                <a:t>03</a:t>
              </a:r>
              <a:endParaRPr lang="zh-CN" altLang="en-US" sz="8000" spc="600" dirty="0">
                <a:latin typeface="思源黑体 CN Bold" pitchFamily="34" charset="-122"/>
                <a:ea typeface="思源黑体 CN Bold" pitchFamily="34" charset="-122"/>
              </a:endParaRPr>
            </a:p>
          </p:txBody>
        </p:sp>
      </p:grpSp>
    </p:spTree>
  </p:cSld>
  <p:clrMapOvr>
    <a:masterClrMapping/>
  </p:clrMapOvr>
  <p:transition spd="slow" advTm="3000">
    <p:push dir="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4"/>
          <p:cNvSpPr txBox="1"/>
          <p:nvPr/>
        </p:nvSpPr>
        <p:spPr>
          <a:xfrm>
            <a:off x="2903855" y="2372995"/>
            <a:ext cx="6387465" cy="1445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spc="3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又是炎热的一天呀</a:t>
            </a:r>
          </a:p>
          <a:p>
            <a:pPr algn="ctr"/>
            <a:endParaRPr lang="zh-CN" altLang="en-US" sz="2800" b="1" spc="300" dirty="0" smtClean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pPr algn="ctr"/>
            <a:r>
              <a:rPr lang="zh-CN" altLang="en-US" sz="2800" b="1" spc="3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同学们知道哪些古代</a:t>
            </a:r>
            <a:r>
              <a:rPr lang="zh-CN" altLang="en-US" sz="3200" b="1" spc="300" dirty="0" smtClean="0">
                <a:solidFill>
                  <a:schemeClr val="accent5">
                    <a:lumMod val="75000"/>
                  </a:schemeClr>
                </a:solidFill>
                <a:latin typeface="+mn-ea"/>
              </a:rPr>
              <a:t>避暑神器</a:t>
            </a:r>
            <a:r>
              <a:rPr lang="zh-CN" altLang="en-US" sz="2800" b="1" spc="3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吗？</a:t>
            </a:r>
          </a:p>
        </p:txBody>
      </p:sp>
    </p:spTree>
  </p:cSld>
  <p:clrMapOvr>
    <a:masterClrMapping/>
  </p:clrMapOvr>
  <p:transition spd="slow" advTm="3000">
    <p:push dir="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7530" y="22225"/>
            <a:ext cx="4869815" cy="402780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27345" y="1748155"/>
            <a:ext cx="4771390" cy="390080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957580" y="4265295"/>
            <a:ext cx="4331970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solidFill>
                  <a:schemeClr val="tx1">
                    <a:lumMod val="75000"/>
                    <a:lumOff val="25000"/>
                  </a:schemeClr>
                </a:solidFill>
              </a:rPr>
              <a:t>白釉瓷枕</a:t>
            </a:r>
          </a:p>
          <a:p>
            <a:r>
              <a:rPr lang="zh-CN" altLang="en-US" sz="2800" b="1">
                <a:solidFill>
                  <a:schemeClr val="tx1">
                    <a:lumMod val="75000"/>
                    <a:lumOff val="25000"/>
                  </a:schemeClr>
                </a:solidFill>
              </a:rPr>
              <a:t>宋</a:t>
            </a:r>
            <a:endParaRPr lang="zh-CN" altLang="en-US" sz="2800" b="1">
              <a:solidFill>
                <a:schemeClr val="accent5">
                  <a:lumMod val="75000"/>
                </a:schemeClr>
              </a:solidFill>
            </a:endParaRPr>
          </a:p>
          <a:p>
            <a:endParaRPr lang="zh-CN" altLang="en-US" sz="2800" b="1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5427345" y="118110"/>
            <a:ext cx="5349240" cy="1630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>
                <a:solidFill>
                  <a:schemeClr val="tx1">
                    <a:lumMod val="75000"/>
                    <a:lumOff val="25000"/>
                  </a:schemeClr>
                </a:solidFill>
              </a:rPr>
              <a:t>      </a:t>
            </a:r>
            <a:r>
              <a:rPr lang="zh-CN" altLang="en-US" sz="2000" b="1">
                <a:solidFill>
                  <a:schemeClr val="tx1">
                    <a:lumMod val="75000"/>
                    <a:lumOff val="25000"/>
                  </a:schemeClr>
                </a:solidFill>
              </a:rPr>
              <a:t>瓷枕是一种枕头，是中国古代瓷器造型中较为流行的一种，枕上用彩釉绘成精美的图画或题上诗句。始烧于隋代，流行于唐代以后。据说开始时是作为陪葬的冥器，以后又作寝具和诊脉之用。</a:t>
            </a:r>
          </a:p>
        </p:txBody>
      </p:sp>
    </p:spTree>
  </p:cSld>
  <p:clrMapOvr>
    <a:masterClrMapping/>
  </p:clrMapOvr>
  <p:transition spd="slow" advTm="3000">
    <p:push dir="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2815" y="718185"/>
            <a:ext cx="7789545" cy="4709160"/>
          </a:xfrm>
          <a:prstGeom prst="rect">
            <a:avLst/>
          </a:prstGeom>
        </p:spPr>
      </p:pic>
    </p:spTree>
  </p:cSld>
  <p:clrMapOvr>
    <a:masterClrMapping/>
  </p:clrMapOvr>
  <p:transition spd="slow" advTm="3000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4081363" y="2636912"/>
            <a:ext cx="6122798" cy="1323439"/>
            <a:chOff x="3289275" y="2636912"/>
            <a:chExt cx="6122798" cy="1323439"/>
          </a:xfrm>
        </p:grpSpPr>
        <p:sp>
          <p:nvSpPr>
            <p:cNvPr id="9" name="TextBox 6"/>
            <p:cNvSpPr txBox="1"/>
            <p:nvPr/>
          </p:nvSpPr>
          <p:spPr>
            <a:xfrm>
              <a:off x="5053471" y="2884122"/>
              <a:ext cx="4358602" cy="8299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4800" spc="600" dirty="0" smtClean="0">
                  <a:latin typeface="思源黑体 CN Bold" pitchFamily="34" charset="-122"/>
                  <a:ea typeface="思源黑体 CN Bold" pitchFamily="34" charset="-122"/>
                </a:rPr>
                <a:t>历 史 名 人 </a:t>
              </a:r>
              <a:endParaRPr lang="zh-CN" altLang="en-US" sz="4800" spc="600" dirty="0">
                <a:latin typeface="思源黑体 CN Bold" pitchFamily="34" charset="-122"/>
                <a:ea typeface="思源黑体 CN Bold" pitchFamily="34" charset="-122"/>
              </a:endParaRPr>
            </a:p>
          </p:txBody>
        </p:sp>
        <p:sp>
          <p:nvSpPr>
            <p:cNvPr id="12" name="TextBox 2"/>
            <p:cNvSpPr txBox="1"/>
            <p:nvPr/>
          </p:nvSpPr>
          <p:spPr>
            <a:xfrm>
              <a:off x="3289275" y="2636912"/>
              <a:ext cx="1867972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8000" spc="600" dirty="0" smtClean="0">
                  <a:latin typeface="思源黑体 CN Bold" pitchFamily="34" charset="-122"/>
                  <a:ea typeface="思源黑体 CN Bold" pitchFamily="34" charset="-122"/>
                </a:rPr>
                <a:t>01</a:t>
              </a:r>
              <a:endParaRPr lang="zh-CN" altLang="en-US" sz="8000" spc="600" dirty="0">
                <a:latin typeface="思源黑体 CN Bold" pitchFamily="34" charset="-122"/>
                <a:ea typeface="思源黑体 CN Bold" pitchFamily="34" charset="-122"/>
              </a:endParaRPr>
            </a:p>
          </p:txBody>
        </p:sp>
      </p:grpSp>
    </p:spTree>
  </p:cSld>
  <p:clrMapOvr>
    <a:masterClrMapping/>
  </p:clrMapOvr>
  <p:transition spd="slow" advTm="3000">
    <p:push dir="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58010" y="479425"/>
            <a:ext cx="8180070" cy="5371465"/>
          </a:xfrm>
          <a:prstGeom prst="rect">
            <a:avLst/>
          </a:prstGeom>
        </p:spPr>
      </p:pic>
    </p:spTree>
  </p:cSld>
  <p:clrMapOvr>
    <a:masterClrMapping/>
  </p:clrMapOvr>
  <p:transition spd="slow" advTm="3000">
    <p:push dir="u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216785" y="530860"/>
            <a:ext cx="7419340" cy="5563870"/>
          </a:xfrm>
          <a:prstGeom prst="rect">
            <a:avLst/>
          </a:prstGeom>
        </p:spPr>
      </p:pic>
    </p:spTree>
  </p:cSld>
  <p:clrMapOvr>
    <a:masterClrMapping/>
  </p:clrMapOvr>
  <p:transition spd="slow" advTm="3000">
    <p:push dir="u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5635" y="579755"/>
            <a:ext cx="8964295" cy="5156200"/>
          </a:xfrm>
          <a:prstGeom prst="rect">
            <a:avLst/>
          </a:prstGeom>
        </p:spPr>
      </p:pic>
    </p:spTree>
  </p:cSld>
  <p:clrMapOvr>
    <a:masterClrMapping/>
  </p:clrMapOvr>
  <p:transition spd="slow" advTm="3000">
    <p:push dir="u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716530" y="792480"/>
            <a:ext cx="9221470" cy="4126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/>
              <a:t>                                       </a:t>
            </a:r>
            <a:r>
              <a:rPr lang="en-US" altLang="zh-CN" sz="3200"/>
              <a:t>          </a:t>
            </a:r>
            <a:r>
              <a:rPr lang="en-US" altLang="zh-CN" sz="3200" b="1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+mn-ea"/>
              </a:rPr>
              <a:t>  </a:t>
            </a:r>
            <a:r>
              <a:rPr lang="zh-CN" altLang="en-US" sz="3200" b="1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+mn-ea"/>
              </a:rPr>
              <a:t>醉花阴</a:t>
            </a:r>
          </a:p>
          <a:p>
            <a:pPr>
              <a:lnSpc>
                <a:spcPct val="120000"/>
              </a:lnSpc>
            </a:pPr>
            <a:r>
              <a:rPr lang="zh-CN" altLang="en-US" sz="3200" b="1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+mn-ea"/>
              </a:rPr>
              <a:t>                        李清照</a:t>
            </a:r>
          </a:p>
          <a:p>
            <a:pPr>
              <a:lnSpc>
                <a:spcPct val="120000"/>
              </a:lnSpc>
            </a:pPr>
            <a:r>
              <a:rPr lang="zh-CN" altLang="en-US" sz="3200" b="1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+mn-ea"/>
              </a:rPr>
              <a:t>薄雾/浓云/愁永昼，瑞脑/消金兽。佳节/又重阳，玉枕/纱厨，半夜/凉初透。 </a:t>
            </a:r>
          </a:p>
          <a:p>
            <a:pPr>
              <a:lnSpc>
                <a:spcPct val="120000"/>
              </a:lnSpc>
            </a:pPr>
            <a:r>
              <a:rPr lang="zh-CN" altLang="en-US" sz="3200" b="1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+mn-ea"/>
              </a:rPr>
              <a:t>东篱把酒/黄昏后，有/暗香盈袖。莫道/不消魂，帘卷西风，人比/黄花瘦。 </a:t>
            </a:r>
          </a:p>
          <a:p>
            <a:r>
              <a:rPr lang="zh-CN" altLang="en-US" sz="3200" b="1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+mn-ea"/>
              </a:rPr>
              <a:t>  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3030220" y="4326890"/>
            <a:ext cx="8319770" cy="1630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>
                <a:solidFill>
                  <a:schemeClr val="tx1">
                    <a:lumMod val="75000"/>
                    <a:lumOff val="25000"/>
                  </a:schemeClr>
                </a:solidFill>
              </a:rPr>
              <a:t>翻译：薄雾弥漫，云层浓密，日子过得郁闷愁烦，龙脑香在金兽香炉中缭袅。又到了重阳佳节，卧在玉枕纱帐中，半夜的凉气刚将全身浸透。</a:t>
            </a:r>
          </a:p>
          <a:p>
            <a:r>
              <a:rPr lang="zh-CN" altLang="en-US" sz="2000" b="1">
                <a:solidFill>
                  <a:schemeClr val="tx1">
                    <a:lumMod val="75000"/>
                    <a:lumOff val="25000"/>
                  </a:schemeClr>
                </a:solidFill>
              </a:rPr>
              <a:t>在东篱边饮酒直到黄昏以后，淡淡的黄菊清香溢满双袖。此时此地怎么能不令人伤感呢？风乍起，卷帘而入，帘内的人儿因过度思念身形竟比那黄花还要瘦弱。</a:t>
            </a:r>
          </a:p>
        </p:txBody>
      </p:sp>
    </p:spTree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87eb65e72390410da71da13363ee2d8c_WPS图片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63495" y="939165"/>
            <a:ext cx="8248015" cy="4979035"/>
          </a:xfrm>
          <a:prstGeom prst="rect">
            <a:avLst/>
          </a:prstGeom>
        </p:spPr>
      </p:pic>
    </p:spTree>
  </p:cSld>
  <p:clrMapOvr>
    <a:masterClrMapping/>
  </p:clrMapOvr>
  <p:transition spd="slow" advTm="3000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71850" y="516890"/>
            <a:ext cx="8827770" cy="563880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281940" y="2609215"/>
            <a:ext cx="308991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王羲之故居御碑亭</a:t>
            </a:r>
          </a:p>
        </p:txBody>
      </p:sp>
    </p:spTree>
  </p:cSld>
  <p:clrMapOvr>
    <a:masterClrMapping/>
  </p:clrMapOvr>
  <p:transition spd="slow" advTm="3000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1019810" y="1040765"/>
            <a:ext cx="9046845" cy="446468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dist">
              <a:lnSpc>
                <a:spcPct val="360000"/>
              </a:lnSpc>
            </a:pPr>
            <a:r>
              <a:rPr lang="zh-CN" altLang="en-US" sz="4000" b="1">
                <a:solidFill>
                  <a:schemeClr val="tx1">
                    <a:lumMod val="75000"/>
                    <a:lumOff val="25000"/>
                  </a:schemeClr>
                </a:solidFill>
                <a:latin typeface="华文楷体" panose="02010600040101010101" charset="-122"/>
                <a:ea typeface="华文楷体" panose="02010600040101010101" charset="-122"/>
              </a:rPr>
              <a:t>孝能竭力王祥览，</a:t>
            </a:r>
          </a:p>
          <a:p>
            <a:pPr algn="dist">
              <a:lnSpc>
                <a:spcPct val="360000"/>
              </a:lnSpc>
            </a:pPr>
            <a:r>
              <a:rPr lang="zh-CN" altLang="en-US" sz="4000" b="1">
                <a:solidFill>
                  <a:schemeClr val="tx1">
                    <a:lumMod val="75000"/>
                    <a:lumOff val="25000"/>
                  </a:schemeClr>
                </a:solidFill>
                <a:latin typeface="华文楷体" panose="02010600040101010101" charset="-122"/>
                <a:ea typeface="华文楷体" panose="02010600040101010101" charset="-122"/>
              </a:rPr>
              <a:t>忠以捐躯颜杲真。</a:t>
            </a:r>
          </a:p>
          <a:p>
            <a:pPr algn="dist">
              <a:lnSpc>
                <a:spcPct val="360000"/>
              </a:lnSpc>
            </a:pPr>
            <a:r>
              <a:rPr lang="zh-CN" altLang="en-US" sz="4000" b="1">
                <a:solidFill>
                  <a:schemeClr val="tx1">
                    <a:lumMod val="75000"/>
                    <a:lumOff val="25000"/>
                  </a:schemeClr>
                </a:solidFill>
                <a:latin typeface="华文楷体" panose="02010600040101010101" charset="-122"/>
                <a:ea typeface="华文楷体" panose="02010600040101010101" charset="-122"/>
              </a:rPr>
              <a:t>所遇由来殊出处，</a:t>
            </a:r>
          </a:p>
          <a:p>
            <a:pPr algn="dist">
              <a:lnSpc>
                <a:spcPct val="360000"/>
              </a:lnSpc>
            </a:pPr>
            <a:r>
              <a:rPr lang="zh-CN" altLang="en-US" sz="4000" b="1">
                <a:solidFill>
                  <a:schemeClr val="tx1">
                    <a:lumMod val="75000"/>
                    <a:lumOff val="25000"/>
                  </a:schemeClr>
                </a:solidFill>
                <a:latin typeface="华文楷体" panose="02010600040101010101" charset="-122"/>
                <a:ea typeface="华文楷体" panose="02010600040101010101" charset="-122"/>
              </a:rPr>
              <a:t>端推诸葛是全人。</a:t>
            </a:r>
          </a:p>
        </p:txBody>
      </p:sp>
    </p:spTree>
  </p:cSld>
  <p:clrMapOvr>
    <a:masterClrMapping/>
  </p:clrMapOvr>
  <p:transition spd="slow" advTm="3000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4708634" y="1902728"/>
            <a:ext cx="3063457" cy="517954"/>
            <a:chOff x="408955" y="2464751"/>
            <a:chExt cx="3063457" cy="517954"/>
          </a:xfrm>
        </p:grpSpPr>
        <p:sp>
          <p:nvSpPr>
            <p:cNvPr id="7" name="TextBox 8"/>
            <p:cNvSpPr txBox="1"/>
            <p:nvPr/>
          </p:nvSpPr>
          <p:spPr>
            <a:xfrm>
              <a:off x="1057027" y="2492896"/>
              <a:ext cx="2415385" cy="4603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spc="300" dirty="0">
                  <a:latin typeface="思源黑体 CN Bold" pitchFamily="34" charset="-122"/>
                  <a:ea typeface="思源黑体 CN Bold" pitchFamily="34" charset="-122"/>
                </a:rPr>
                <a:t>孝圣</a:t>
              </a:r>
            </a:p>
          </p:txBody>
        </p:sp>
        <p:grpSp>
          <p:nvGrpSpPr>
            <p:cNvPr id="4" name="组合 3"/>
            <p:cNvGrpSpPr/>
            <p:nvPr/>
          </p:nvGrpSpPr>
          <p:grpSpPr>
            <a:xfrm>
              <a:off x="408955" y="2464751"/>
              <a:ext cx="517954" cy="517954"/>
              <a:chOff x="1633091" y="1124744"/>
              <a:chExt cx="517954" cy="517954"/>
            </a:xfrm>
          </p:grpSpPr>
          <p:sp>
            <p:nvSpPr>
              <p:cNvPr id="5" name="任意多边形 4"/>
              <p:cNvSpPr/>
              <p:nvPr/>
            </p:nvSpPr>
            <p:spPr>
              <a:xfrm>
                <a:off x="1633091" y="1124744"/>
                <a:ext cx="517954" cy="517954"/>
              </a:xfrm>
              <a:custGeom>
                <a:avLst/>
                <a:gdLst>
                  <a:gd name="connsiteX0" fmla="*/ 0 w 1179924"/>
                  <a:gd name="connsiteY0" fmla="*/ 589962 h 1179924"/>
                  <a:gd name="connsiteX1" fmla="*/ 589962 w 1179924"/>
                  <a:gd name="connsiteY1" fmla="*/ 0 h 1179924"/>
                  <a:gd name="connsiteX2" fmla="*/ 1179924 w 1179924"/>
                  <a:gd name="connsiteY2" fmla="*/ 589962 h 1179924"/>
                  <a:gd name="connsiteX3" fmla="*/ 589962 w 1179924"/>
                  <a:gd name="connsiteY3" fmla="*/ 1179924 h 1179924"/>
                  <a:gd name="connsiteX4" fmla="*/ 0 w 1179924"/>
                  <a:gd name="connsiteY4" fmla="*/ 589962 h 11799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79924" h="1179924">
                    <a:moveTo>
                      <a:pt x="0" y="589962"/>
                    </a:moveTo>
                    <a:cubicBezTo>
                      <a:pt x="0" y="264135"/>
                      <a:pt x="264135" y="0"/>
                      <a:pt x="589962" y="0"/>
                    </a:cubicBezTo>
                    <a:cubicBezTo>
                      <a:pt x="915789" y="0"/>
                      <a:pt x="1179924" y="264135"/>
                      <a:pt x="1179924" y="589962"/>
                    </a:cubicBezTo>
                    <a:cubicBezTo>
                      <a:pt x="1179924" y="915789"/>
                      <a:pt x="915789" y="1179924"/>
                      <a:pt x="589962" y="1179924"/>
                    </a:cubicBezTo>
                    <a:cubicBezTo>
                      <a:pt x="264135" y="1179924"/>
                      <a:pt x="0" y="915789"/>
                      <a:pt x="0" y="589962"/>
                    </a:cubicBezTo>
                    <a:close/>
                  </a:path>
                </a:pathLst>
              </a:cu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205816" tIns="205816" rIns="205816" bIns="205816" numCol="1" spcCol="1270" anchor="ctr" anchorCtr="0">
                <a:noAutofit/>
              </a:bodyPr>
              <a:lstStyle/>
              <a:p>
                <a:pPr algn="ctr"/>
                <a:endParaRPr lang="zh-CN" altLang="en-US" sz="900" dirty="0">
                  <a:latin typeface="思源黑体 CN Bold" pitchFamily="34" charset="-122"/>
                  <a:ea typeface="思源黑体 CN Bold" pitchFamily="34" charset="-122"/>
                </a:endParaRPr>
              </a:p>
            </p:txBody>
          </p:sp>
          <p:sp>
            <p:nvSpPr>
              <p:cNvPr id="6" name="文本框 5"/>
              <p:cNvSpPr txBox="1"/>
              <p:nvPr/>
            </p:nvSpPr>
            <p:spPr>
              <a:xfrm>
                <a:off x="1663480" y="1216573"/>
                <a:ext cx="45717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dirty="0" smtClean="0">
                    <a:solidFill>
                      <a:schemeClr val="bg1"/>
                    </a:solidFill>
                    <a:latin typeface="思源黑体 CN Bold" pitchFamily="34" charset="-122"/>
                    <a:ea typeface="思源黑体 CN Bold" pitchFamily="34" charset="-122"/>
                  </a:rPr>
                  <a:t>01</a:t>
                </a:r>
                <a:endParaRPr lang="zh-CN" altLang="en-US" dirty="0">
                  <a:solidFill>
                    <a:schemeClr val="bg1"/>
                  </a:solidFill>
                  <a:latin typeface="思源黑体 CN Bold" pitchFamily="34" charset="-122"/>
                  <a:ea typeface="思源黑体 CN Bold" pitchFamily="34" charset="-122"/>
                </a:endParaRPr>
              </a:p>
            </p:txBody>
          </p:sp>
        </p:grpSp>
      </p:grpSp>
      <p:grpSp>
        <p:nvGrpSpPr>
          <p:cNvPr id="9" name="组合 8"/>
          <p:cNvGrpSpPr/>
          <p:nvPr/>
        </p:nvGrpSpPr>
        <p:grpSpPr>
          <a:xfrm>
            <a:off x="4708832" y="3266708"/>
            <a:ext cx="3762747" cy="517954"/>
            <a:chOff x="408955" y="2464751"/>
            <a:chExt cx="3762747" cy="517954"/>
          </a:xfrm>
        </p:grpSpPr>
        <p:sp>
          <p:nvSpPr>
            <p:cNvPr id="14" name="TextBox 8"/>
            <p:cNvSpPr txBox="1"/>
            <p:nvPr/>
          </p:nvSpPr>
          <p:spPr>
            <a:xfrm>
              <a:off x="1057027" y="2492896"/>
              <a:ext cx="3114675" cy="4603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spc="300" dirty="0" smtClean="0">
                  <a:latin typeface="思源黑体 CN Bold" pitchFamily="34" charset="-122"/>
                  <a:ea typeface="思源黑体 CN Bold" pitchFamily="34" charset="-122"/>
                </a:rPr>
                <a:t>王羲之的老爷爷</a:t>
              </a:r>
              <a:endParaRPr lang="zh-CN" altLang="en-US" sz="2400" spc="300" dirty="0">
                <a:latin typeface="思源黑体 CN Bold" pitchFamily="34" charset="-122"/>
                <a:ea typeface="思源黑体 CN Bold" pitchFamily="34" charset="-122"/>
              </a:endParaRPr>
            </a:p>
          </p:txBody>
        </p:sp>
        <p:grpSp>
          <p:nvGrpSpPr>
            <p:cNvPr id="11" name="组合 10"/>
            <p:cNvGrpSpPr/>
            <p:nvPr/>
          </p:nvGrpSpPr>
          <p:grpSpPr>
            <a:xfrm>
              <a:off x="408955" y="2464751"/>
              <a:ext cx="517954" cy="517954"/>
              <a:chOff x="1633091" y="1124744"/>
              <a:chExt cx="517954" cy="517954"/>
            </a:xfrm>
          </p:grpSpPr>
          <p:sp>
            <p:nvSpPr>
              <p:cNvPr id="12" name="任意多边形 11"/>
              <p:cNvSpPr/>
              <p:nvPr/>
            </p:nvSpPr>
            <p:spPr>
              <a:xfrm>
                <a:off x="1633091" y="1124744"/>
                <a:ext cx="517954" cy="517954"/>
              </a:xfrm>
              <a:custGeom>
                <a:avLst/>
                <a:gdLst>
                  <a:gd name="connsiteX0" fmla="*/ 0 w 1179924"/>
                  <a:gd name="connsiteY0" fmla="*/ 589962 h 1179924"/>
                  <a:gd name="connsiteX1" fmla="*/ 589962 w 1179924"/>
                  <a:gd name="connsiteY1" fmla="*/ 0 h 1179924"/>
                  <a:gd name="connsiteX2" fmla="*/ 1179924 w 1179924"/>
                  <a:gd name="connsiteY2" fmla="*/ 589962 h 1179924"/>
                  <a:gd name="connsiteX3" fmla="*/ 589962 w 1179924"/>
                  <a:gd name="connsiteY3" fmla="*/ 1179924 h 1179924"/>
                  <a:gd name="connsiteX4" fmla="*/ 0 w 1179924"/>
                  <a:gd name="connsiteY4" fmla="*/ 589962 h 11799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79924" h="1179924">
                    <a:moveTo>
                      <a:pt x="0" y="589962"/>
                    </a:moveTo>
                    <a:cubicBezTo>
                      <a:pt x="0" y="264135"/>
                      <a:pt x="264135" y="0"/>
                      <a:pt x="589962" y="0"/>
                    </a:cubicBezTo>
                    <a:cubicBezTo>
                      <a:pt x="915789" y="0"/>
                      <a:pt x="1179924" y="264135"/>
                      <a:pt x="1179924" y="589962"/>
                    </a:cubicBezTo>
                    <a:cubicBezTo>
                      <a:pt x="1179924" y="915789"/>
                      <a:pt x="915789" y="1179924"/>
                      <a:pt x="589962" y="1179924"/>
                    </a:cubicBezTo>
                    <a:cubicBezTo>
                      <a:pt x="264135" y="1179924"/>
                      <a:pt x="0" y="915789"/>
                      <a:pt x="0" y="589962"/>
                    </a:cubicBezTo>
                    <a:close/>
                  </a:path>
                </a:pathLst>
              </a:cu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205816" tIns="205816" rIns="205816" bIns="205816" numCol="1" spcCol="1270" anchor="ctr" anchorCtr="0">
                <a:noAutofit/>
              </a:bodyPr>
              <a:lstStyle/>
              <a:p>
                <a:pPr algn="ctr"/>
                <a:endParaRPr lang="zh-CN" altLang="en-US" sz="900" dirty="0">
                  <a:latin typeface="思源黑体 CN Bold" pitchFamily="34" charset="-122"/>
                  <a:ea typeface="思源黑体 CN Bold" pitchFamily="34" charset="-122"/>
                </a:endParaRPr>
              </a:p>
            </p:txBody>
          </p:sp>
          <p:sp>
            <p:nvSpPr>
              <p:cNvPr id="13" name="文本框 12"/>
              <p:cNvSpPr txBox="1"/>
              <p:nvPr/>
            </p:nvSpPr>
            <p:spPr>
              <a:xfrm>
                <a:off x="1663480" y="1216573"/>
                <a:ext cx="45717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dirty="0" smtClean="0">
                    <a:solidFill>
                      <a:schemeClr val="bg1"/>
                    </a:solidFill>
                    <a:latin typeface="思源黑体 CN Bold" pitchFamily="34" charset="-122"/>
                    <a:ea typeface="思源黑体 CN Bold" pitchFamily="34" charset="-122"/>
                  </a:rPr>
                  <a:t>02</a:t>
                </a:r>
                <a:endParaRPr lang="zh-CN" altLang="en-US" dirty="0">
                  <a:solidFill>
                    <a:schemeClr val="bg1"/>
                  </a:solidFill>
                  <a:latin typeface="思源黑体 CN Bold" pitchFamily="34" charset="-122"/>
                  <a:ea typeface="思源黑体 CN Bold" pitchFamily="34" charset="-122"/>
                </a:endParaRPr>
              </a:p>
            </p:txBody>
          </p:sp>
        </p:grpSp>
      </p:grpSp>
      <p:grpSp>
        <p:nvGrpSpPr>
          <p:cNvPr id="16" name="组合 15"/>
          <p:cNvGrpSpPr/>
          <p:nvPr/>
        </p:nvGrpSpPr>
        <p:grpSpPr>
          <a:xfrm>
            <a:off x="4708519" y="4631169"/>
            <a:ext cx="3063457" cy="517954"/>
            <a:chOff x="408955" y="2464751"/>
            <a:chExt cx="3063457" cy="517954"/>
          </a:xfrm>
        </p:grpSpPr>
        <p:sp>
          <p:nvSpPr>
            <p:cNvPr id="21" name="TextBox 8"/>
            <p:cNvSpPr txBox="1"/>
            <p:nvPr/>
          </p:nvSpPr>
          <p:spPr>
            <a:xfrm>
              <a:off x="1057027" y="2492896"/>
              <a:ext cx="2415385" cy="4603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spc="300" dirty="0" smtClean="0">
                  <a:latin typeface="思源黑体 CN Bold" pitchFamily="34" charset="-122"/>
                  <a:ea typeface="思源黑体 CN Bold" pitchFamily="34" charset="-122"/>
                </a:rPr>
                <a:t>《训子孙遗令》</a:t>
              </a:r>
              <a:endParaRPr lang="zh-CN" altLang="en-US" sz="2400" spc="300" dirty="0">
                <a:latin typeface="思源黑体 CN Bold" pitchFamily="34" charset="-122"/>
                <a:ea typeface="思源黑体 CN Bold" pitchFamily="34" charset="-122"/>
              </a:endParaRPr>
            </a:p>
          </p:txBody>
        </p:sp>
        <p:grpSp>
          <p:nvGrpSpPr>
            <p:cNvPr id="18" name="组合 17"/>
            <p:cNvGrpSpPr/>
            <p:nvPr/>
          </p:nvGrpSpPr>
          <p:grpSpPr>
            <a:xfrm>
              <a:off x="408955" y="2464751"/>
              <a:ext cx="517954" cy="517954"/>
              <a:chOff x="1633091" y="1124744"/>
              <a:chExt cx="517954" cy="517954"/>
            </a:xfrm>
          </p:grpSpPr>
          <p:sp>
            <p:nvSpPr>
              <p:cNvPr id="19" name="任意多边形 18"/>
              <p:cNvSpPr/>
              <p:nvPr/>
            </p:nvSpPr>
            <p:spPr>
              <a:xfrm>
                <a:off x="1633091" y="1124744"/>
                <a:ext cx="517954" cy="517954"/>
              </a:xfrm>
              <a:custGeom>
                <a:avLst/>
                <a:gdLst>
                  <a:gd name="connsiteX0" fmla="*/ 0 w 1179924"/>
                  <a:gd name="connsiteY0" fmla="*/ 589962 h 1179924"/>
                  <a:gd name="connsiteX1" fmla="*/ 589962 w 1179924"/>
                  <a:gd name="connsiteY1" fmla="*/ 0 h 1179924"/>
                  <a:gd name="connsiteX2" fmla="*/ 1179924 w 1179924"/>
                  <a:gd name="connsiteY2" fmla="*/ 589962 h 1179924"/>
                  <a:gd name="connsiteX3" fmla="*/ 589962 w 1179924"/>
                  <a:gd name="connsiteY3" fmla="*/ 1179924 h 1179924"/>
                  <a:gd name="connsiteX4" fmla="*/ 0 w 1179924"/>
                  <a:gd name="connsiteY4" fmla="*/ 589962 h 11799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79924" h="1179924">
                    <a:moveTo>
                      <a:pt x="0" y="589962"/>
                    </a:moveTo>
                    <a:cubicBezTo>
                      <a:pt x="0" y="264135"/>
                      <a:pt x="264135" y="0"/>
                      <a:pt x="589962" y="0"/>
                    </a:cubicBezTo>
                    <a:cubicBezTo>
                      <a:pt x="915789" y="0"/>
                      <a:pt x="1179924" y="264135"/>
                      <a:pt x="1179924" y="589962"/>
                    </a:cubicBezTo>
                    <a:cubicBezTo>
                      <a:pt x="1179924" y="915789"/>
                      <a:pt x="915789" y="1179924"/>
                      <a:pt x="589962" y="1179924"/>
                    </a:cubicBezTo>
                    <a:cubicBezTo>
                      <a:pt x="264135" y="1179924"/>
                      <a:pt x="0" y="915789"/>
                      <a:pt x="0" y="589962"/>
                    </a:cubicBezTo>
                    <a:close/>
                  </a:path>
                </a:pathLst>
              </a:cu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205816" tIns="205816" rIns="205816" bIns="205816" numCol="1" spcCol="1270" anchor="ctr" anchorCtr="0">
                <a:noAutofit/>
              </a:bodyPr>
              <a:lstStyle/>
              <a:p>
                <a:pPr algn="ctr"/>
                <a:endParaRPr lang="zh-CN" altLang="en-US" sz="900" dirty="0">
                  <a:latin typeface="思源黑体 CN Bold" pitchFamily="34" charset="-122"/>
                  <a:ea typeface="思源黑体 CN Bold" pitchFamily="34" charset="-122"/>
                </a:endParaRPr>
              </a:p>
            </p:txBody>
          </p:sp>
          <p:sp>
            <p:nvSpPr>
              <p:cNvPr id="20" name="文本框 19"/>
              <p:cNvSpPr txBox="1"/>
              <p:nvPr/>
            </p:nvSpPr>
            <p:spPr>
              <a:xfrm>
                <a:off x="1663480" y="1216573"/>
                <a:ext cx="45717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dirty="0" smtClean="0">
                    <a:solidFill>
                      <a:schemeClr val="bg1"/>
                    </a:solidFill>
                    <a:latin typeface="思源黑体 CN Bold" pitchFamily="34" charset="-122"/>
                    <a:ea typeface="思源黑体 CN Bold" pitchFamily="34" charset="-122"/>
                  </a:rPr>
                  <a:t>03</a:t>
                </a:r>
                <a:endParaRPr lang="zh-CN" altLang="en-US" dirty="0">
                  <a:solidFill>
                    <a:schemeClr val="bg1"/>
                  </a:solidFill>
                  <a:latin typeface="思源黑体 CN Bold" pitchFamily="34" charset="-122"/>
                  <a:ea typeface="思源黑体 CN Bold" pitchFamily="34" charset="-122"/>
                </a:endParaRPr>
              </a:p>
            </p:txBody>
          </p:sp>
        </p:grpSp>
      </p:grpSp>
      <p:sp>
        <p:nvSpPr>
          <p:cNvPr id="32" name="TextBox 4"/>
          <p:cNvSpPr txBox="1"/>
          <p:nvPr/>
        </p:nvSpPr>
        <p:spPr>
          <a:xfrm>
            <a:off x="4006944" y="668399"/>
            <a:ext cx="4464496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spc="300" dirty="0" smtClean="0">
                <a:latin typeface="思源黑体 CN Bold" pitchFamily="34" charset="-122"/>
                <a:ea typeface="思源黑体 CN Bold" pitchFamily="34" charset="-122"/>
              </a:rPr>
              <a:t>关键词</a:t>
            </a:r>
            <a:endParaRPr lang="zh-CN" altLang="en-US" sz="2800" spc="300" dirty="0">
              <a:latin typeface="思源黑体 CN Bold" pitchFamily="34" charset="-122"/>
              <a:ea typeface="思源黑体 CN Bold" pitchFamily="34" charset="-122"/>
            </a:endParaRPr>
          </a:p>
        </p:txBody>
      </p:sp>
    </p:spTree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95" y="979805"/>
            <a:ext cx="3197225" cy="489839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3533140" y="457835"/>
            <a:ext cx="6535420" cy="69856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+mn-ea"/>
              </a:rPr>
              <a:t>本名：王祥</a:t>
            </a:r>
          </a:p>
          <a:p>
            <a:endParaRPr lang="zh-CN" altLang="en-US" sz="3200" b="1">
              <a:solidFill>
                <a:schemeClr val="tx1">
                  <a:lumMod val="75000"/>
                  <a:lumOff val="25000"/>
                </a:schemeClr>
              </a:solidFill>
              <a:latin typeface="+mn-ea"/>
              <a:cs typeface="+mn-ea"/>
            </a:endParaRPr>
          </a:p>
          <a:p>
            <a:r>
              <a:rPr lang="zh-CN" altLang="en-US" sz="3200" b="1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+mn-ea"/>
              </a:rPr>
              <a:t>出生地：琅琊临沂</a:t>
            </a:r>
          </a:p>
          <a:p>
            <a:endParaRPr lang="zh-CN" altLang="en-US" sz="3200" b="1">
              <a:solidFill>
                <a:schemeClr val="tx1">
                  <a:lumMod val="75000"/>
                  <a:lumOff val="25000"/>
                </a:schemeClr>
              </a:solidFill>
              <a:latin typeface="+mn-ea"/>
              <a:cs typeface="+mn-ea"/>
            </a:endParaRPr>
          </a:p>
          <a:p>
            <a:r>
              <a:rPr lang="zh-CN" altLang="en-US" sz="3200" b="1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+mn-ea"/>
              </a:rPr>
              <a:t>出生时间 ：184年</a:t>
            </a:r>
          </a:p>
          <a:p>
            <a:endParaRPr lang="zh-CN" altLang="en-US" sz="3200" b="1">
              <a:solidFill>
                <a:schemeClr val="tx1">
                  <a:lumMod val="75000"/>
                  <a:lumOff val="25000"/>
                </a:schemeClr>
              </a:solidFill>
              <a:latin typeface="+mn-ea"/>
              <a:cs typeface="+mn-ea"/>
              <a:sym typeface="+mn-ea"/>
            </a:endParaRPr>
          </a:p>
          <a:p>
            <a:r>
              <a:rPr lang="zh-CN" altLang="en-US" sz="3200" b="1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+mn-ea"/>
                <a:sym typeface="+mn-ea"/>
              </a:rPr>
              <a:t>去世时间：268年4月30日</a:t>
            </a:r>
            <a:endParaRPr lang="zh-CN" altLang="en-US" sz="3200" b="1">
              <a:solidFill>
                <a:schemeClr val="tx1">
                  <a:lumMod val="75000"/>
                  <a:lumOff val="25000"/>
                </a:schemeClr>
              </a:solidFill>
              <a:latin typeface="+mn-ea"/>
              <a:cs typeface="+mn-ea"/>
            </a:endParaRPr>
          </a:p>
          <a:p>
            <a:endParaRPr lang="zh-CN" altLang="en-US" sz="3200" b="1">
              <a:solidFill>
                <a:schemeClr val="tx1">
                  <a:lumMod val="75000"/>
                  <a:lumOff val="25000"/>
                </a:schemeClr>
              </a:solidFill>
              <a:latin typeface="+mn-ea"/>
              <a:cs typeface="+mn-ea"/>
            </a:endParaRPr>
          </a:p>
          <a:p>
            <a:r>
              <a:rPr lang="zh-CN" altLang="en-US" sz="3200" b="1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+mn-ea"/>
              </a:rPr>
              <a:t>所处时代： 汉末三国→西晋</a:t>
            </a:r>
          </a:p>
          <a:p>
            <a:endParaRPr lang="zh-CN" altLang="en-US" sz="3200" b="1">
              <a:solidFill>
                <a:schemeClr val="tx1">
                  <a:lumMod val="75000"/>
                  <a:lumOff val="25000"/>
                </a:schemeClr>
              </a:solidFill>
              <a:latin typeface="+mn-ea"/>
              <a:cs typeface="+mn-ea"/>
            </a:endParaRPr>
          </a:p>
          <a:p>
            <a:r>
              <a:rPr lang="zh-CN" altLang="en-US" sz="3200" b="1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+mn-ea"/>
              </a:rPr>
              <a:t>主要作品：《训子孙遗令》</a:t>
            </a:r>
          </a:p>
          <a:p>
            <a:endParaRPr lang="zh-CN" altLang="en-US" sz="3200" b="1">
              <a:solidFill>
                <a:schemeClr val="tx1">
                  <a:lumMod val="75000"/>
                  <a:lumOff val="25000"/>
                </a:schemeClr>
              </a:solidFill>
              <a:latin typeface="+mn-ea"/>
              <a:cs typeface="+mn-ea"/>
            </a:endParaRPr>
          </a:p>
          <a:p>
            <a:r>
              <a:rPr lang="zh-CN" altLang="en-US" sz="3200" b="1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+mn-ea"/>
              </a:rPr>
              <a:t>二十四孝之卧冰求鲤主人翁</a:t>
            </a:r>
          </a:p>
          <a:p>
            <a:r>
              <a:rPr lang="zh-CN" altLang="en-US" sz="320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+mn-ea"/>
              </a:rPr>
              <a:t> </a:t>
            </a:r>
          </a:p>
        </p:txBody>
      </p:sp>
    </p:spTree>
  </p:cSld>
  <p:clrMapOvr>
    <a:masterClrMapping/>
  </p:clrMapOvr>
  <p:transition spd="slow" advTm="3000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5420" y="34290"/>
            <a:ext cx="12050395" cy="6789420"/>
          </a:xfrm>
          <a:prstGeom prst="rect">
            <a:avLst/>
          </a:prstGeom>
        </p:spPr>
      </p:pic>
    </p:spTree>
  </p:cSld>
  <p:clrMapOvr>
    <a:masterClrMapping/>
  </p:clrMapOvr>
  <p:transition spd="slow" advTm="3000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卧冰求鲤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04165" y="74295"/>
            <a:ext cx="11587480" cy="6132195"/>
          </a:xfrm>
          <a:prstGeom prst="rect">
            <a:avLst/>
          </a:prstGeom>
        </p:spPr>
      </p:pic>
    </p:spTree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40" y="552450"/>
            <a:ext cx="3860165" cy="5608955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4217035" y="552450"/>
            <a:ext cx="6519545" cy="69856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+mn-ea"/>
                <a:sym typeface="+mn-ea"/>
              </a:rPr>
              <a:t>本名：王览</a:t>
            </a:r>
            <a:endParaRPr lang="zh-CN" altLang="en-US" sz="3200" b="1">
              <a:solidFill>
                <a:schemeClr val="tx1">
                  <a:lumMod val="75000"/>
                  <a:lumOff val="25000"/>
                </a:schemeClr>
              </a:solidFill>
              <a:latin typeface="+mn-ea"/>
              <a:cs typeface="+mn-ea"/>
            </a:endParaRPr>
          </a:p>
          <a:p>
            <a:endParaRPr lang="zh-CN" altLang="en-US" sz="3200" b="1">
              <a:solidFill>
                <a:schemeClr val="tx1">
                  <a:lumMod val="75000"/>
                  <a:lumOff val="25000"/>
                </a:schemeClr>
              </a:solidFill>
              <a:latin typeface="+mn-ea"/>
              <a:cs typeface="+mn-ea"/>
            </a:endParaRPr>
          </a:p>
          <a:p>
            <a:r>
              <a:rPr lang="zh-CN" altLang="en-US" sz="3200" b="1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+mn-ea"/>
                <a:sym typeface="+mn-ea"/>
              </a:rPr>
              <a:t>出生地：琅琊临沂</a:t>
            </a:r>
            <a:endParaRPr lang="zh-CN" altLang="en-US" sz="3200" b="1">
              <a:solidFill>
                <a:schemeClr val="tx1">
                  <a:lumMod val="75000"/>
                  <a:lumOff val="25000"/>
                </a:schemeClr>
              </a:solidFill>
              <a:latin typeface="+mn-ea"/>
              <a:cs typeface="+mn-ea"/>
            </a:endParaRPr>
          </a:p>
          <a:p>
            <a:endParaRPr lang="zh-CN" altLang="en-US" sz="3200" b="1">
              <a:solidFill>
                <a:schemeClr val="tx1">
                  <a:lumMod val="75000"/>
                  <a:lumOff val="25000"/>
                </a:schemeClr>
              </a:solidFill>
              <a:latin typeface="+mn-ea"/>
              <a:cs typeface="+mn-ea"/>
            </a:endParaRPr>
          </a:p>
          <a:p>
            <a:r>
              <a:rPr lang="zh-CN" altLang="en-US" sz="3200" b="1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+mn-ea"/>
                <a:sym typeface="+mn-ea"/>
              </a:rPr>
              <a:t>出生时间 ：</a:t>
            </a:r>
            <a:r>
              <a:rPr lang="en-US" altLang="zh-CN" sz="3200" b="1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+mn-ea"/>
                <a:sym typeface="+mn-ea"/>
              </a:rPr>
              <a:t>206</a:t>
            </a:r>
            <a:r>
              <a:rPr lang="zh-CN" altLang="en-US" sz="3200" b="1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+mn-ea"/>
                <a:sym typeface="+mn-ea"/>
              </a:rPr>
              <a:t>年</a:t>
            </a:r>
            <a:endParaRPr lang="zh-CN" altLang="en-US" sz="3200" b="1">
              <a:solidFill>
                <a:schemeClr val="tx1">
                  <a:lumMod val="75000"/>
                  <a:lumOff val="25000"/>
                </a:schemeClr>
              </a:solidFill>
              <a:latin typeface="+mn-ea"/>
              <a:cs typeface="+mn-ea"/>
            </a:endParaRPr>
          </a:p>
          <a:p>
            <a:endParaRPr lang="zh-CN" altLang="en-US" sz="3200" b="1">
              <a:solidFill>
                <a:schemeClr val="tx1">
                  <a:lumMod val="75000"/>
                  <a:lumOff val="25000"/>
                </a:schemeClr>
              </a:solidFill>
              <a:latin typeface="+mn-ea"/>
              <a:cs typeface="+mn-ea"/>
              <a:sym typeface="+mn-ea"/>
            </a:endParaRPr>
          </a:p>
          <a:p>
            <a:r>
              <a:rPr lang="zh-CN" altLang="en-US" sz="3200" b="1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+mn-ea"/>
                <a:sym typeface="+mn-ea"/>
              </a:rPr>
              <a:t>去世时间：</a:t>
            </a:r>
            <a:r>
              <a:rPr lang="en-US" altLang="zh-CN" sz="3200" b="1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+mn-ea"/>
                <a:sym typeface="+mn-ea"/>
              </a:rPr>
              <a:t>278</a:t>
            </a:r>
            <a:r>
              <a:rPr lang="zh-CN" altLang="en-US" sz="3200" b="1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+mn-ea"/>
                <a:sym typeface="+mn-ea"/>
              </a:rPr>
              <a:t>年</a:t>
            </a:r>
          </a:p>
          <a:p>
            <a:r>
              <a:rPr lang="zh-CN" altLang="en-US" sz="3200" b="1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+mn-ea"/>
                <a:sym typeface="+mn-ea"/>
              </a:rPr>
              <a:t>   </a:t>
            </a:r>
          </a:p>
          <a:p>
            <a:r>
              <a:rPr lang="zh-CN" altLang="en-US" sz="3200" b="1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+mn-ea"/>
                <a:sym typeface="+mn-ea"/>
              </a:rPr>
              <a:t>二十四悌之一“王览争鸩（</a:t>
            </a:r>
            <a:r>
              <a:rPr lang="en-US" altLang="zh-CN" sz="3200" b="1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+mn-ea"/>
                <a:sym typeface="+mn-ea"/>
              </a:rPr>
              <a:t>zhèn)”</a:t>
            </a:r>
          </a:p>
          <a:p>
            <a:endParaRPr lang="en-US" altLang="zh-CN" sz="3200" b="1">
              <a:solidFill>
                <a:schemeClr val="tx1">
                  <a:lumMod val="75000"/>
                  <a:lumOff val="25000"/>
                </a:schemeClr>
              </a:solidFill>
              <a:latin typeface="+mn-ea"/>
              <a:cs typeface="+mn-ea"/>
              <a:sym typeface="+mn-ea"/>
            </a:endParaRPr>
          </a:p>
          <a:p>
            <a:r>
              <a:rPr lang="zh-CN" altLang="en-US" sz="3200" b="1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+mn-ea"/>
                <a:sym typeface="+mn-ea"/>
              </a:rPr>
              <a:t>典故主人翁</a:t>
            </a:r>
            <a:endParaRPr lang="zh-CN" altLang="en-US" sz="3200" b="1">
              <a:solidFill>
                <a:schemeClr val="tx1">
                  <a:lumMod val="75000"/>
                  <a:lumOff val="25000"/>
                </a:schemeClr>
              </a:solidFill>
              <a:latin typeface="+mn-ea"/>
              <a:cs typeface="+mn-ea"/>
            </a:endParaRPr>
          </a:p>
          <a:p>
            <a:endParaRPr lang="zh-CN" altLang="en-US" sz="3200" b="1">
              <a:solidFill>
                <a:schemeClr val="tx1">
                  <a:lumMod val="75000"/>
                  <a:lumOff val="25000"/>
                </a:schemeClr>
              </a:solidFill>
              <a:latin typeface="+mn-ea"/>
              <a:cs typeface="+mn-ea"/>
            </a:endParaRPr>
          </a:p>
          <a:p>
            <a:endParaRPr lang="zh-CN" altLang="en-US" sz="3200" b="1">
              <a:solidFill>
                <a:schemeClr val="tx1">
                  <a:lumMod val="75000"/>
                  <a:lumOff val="25000"/>
                </a:schemeClr>
              </a:solidFill>
              <a:latin typeface="+mn-ea"/>
              <a:cs typeface="+mn-ea"/>
            </a:endParaRPr>
          </a:p>
          <a:p>
            <a:r>
              <a:rPr lang="zh-CN" altLang="en-US" sz="320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+mn-ea"/>
                <a:sym typeface="+mn-ea"/>
              </a:rPr>
              <a:t> </a:t>
            </a:r>
            <a:endParaRPr lang="zh-CN" altLang="en-US"/>
          </a:p>
        </p:txBody>
      </p:sp>
    </p:spTree>
  </p:cSld>
  <p:clrMapOvr>
    <a:masterClrMapping/>
  </p:clrMapOvr>
  <p:transition spd="slow" advTm="3000">
    <p:push dir="u"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幻灯片 1"/>
</p:tagLst>
</file>

<file path=ppt/theme/theme1.xml><?xml version="1.0" encoding="utf-8"?>
<a:theme xmlns:a="http://schemas.openxmlformats.org/drawingml/2006/main" name="Office Theme">
  <a:themeElements>
    <a:clrScheme name="自定义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DBAB0"/>
      </a:accent1>
      <a:accent2>
        <a:srgbClr val="4E978F"/>
      </a:accent2>
      <a:accent3>
        <a:srgbClr val="5DBAB0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</TotalTime>
  <Words>889</Words>
  <Application>WPS 演示</Application>
  <PresentationFormat>自定义</PresentationFormat>
  <Paragraphs>93</Paragraphs>
  <Slides>24</Slides>
  <Notes>24</Notes>
  <HiddenSlides>0</HiddenSlides>
  <MMClips>2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24</vt:i4>
      </vt:variant>
    </vt:vector>
  </HeadingPairs>
  <TitlesOfParts>
    <vt:vector size="25" baseType="lpstr">
      <vt:lpstr>Office Theme</vt:lpstr>
      <vt:lpstr>幻灯片 1</vt:lpstr>
      <vt:lpstr>幻灯片 2</vt:lpstr>
      <vt:lpstr>幻灯片 3</vt:lpstr>
      <vt:lpstr>幻灯片 4</vt:lpstr>
      <vt:lpstr>幻灯片 5</vt:lpstr>
      <vt:lpstr>幻灯片 6</vt:lpstr>
      <vt:lpstr>幻灯片 7</vt:lpstr>
      <vt:lpstr>幻灯片 8</vt:lpstr>
      <vt:lpstr>幻灯片 9</vt:lpstr>
      <vt:lpstr>幻灯片 10</vt:lpstr>
      <vt:lpstr>幻灯片 11</vt:lpstr>
      <vt:lpstr>幻灯片 12</vt:lpstr>
      <vt:lpstr>幻灯片 13</vt:lpstr>
      <vt:lpstr>幻灯片 14</vt:lpstr>
      <vt:lpstr>幻灯片 15</vt:lpstr>
      <vt:lpstr>幻灯片 16</vt:lpstr>
      <vt:lpstr>幻灯片 17</vt:lpstr>
      <vt:lpstr>幻灯片 18</vt:lpstr>
      <vt:lpstr>幻灯片 19</vt:lpstr>
      <vt:lpstr>幻灯片 20</vt:lpstr>
      <vt:lpstr>幻灯片 21</vt:lpstr>
      <vt:lpstr>幻灯片 22</vt:lpstr>
      <vt:lpstr>幻灯片 23</vt:lpstr>
      <vt:lpstr>幻灯片 24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Administrator</dc:creator>
  <cp:lastModifiedBy>administrator</cp:lastModifiedBy>
  <cp:revision>686</cp:revision>
  <dcterms:created xsi:type="dcterms:W3CDTF">2019-03-13T01:22:00Z</dcterms:created>
  <dcterms:modified xsi:type="dcterms:W3CDTF">2019-12-03T04:15:06Z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2052-11.1.0.8612</vt:lpwstr>
  </property>
  <property fmtid="{D5CDD505-2E9C-101B-9397-08002B2CF9AE}" pid="3" name="KSORubyTemplateID">
    <vt:lpwstr>2</vt:lpwstr>
  </property>
</Properties>
</file>